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" ContentType="image/t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5" r:id="rId3"/>
    <p:sldId id="280" r:id="rId4"/>
    <p:sldId id="282" r:id="rId5"/>
    <p:sldId id="278" r:id="rId6"/>
    <p:sldId id="266" r:id="rId7"/>
    <p:sldId id="267" r:id="rId8"/>
    <p:sldId id="268" r:id="rId9"/>
    <p:sldId id="283" r:id="rId10"/>
    <p:sldId id="284" r:id="rId11"/>
    <p:sldId id="269" r:id="rId12"/>
    <p:sldId id="270" r:id="rId13"/>
    <p:sldId id="285" r:id="rId14"/>
    <p:sldId id="286" r:id="rId15"/>
    <p:sldId id="271" r:id="rId16"/>
    <p:sldId id="272" r:id="rId1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249"/>
    <p:restoredTop sz="94581"/>
  </p:normalViewPr>
  <p:slideViewPr>
    <p:cSldViewPr snapToGrid="0" snapToObjects="1">
      <p:cViewPr varScale="1">
        <p:scale>
          <a:sx n="50" d="100"/>
          <a:sy n="50" d="100"/>
        </p:scale>
        <p:origin x="87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4" name="Shape 13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017472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і пі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назви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Текст назви</a:t>
            </a:r>
          </a:p>
        </p:txBody>
      </p:sp>
      <p:sp>
        <p:nvSpPr>
          <p:cNvPr id="12" name="1 рівень тексту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1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‹№›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Степан Яблучко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–Степан Яблучко</a:t>
            </a:r>
          </a:p>
        </p:txBody>
      </p:sp>
      <p:sp>
        <p:nvSpPr>
          <p:cNvPr id="94" name="“Введіть цитату тут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“Введіть цитату тут.” </a:t>
            </a:r>
          </a:p>
        </p:txBody>
      </p:sp>
      <p:sp>
        <p:nvSpPr>
          <p:cNvPr id="9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‹№›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Зображення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‹№›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орожні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‹№›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Назва — по центр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Текст назви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>
            <a:lvl1pPr>
              <a:defRPr>
                <a:latin typeface="PFDinTextCondPro-Regular"/>
                <a:ea typeface="PFDinTextCondPro-Regular"/>
                <a:cs typeface="PFDinTextCondPro-Regular"/>
                <a:sym typeface="PFDinTextCondPro-Regular"/>
              </a:defRPr>
            </a:lvl1pPr>
          </a:lstStyle>
          <a:p>
            <a:r>
              <a:t>Текст назви</a:t>
            </a:r>
          </a:p>
        </p:txBody>
      </p:sp>
      <p:sp>
        <p:nvSpPr>
          <p:cNvPr id="118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‹№›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 (горизонта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ображення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Текст назви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Текст назви</a:t>
            </a:r>
          </a:p>
        </p:txBody>
      </p:sp>
      <p:sp>
        <p:nvSpPr>
          <p:cNvPr id="22" name="1 рівень тексту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2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‹№›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Назва — по центр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назви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Текст назви</a:t>
            </a:r>
          </a:p>
        </p:txBody>
      </p:sp>
      <p:sp>
        <p:nvSpPr>
          <p:cNvPr id="3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‹№›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 (вертика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Зображення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Текст назви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Текст назви</a:t>
            </a:r>
          </a:p>
        </p:txBody>
      </p:sp>
      <p:sp>
        <p:nvSpPr>
          <p:cNvPr id="40" name="1 рівень тексту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4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‹№›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(зверху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Текст назви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назви</a:t>
            </a:r>
          </a:p>
        </p:txBody>
      </p:sp>
      <p:sp>
        <p:nvSpPr>
          <p:cNvPr id="4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‹№›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і маркер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Текст назви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назви</a:t>
            </a:r>
          </a:p>
        </p:txBody>
      </p:sp>
      <p:sp>
        <p:nvSpPr>
          <p:cNvPr id="57" name="1 рівень тексту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‹№›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маркери і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Зображення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Текст назви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назви</a:t>
            </a:r>
          </a:p>
        </p:txBody>
      </p:sp>
      <p:sp>
        <p:nvSpPr>
          <p:cNvPr id="67" name="1 рівень тексту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68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‹№›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Маркер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1 рівень тексту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7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‹№›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 (3 ш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Зображення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Зображення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Зображення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‹№›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назви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Текст назви</a:t>
            </a:r>
          </a:p>
        </p:txBody>
      </p:sp>
      <p:sp>
        <p:nvSpPr>
          <p:cNvPr id="3" name="1 рівень тексту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‹№›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«У державних і комунальних закладах охорони здоров’я медична допомога надається безоплатно»"/>
          <p:cNvSpPr txBox="1">
            <a:spLocks noGrp="1"/>
          </p:cNvSpPr>
          <p:nvPr>
            <p:ph type="title"/>
          </p:nvPr>
        </p:nvSpPr>
        <p:spPr>
          <a:xfrm>
            <a:off x="381000" y="3066614"/>
            <a:ext cx="12344400" cy="295483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 sz="4800">
                <a:solidFill>
                  <a:srgbClr val="C82506"/>
                </a:solidFill>
              </a:defRPr>
            </a:pPr>
            <a:r>
              <a:rPr lang="uk-UA" sz="6000" dirty="0">
                <a:latin typeface="Arial Narrow" charset="0"/>
                <a:ea typeface="Arial Narrow" charset="0"/>
                <a:cs typeface="Arial Narrow" charset="0"/>
              </a:rPr>
              <a:t>Р</a:t>
            </a:r>
            <a:r>
              <a:rPr lang="ru-RU" sz="6000" dirty="0" err="1" smtClean="0">
                <a:latin typeface="Arial Narrow" charset="0"/>
                <a:ea typeface="Arial Narrow" charset="0"/>
                <a:cs typeface="Arial Narrow" charset="0"/>
              </a:rPr>
              <a:t>еформа</a:t>
            </a:r>
            <a:r>
              <a:rPr lang="ru-RU" sz="6000" dirty="0" smtClean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ru-RU" sz="6000" dirty="0" err="1" smtClean="0">
                <a:latin typeface="Arial Narrow" charset="0"/>
                <a:ea typeface="Arial Narrow" charset="0"/>
                <a:cs typeface="Arial Narrow" charset="0"/>
              </a:rPr>
              <a:t>спеціалізованої</a:t>
            </a:r>
            <a:r>
              <a:rPr lang="en-US" sz="6000" dirty="0" smtClean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ru-RU" sz="6000" dirty="0" smtClean="0">
                <a:latin typeface="Arial Narrow" charset="0"/>
                <a:ea typeface="Arial Narrow" charset="0"/>
                <a:cs typeface="Arial Narrow" charset="0"/>
              </a:rPr>
              <a:t>та </a:t>
            </a:r>
            <a:r>
              <a:rPr lang="ru-RU" sz="6000" dirty="0" err="1">
                <a:latin typeface="Arial Narrow" charset="0"/>
                <a:ea typeface="Arial Narrow" charset="0"/>
                <a:cs typeface="Arial Narrow" charset="0"/>
              </a:rPr>
              <a:t>високоспеціалізованої</a:t>
            </a:r>
            <a:r>
              <a:rPr lang="ru-RU" sz="6000" dirty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ru-RU" sz="6000" dirty="0" err="1">
                <a:latin typeface="Arial Narrow" charset="0"/>
                <a:ea typeface="Arial Narrow" charset="0"/>
                <a:cs typeface="Arial Narrow" charset="0"/>
              </a:rPr>
              <a:t>медичної</a:t>
            </a:r>
            <a:r>
              <a:rPr lang="ru-RU" sz="6000" dirty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ru-RU" sz="6000" dirty="0" err="1" smtClean="0">
                <a:latin typeface="Arial Narrow" charset="0"/>
                <a:ea typeface="Arial Narrow" charset="0"/>
                <a:cs typeface="Arial Narrow" charset="0"/>
              </a:rPr>
              <a:t>допомоги</a:t>
            </a:r>
            <a:r>
              <a:rPr lang="en-US" sz="6000" dirty="0" smtClean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ru-RU" sz="6000" dirty="0" smtClean="0">
                <a:latin typeface="Arial Narrow" charset="0"/>
                <a:ea typeface="Arial Narrow" charset="0"/>
                <a:cs typeface="Arial Narrow" charset="0"/>
              </a:rPr>
              <a:t>та </a:t>
            </a:r>
            <a:r>
              <a:rPr lang="ru-RU" sz="6000" dirty="0" err="1">
                <a:latin typeface="Arial Narrow" charset="0"/>
                <a:ea typeface="Arial Narrow" charset="0"/>
                <a:cs typeface="Arial Narrow" charset="0"/>
              </a:rPr>
              <a:t>найбільш</a:t>
            </a:r>
            <a:r>
              <a:rPr lang="ru-RU" sz="6000" dirty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ru-RU" sz="6000" dirty="0" err="1">
                <a:latin typeface="Arial Narrow" charset="0"/>
                <a:ea typeface="Arial Narrow" charset="0"/>
                <a:cs typeface="Arial Narrow" charset="0"/>
              </a:rPr>
              <a:t>ефективні</a:t>
            </a:r>
            <a:r>
              <a:rPr lang="ru-RU" sz="6000" dirty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sz="6000" smtClean="0">
                <a:latin typeface="Arial Narrow" charset="0"/>
                <a:ea typeface="Arial Narrow" charset="0"/>
                <a:cs typeface="Arial Narrow" charset="0"/>
              </a:rPr>
              <a:t/>
            </a:r>
            <a:br>
              <a:rPr lang="en-US" sz="6000" smtClean="0">
                <a:latin typeface="Arial Narrow" charset="0"/>
                <a:ea typeface="Arial Narrow" charset="0"/>
                <a:cs typeface="Arial Narrow" charset="0"/>
              </a:rPr>
            </a:br>
            <a:r>
              <a:rPr lang="ru-RU" sz="6000" smtClean="0">
                <a:latin typeface="Arial Narrow" charset="0"/>
                <a:ea typeface="Arial Narrow" charset="0"/>
                <a:cs typeface="Arial Narrow" charset="0"/>
              </a:rPr>
              <a:t>шляхи </a:t>
            </a:r>
            <a:r>
              <a:rPr lang="ru-RU" sz="6000" dirty="0" err="1">
                <a:latin typeface="Arial Narrow" charset="0"/>
                <a:ea typeface="Arial Narrow" charset="0"/>
                <a:cs typeface="Arial Narrow" charset="0"/>
              </a:rPr>
              <a:t>її</a:t>
            </a:r>
            <a:r>
              <a:rPr lang="ru-RU" sz="6000" dirty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ru-RU" sz="6000" dirty="0" err="1" smtClean="0">
                <a:latin typeface="Arial Narrow" charset="0"/>
                <a:ea typeface="Arial Narrow" charset="0"/>
                <a:cs typeface="Arial Narrow" charset="0"/>
              </a:rPr>
              <a:t>втілення</a:t>
            </a:r>
            <a:endParaRPr sz="6000" dirty="0">
              <a:latin typeface="Arial Narrow" charset="0"/>
              <a:ea typeface="Arial Narrow" charset="0"/>
              <a:cs typeface="Arial Narrow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Законодавчі зміни"/>
          <p:cNvSpPr txBox="1"/>
          <p:nvPr/>
        </p:nvSpPr>
        <p:spPr>
          <a:xfrm>
            <a:off x="527169" y="571498"/>
            <a:ext cx="11942384" cy="10628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 algn="l">
              <a:lnSpc>
                <a:spcPct val="80000"/>
              </a:lnSpc>
              <a:defRPr sz="6400" b="0">
                <a:latin typeface="PFDinTextCondPro-Bold"/>
                <a:ea typeface="PFDinTextCondPro-Bold"/>
                <a:cs typeface="PFDinTextCondPro-Bold"/>
                <a:sym typeface="PFDinTextCondPro-Bold"/>
              </a:defRPr>
            </a:lvl1pPr>
          </a:lstStyle>
          <a:p>
            <a:r>
              <a:rPr lang="uk-UA" b="1" dirty="0" smtClean="0">
                <a:latin typeface="Arial Narrow" charset="0"/>
                <a:ea typeface="Arial Narrow" charset="0"/>
                <a:cs typeface="Arial Narrow" charset="0"/>
              </a:rPr>
              <a:t>Програма медичних гарантій</a:t>
            </a:r>
            <a:endParaRPr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211" name="Автономні заклади"/>
          <p:cNvSpPr txBox="1"/>
          <p:nvPr/>
        </p:nvSpPr>
        <p:spPr>
          <a:xfrm>
            <a:off x="527169" y="2506937"/>
            <a:ext cx="3988614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 b="0">
                <a:latin typeface="PFDinTextCondPro-Regular"/>
                <a:ea typeface="PFDinTextCondPro-Regular"/>
                <a:cs typeface="PFDinTextCondPro-Regular"/>
                <a:sym typeface="PFDinTextCondPro-Regular"/>
              </a:defRPr>
            </a:lvl1pPr>
          </a:lstStyle>
          <a:p>
            <a:r>
              <a:rPr lang="uk-UA" dirty="0" smtClean="0">
                <a:latin typeface="Arial Narrow" charset="0"/>
                <a:ea typeface="Arial Narrow" charset="0"/>
                <a:cs typeface="Arial Narrow" charset="0"/>
              </a:rPr>
              <a:t>Єдині тарифи в країні</a:t>
            </a:r>
            <a:endParaRPr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212" name="Закон 2002:"/>
          <p:cNvSpPr txBox="1"/>
          <p:nvPr/>
        </p:nvSpPr>
        <p:spPr>
          <a:xfrm>
            <a:off x="527169" y="1788162"/>
            <a:ext cx="5670431" cy="718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 fontScale="92500" lnSpcReduction="10000"/>
          </a:bodyPr>
          <a:lstStyle>
            <a:lvl1pPr algn="l">
              <a:defRPr sz="4800" b="0">
                <a:solidFill>
                  <a:srgbClr val="00882B"/>
                </a:solidFill>
                <a:latin typeface="PFDinTextCondPro-Bold"/>
                <a:ea typeface="PFDinTextCondPro-Bold"/>
                <a:cs typeface="PFDinTextCondPro-Bold"/>
                <a:sym typeface="PFDinTextCondPro-Bold"/>
              </a:defRPr>
            </a:lvl1pPr>
          </a:lstStyle>
          <a:p>
            <a:r>
              <a:rPr lang="uk-UA" b="1" dirty="0" smtClean="0">
                <a:latin typeface="Arial Narrow" charset="0"/>
                <a:ea typeface="Arial Narrow" charset="0"/>
                <a:cs typeface="Arial Narrow" charset="0"/>
              </a:rPr>
              <a:t>Тариф на послугу</a:t>
            </a:r>
            <a:endParaRPr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1" name="Автономні заклади"/>
          <p:cNvSpPr txBox="1"/>
          <p:nvPr/>
        </p:nvSpPr>
        <p:spPr>
          <a:xfrm>
            <a:off x="527169" y="3820747"/>
            <a:ext cx="6887784" cy="46576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sz="3600" b="0">
                <a:latin typeface="PFDinTextCondPro-Regular"/>
                <a:ea typeface="PFDinTextCondPro-Regular"/>
                <a:cs typeface="PFDinTextCondPro-Regular"/>
                <a:sym typeface="PFDinTextCondPro-Regular"/>
              </a:defRPr>
            </a:lvl1pPr>
          </a:lstStyle>
          <a:p>
            <a:r>
              <a:rPr lang="ru-RU" sz="4400" b="1" dirty="0" err="1">
                <a:solidFill>
                  <a:srgbClr val="00882B"/>
                </a:solidFill>
                <a:latin typeface="Arial Narrow" charset="0"/>
                <a:ea typeface="Arial Narrow" charset="0"/>
                <a:cs typeface="Arial Narrow" charset="0"/>
                <a:sym typeface="PFDinTextCondPro-Bold"/>
              </a:rPr>
              <a:t>Компоненти</a:t>
            </a:r>
            <a:r>
              <a:rPr lang="ru-RU" sz="4400" b="1" dirty="0">
                <a:solidFill>
                  <a:srgbClr val="00882B"/>
                </a:solidFill>
                <a:latin typeface="Arial Narrow" charset="0"/>
                <a:ea typeface="Arial Narrow" charset="0"/>
                <a:cs typeface="Arial Narrow" charset="0"/>
                <a:sym typeface="PFDinTextCondPro-Bold"/>
              </a:rPr>
              <a:t> </a:t>
            </a:r>
            <a:r>
              <a:rPr lang="ru-RU" sz="4400" b="1" dirty="0" smtClean="0">
                <a:solidFill>
                  <a:srgbClr val="00882B"/>
                </a:solidFill>
                <a:latin typeface="Arial Narrow" charset="0"/>
                <a:ea typeface="Arial Narrow" charset="0"/>
                <a:cs typeface="Arial Narrow" charset="0"/>
                <a:sym typeface="PFDinTextCondPro-Bold"/>
              </a:rPr>
              <a:t>тарифу:</a:t>
            </a:r>
            <a:endParaRPr lang="ru-RU" sz="4400" b="1" dirty="0">
              <a:solidFill>
                <a:srgbClr val="00882B"/>
              </a:solidFill>
              <a:latin typeface="Arial Narrow" charset="0"/>
              <a:ea typeface="Arial Narrow" charset="0"/>
              <a:cs typeface="Arial Narrow" charset="0"/>
              <a:sym typeface="PFDinTextCondPro-Bold"/>
            </a:endParaRPr>
          </a:p>
          <a:p>
            <a:pPr marL="571500" indent="-571500">
              <a:buFont typeface="Arial" charset="0"/>
              <a:buChar char="•"/>
            </a:pPr>
            <a:r>
              <a:rPr lang="ru-RU" dirty="0" smtClean="0">
                <a:latin typeface="Arial Narrow" charset="0"/>
                <a:ea typeface="Arial Narrow" charset="0"/>
                <a:cs typeface="Arial Narrow" charset="0"/>
              </a:rPr>
              <a:t>робота </a:t>
            </a:r>
            <a:r>
              <a:rPr lang="ru-RU" dirty="0" err="1">
                <a:latin typeface="Arial Narrow" charset="0"/>
                <a:ea typeface="Arial Narrow" charset="0"/>
                <a:cs typeface="Arial Narrow" charset="0"/>
              </a:rPr>
              <a:t>лікарів</a:t>
            </a:r>
            <a:r>
              <a:rPr lang="ru-RU" dirty="0">
                <a:latin typeface="Arial Narrow" charset="0"/>
                <a:ea typeface="Arial Narrow" charset="0"/>
                <a:cs typeface="Arial Narrow" charset="0"/>
              </a:rPr>
              <a:t>, медсестер та </a:t>
            </a:r>
            <a:r>
              <a:rPr lang="ru-RU" dirty="0" err="1">
                <a:latin typeface="Arial Narrow" charset="0"/>
                <a:ea typeface="Arial Narrow" charset="0"/>
                <a:cs typeface="Arial Narrow" charset="0"/>
              </a:rPr>
              <a:t>іншого</a:t>
            </a:r>
            <a:r>
              <a:rPr lang="ru-RU" dirty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ru-RU" dirty="0" smtClean="0">
                <a:latin typeface="Arial Narrow" charset="0"/>
                <a:ea typeface="Arial Narrow" charset="0"/>
                <a:cs typeface="Arial Narrow" charset="0"/>
              </a:rPr>
              <a:t>персоналу</a:t>
            </a:r>
            <a:endParaRPr lang="en-US" dirty="0" smtClean="0">
              <a:latin typeface="Arial Narrow" charset="0"/>
              <a:ea typeface="Arial Narrow" charset="0"/>
              <a:cs typeface="Arial Narrow" charset="0"/>
            </a:endParaRPr>
          </a:p>
          <a:p>
            <a:pPr marL="571500" indent="-571500">
              <a:buFont typeface="Arial" charset="0"/>
              <a:buChar char="•"/>
            </a:pPr>
            <a:r>
              <a:rPr lang="ru-RU" dirty="0" err="1" smtClean="0">
                <a:latin typeface="Arial Narrow" charset="0"/>
                <a:ea typeface="Arial Narrow" charset="0"/>
                <a:cs typeface="Arial Narrow" charset="0"/>
              </a:rPr>
              <a:t>витратні</a:t>
            </a:r>
            <a:r>
              <a:rPr lang="ru-RU" dirty="0" smtClean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ru-RU" dirty="0" err="1">
                <a:latin typeface="Arial Narrow" charset="0"/>
                <a:ea typeface="Arial Narrow" charset="0"/>
                <a:cs typeface="Arial Narrow" charset="0"/>
              </a:rPr>
              <a:t>матеріали</a:t>
            </a:r>
            <a:r>
              <a:rPr lang="ru-RU" dirty="0">
                <a:latin typeface="Arial Narrow" charset="0"/>
                <a:ea typeface="Arial Narrow" charset="0"/>
                <a:cs typeface="Arial Narrow" charset="0"/>
              </a:rPr>
              <a:t> та </a:t>
            </a:r>
            <a:r>
              <a:rPr lang="ru-RU" dirty="0" err="1" smtClean="0">
                <a:latin typeface="Arial Narrow" charset="0"/>
                <a:ea typeface="Arial Narrow" charset="0"/>
                <a:cs typeface="Arial Narrow" charset="0"/>
              </a:rPr>
              <a:t>ліки</a:t>
            </a:r>
            <a:endParaRPr lang="en-US" dirty="0" smtClean="0">
              <a:latin typeface="Arial Narrow" charset="0"/>
              <a:ea typeface="Arial Narrow" charset="0"/>
              <a:cs typeface="Arial Narrow" charset="0"/>
            </a:endParaRPr>
          </a:p>
          <a:p>
            <a:pPr marL="571500" indent="-571500">
              <a:buFont typeface="Arial" charset="0"/>
              <a:buChar char="•"/>
            </a:pPr>
            <a:r>
              <a:rPr lang="uk-UA" dirty="0" smtClean="0">
                <a:latin typeface="Arial Narrow" charset="0"/>
                <a:ea typeface="Arial Narrow" charset="0"/>
                <a:cs typeface="Arial Narrow" charset="0"/>
              </a:rPr>
              <a:t>необхідні послуги (анестезія тощо)</a:t>
            </a:r>
            <a:endParaRPr lang="en-US" dirty="0" smtClean="0">
              <a:latin typeface="Arial Narrow" charset="0"/>
              <a:ea typeface="Arial Narrow" charset="0"/>
              <a:cs typeface="Arial Narrow" charset="0"/>
            </a:endParaRPr>
          </a:p>
          <a:p>
            <a:pPr marL="571500" indent="-571500">
              <a:buFont typeface="Arial" charset="0"/>
              <a:buChar char="•"/>
            </a:pPr>
            <a:r>
              <a:rPr lang="ru-RU" dirty="0" err="1" smtClean="0">
                <a:latin typeface="Arial Narrow" charset="0"/>
                <a:ea typeface="Arial Narrow" charset="0"/>
                <a:cs typeface="Arial Narrow" charset="0"/>
              </a:rPr>
              <a:t>амортизація</a:t>
            </a:r>
            <a:r>
              <a:rPr lang="ru-RU" dirty="0" smtClean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ru-RU" dirty="0" err="1" smtClean="0">
                <a:latin typeface="Arial Narrow" charset="0"/>
                <a:ea typeface="Arial Narrow" charset="0"/>
                <a:cs typeface="Arial Narrow" charset="0"/>
              </a:rPr>
              <a:t>обладнання</a:t>
            </a:r>
            <a:endParaRPr lang="en-US" dirty="0" smtClean="0">
              <a:latin typeface="Arial Narrow" charset="0"/>
              <a:ea typeface="Arial Narrow" charset="0"/>
              <a:cs typeface="Arial Narrow" charset="0"/>
            </a:endParaRPr>
          </a:p>
          <a:p>
            <a:pPr marL="571500" indent="-571500">
              <a:buFont typeface="Arial" charset="0"/>
              <a:buChar char="•"/>
            </a:pPr>
            <a:r>
              <a:rPr lang="ru-RU" dirty="0" err="1" smtClean="0">
                <a:latin typeface="Arial Narrow" charset="0"/>
                <a:ea typeface="Arial Narrow" charset="0"/>
                <a:cs typeface="Arial Narrow" charset="0"/>
              </a:rPr>
              <a:t>адміністративні</a:t>
            </a:r>
            <a:r>
              <a:rPr lang="ru-RU" dirty="0" smtClean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ru-RU" dirty="0" err="1" smtClean="0">
                <a:latin typeface="Arial Narrow" charset="0"/>
                <a:ea typeface="Arial Narrow" charset="0"/>
                <a:cs typeface="Arial Narrow" charset="0"/>
              </a:rPr>
              <a:t>видатки</a:t>
            </a:r>
            <a:endParaRPr lang="en-US" dirty="0" smtClean="0">
              <a:latin typeface="Arial Narrow" charset="0"/>
              <a:ea typeface="Arial Narrow" charset="0"/>
              <a:cs typeface="Arial Narrow" charset="0"/>
            </a:endParaRPr>
          </a:p>
          <a:p>
            <a:pPr marL="571500" indent="-571500">
              <a:buFont typeface="Arial" charset="0"/>
              <a:buChar char="•"/>
            </a:pPr>
            <a:r>
              <a:rPr lang="ru-RU" dirty="0" err="1" smtClean="0">
                <a:latin typeface="Arial Narrow" charset="0"/>
                <a:ea typeface="Arial Narrow" charset="0"/>
                <a:cs typeface="Arial Narrow" charset="0"/>
              </a:rPr>
              <a:t>комунальні</a:t>
            </a:r>
            <a:r>
              <a:rPr lang="ru-RU" dirty="0" smtClean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ru-RU" dirty="0" err="1">
                <a:latin typeface="Arial Narrow" charset="0"/>
                <a:ea typeface="Arial Narrow" charset="0"/>
                <a:cs typeface="Arial Narrow" charset="0"/>
              </a:rPr>
              <a:t>видатки</a:t>
            </a:r>
            <a:r>
              <a:rPr lang="ru-RU" dirty="0">
                <a:latin typeface="Arial Narrow" charset="0"/>
                <a:ea typeface="Arial Narrow" charset="0"/>
                <a:cs typeface="Arial Narrow" charset="0"/>
              </a:rPr>
              <a:t> (з 2020 року)</a:t>
            </a:r>
            <a:endParaRPr dirty="0">
              <a:latin typeface="Arial Narrow" charset="0"/>
              <a:ea typeface="Arial Narrow" charset="0"/>
              <a:cs typeface="Arial Narrow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8178800" y="4537949"/>
            <a:ext cx="0" cy="3878928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" name="Автономні заклади"/>
          <p:cNvSpPr txBox="1"/>
          <p:nvPr/>
        </p:nvSpPr>
        <p:spPr>
          <a:xfrm>
            <a:off x="8480939" y="5474888"/>
            <a:ext cx="3988614" cy="1764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 b="0">
                <a:latin typeface="PFDinTextCondPro-Regular"/>
                <a:ea typeface="PFDinTextCondPro-Regular"/>
                <a:cs typeface="PFDinTextCondPro-Regular"/>
                <a:sym typeface="PFDinTextCondPro-Regular"/>
              </a:defRPr>
            </a:lvl1pPr>
          </a:lstStyle>
          <a:p>
            <a:r>
              <a:rPr lang="uk-UA" dirty="0" smtClean="0">
                <a:latin typeface="Arial Narrow" charset="0"/>
                <a:ea typeface="Arial Narrow" charset="0"/>
                <a:cs typeface="Arial Narrow" charset="0"/>
              </a:rPr>
              <a:t>обчислюється</a:t>
            </a:r>
            <a:br>
              <a:rPr lang="uk-UA" dirty="0" smtClean="0">
                <a:latin typeface="Arial Narrow" charset="0"/>
                <a:ea typeface="Arial Narrow" charset="0"/>
                <a:cs typeface="Arial Narrow" charset="0"/>
              </a:rPr>
            </a:br>
            <a:r>
              <a:rPr lang="uk-UA" dirty="0" smtClean="0">
                <a:latin typeface="Arial Narrow" charset="0"/>
                <a:ea typeface="Arial Narrow" charset="0"/>
                <a:cs typeface="Arial Narrow" charset="0"/>
              </a:rPr>
              <a:t>за реальними даними</a:t>
            </a:r>
            <a:br>
              <a:rPr lang="uk-UA" dirty="0" smtClean="0">
                <a:latin typeface="Arial Narrow" charset="0"/>
                <a:ea typeface="Arial Narrow" charset="0"/>
                <a:cs typeface="Arial Narrow" charset="0"/>
              </a:rPr>
            </a:br>
            <a:r>
              <a:rPr lang="uk-UA" smtClean="0">
                <a:latin typeface="Arial Narrow" charset="0"/>
                <a:ea typeface="Arial Narrow" charset="0"/>
                <a:cs typeface="Arial Narrow" charset="0"/>
              </a:rPr>
              <a:t>медичних практик</a:t>
            </a:r>
            <a:endParaRPr dirty="0">
              <a:latin typeface="Arial Narrow" charset="0"/>
              <a:ea typeface="Arial Narrow" charset="0"/>
              <a:cs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1410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Якою має бути модель оплати додаткових послуг?"/>
          <p:cNvSpPr txBox="1">
            <a:spLocks noGrp="1"/>
          </p:cNvSpPr>
          <p:nvPr>
            <p:ph type="title"/>
          </p:nvPr>
        </p:nvSpPr>
        <p:spPr>
          <a:xfrm>
            <a:off x="588936" y="3225800"/>
            <a:ext cx="11826928" cy="3302000"/>
          </a:xfrm>
          <a:prstGeom prst="rect">
            <a:avLst/>
          </a:prstGeom>
        </p:spPr>
        <p:txBody>
          <a:bodyPr/>
          <a:lstStyle>
            <a:lvl1pPr defTabSz="502412">
              <a:defRPr sz="6880"/>
            </a:lvl1pPr>
          </a:lstStyle>
          <a:p>
            <a:r>
              <a:rPr b="1" dirty="0" smtClean="0">
                <a:latin typeface="Arial" charset="0"/>
                <a:ea typeface="Arial" charset="0"/>
                <a:cs typeface="Arial" charset="0"/>
              </a:rPr>
              <a:t>Якою має бути модель оплати додаткових послуг?</a:t>
            </a:r>
            <a:endParaRPr b="1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Варіант 1"/>
          <p:cNvSpPr txBox="1">
            <a:spLocks noGrp="1"/>
          </p:cNvSpPr>
          <p:nvPr>
            <p:ph type="title"/>
          </p:nvPr>
        </p:nvSpPr>
        <p:spPr>
          <a:xfrm>
            <a:off x="714598" y="3339894"/>
            <a:ext cx="5186364" cy="1474626"/>
          </a:xfrm>
          <a:prstGeom prst="rect">
            <a:avLst/>
          </a:prstGeom>
        </p:spPr>
        <p:txBody>
          <a:bodyPr/>
          <a:lstStyle>
            <a:lvl1pPr algn="l"/>
          </a:lstStyle>
          <a:p>
            <a:r>
              <a:rPr dirty="0">
                <a:latin typeface="Arial" charset="0"/>
                <a:ea typeface="Arial" charset="0"/>
                <a:cs typeface="Arial" charset="0"/>
              </a:rPr>
              <a:t>Варіант 1</a:t>
            </a:r>
          </a:p>
        </p:txBody>
      </p:sp>
      <p:sp>
        <p:nvSpPr>
          <p:cNvPr id="277" name="Є 1 000 000 гривень…"/>
          <p:cNvSpPr txBox="1">
            <a:spLocks noGrp="1"/>
          </p:cNvSpPr>
          <p:nvPr>
            <p:ph type="body" sz="half" idx="1"/>
          </p:nvPr>
        </p:nvSpPr>
        <p:spPr>
          <a:xfrm>
            <a:off x="714598" y="768419"/>
            <a:ext cx="11099801" cy="2311396"/>
          </a:xfrm>
          <a:prstGeom prst="rect">
            <a:avLst/>
          </a:prstGeom>
        </p:spPr>
        <p:txBody>
          <a:bodyPr anchor="t">
            <a:normAutofit lnSpcReduction="1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SzTx/>
              <a:buNone/>
            </a:pPr>
            <a:r>
              <a:rPr dirty="0">
                <a:latin typeface="Arial" charset="0"/>
                <a:ea typeface="Arial" charset="0"/>
                <a:cs typeface="Arial" charset="0"/>
              </a:rPr>
              <a:t>Є 1 </a:t>
            </a:r>
            <a:r>
              <a:rPr lang="uk-UA" dirty="0" smtClean="0">
                <a:latin typeface="Arial" charset="0"/>
                <a:ea typeface="Arial" charset="0"/>
                <a:cs typeface="Arial" charset="0"/>
              </a:rPr>
              <a:t>5</a:t>
            </a:r>
            <a:r>
              <a:rPr dirty="0" smtClean="0">
                <a:latin typeface="Arial" charset="0"/>
                <a:ea typeface="Arial" charset="0"/>
                <a:cs typeface="Arial" charset="0"/>
              </a:rPr>
              <a:t>00 </a:t>
            </a:r>
            <a:r>
              <a:rPr dirty="0">
                <a:latin typeface="Arial" charset="0"/>
                <a:ea typeface="Arial" charset="0"/>
                <a:cs typeface="Arial" charset="0"/>
              </a:rPr>
              <a:t>000 </a:t>
            </a:r>
            <a:r>
              <a:rPr dirty="0" smtClean="0">
                <a:latin typeface="Arial" charset="0"/>
                <a:ea typeface="Arial" charset="0"/>
                <a:cs typeface="Arial" charset="0"/>
              </a:rPr>
              <a:t>гривен</a:t>
            </a:r>
            <a:endParaRPr dirty="0">
              <a:latin typeface="Arial" charset="0"/>
              <a:ea typeface="Arial" charset="0"/>
              <a:cs typeface="Arial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SzTx/>
              <a:buNone/>
            </a:pPr>
            <a:r>
              <a:rPr lang="uk-UA" dirty="0" smtClean="0">
                <a:latin typeface="Arial" charset="0"/>
                <a:ea typeface="Arial" charset="0"/>
                <a:cs typeface="Arial" charset="0"/>
              </a:rPr>
              <a:t>Людям не</a:t>
            </a:r>
            <a:r>
              <a:rPr dirty="0" smtClean="0">
                <a:latin typeface="Arial" charset="0"/>
                <a:ea typeface="Arial" charset="0"/>
                <a:cs typeface="Arial" charset="0"/>
              </a:rPr>
              <a:t>обхідні </a:t>
            </a:r>
            <a:r>
              <a:rPr dirty="0">
                <a:latin typeface="Arial" charset="0"/>
                <a:ea typeface="Arial" charset="0"/>
                <a:cs typeface="Arial" charset="0"/>
              </a:rPr>
              <a:t>1000 послуг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SzTx/>
              <a:buNone/>
            </a:pPr>
            <a:r>
              <a:rPr dirty="0">
                <a:latin typeface="Arial" charset="0"/>
                <a:ea typeface="Arial" charset="0"/>
                <a:cs typeface="Arial" charset="0"/>
              </a:rPr>
              <a:t>Вони разом коштують 2 000 000 </a:t>
            </a:r>
            <a:r>
              <a:rPr dirty="0" smtClean="0">
                <a:latin typeface="Arial" charset="0"/>
                <a:ea typeface="Arial" charset="0"/>
                <a:cs typeface="Arial" charset="0"/>
              </a:rPr>
              <a:t>гривен</a:t>
            </a:r>
            <a:endParaRPr lang="uk-UA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SzTx/>
              <a:buNone/>
            </a:pPr>
            <a:r>
              <a:rPr lang="uk-UA" dirty="0" smtClean="0">
                <a:latin typeface="Arial" charset="0"/>
                <a:ea typeface="Arial" charset="0"/>
                <a:cs typeface="Arial" charset="0"/>
              </a:rPr>
              <a:t>Як збираємо 500 тисяч?</a:t>
            </a:r>
            <a:endParaRPr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8" name="Варіант 2"/>
          <p:cNvSpPr txBox="1"/>
          <p:nvPr/>
        </p:nvSpPr>
        <p:spPr>
          <a:xfrm>
            <a:off x="7117287" y="3339894"/>
            <a:ext cx="5186363" cy="14746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l">
              <a:defRPr sz="8000" b="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dirty="0">
                <a:latin typeface="Arial" charset="0"/>
                <a:ea typeface="Arial" charset="0"/>
                <a:cs typeface="Arial" charset="0"/>
              </a:rPr>
              <a:t>Варіант 2</a:t>
            </a:r>
          </a:p>
        </p:txBody>
      </p:sp>
      <p:sp>
        <p:nvSpPr>
          <p:cNvPr id="279" name="300 послуг оплачуються на 100%…"/>
          <p:cNvSpPr txBox="1"/>
          <p:nvPr/>
        </p:nvSpPr>
        <p:spPr>
          <a:xfrm>
            <a:off x="405106" y="5338071"/>
            <a:ext cx="6073186" cy="42962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Autofit/>
          </a:bodyPr>
          <a:lstStyle/>
          <a:p>
            <a:pPr marL="444500" indent="-444500" algn="l">
              <a:spcBef>
                <a:spcPts val="2000"/>
              </a:spcBef>
              <a:buSzPct val="145000"/>
              <a:buChar char="•"/>
              <a:defRPr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defRPr>
            </a:pPr>
            <a:r>
              <a:rPr sz="3200" dirty="0">
                <a:latin typeface="Arial" charset="0"/>
                <a:ea typeface="Arial" charset="0"/>
                <a:cs typeface="Arial" charset="0"/>
              </a:rPr>
              <a:t>300 </a:t>
            </a:r>
            <a:r>
              <a:rPr sz="3200" dirty="0" smtClean="0">
                <a:latin typeface="Arial" charset="0"/>
                <a:ea typeface="Arial" charset="0"/>
                <a:cs typeface="Arial" charset="0"/>
              </a:rPr>
              <a:t>послуг</a:t>
            </a:r>
            <a:r>
              <a:rPr lang="uk-UA" sz="3200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uk-UA" sz="3200" dirty="0" smtClean="0">
                <a:latin typeface="Arial" charset="0"/>
                <a:ea typeface="Arial" charset="0"/>
                <a:cs typeface="Arial" charset="0"/>
              </a:rPr>
            </a:br>
            <a:r>
              <a:rPr sz="3200" dirty="0" smtClean="0">
                <a:latin typeface="Arial" charset="0"/>
                <a:ea typeface="Arial" charset="0"/>
                <a:cs typeface="Arial" charset="0"/>
              </a:rPr>
              <a:t>оплачуються</a:t>
            </a:r>
            <a:r>
              <a:rPr lang="uk-UA" sz="3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sz="3200" dirty="0" smtClean="0">
                <a:latin typeface="Arial" charset="0"/>
                <a:ea typeface="Arial" charset="0"/>
                <a:cs typeface="Arial" charset="0"/>
              </a:rPr>
              <a:t>на </a:t>
            </a:r>
            <a:r>
              <a:rPr sz="3200" dirty="0">
                <a:latin typeface="Arial" charset="0"/>
                <a:ea typeface="Arial" charset="0"/>
                <a:cs typeface="Arial" charset="0"/>
              </a:rPr>
              <a:t>100%</a:t>
            </a:r>
          </a:p>
          <a:p>
            <a:pPr marL="444500" indent="-444500" algn="l">
              <a:spcBef>
                <a:spcPts val="2000"/>
              </a:spcBef>
              <a:buSzPct val="145000"/>
              <a:buChar char="•"/>
              <a:defRPr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rPr sz="3200" dirty="0">
                <a:latin typeface="Arial" charset="0"/>
                <a:ea typeface="Arial" charset="0"/>
                <a:cs typeface="Arial" charset="0"/>
              </a:rPr>
              <a:t>500 послуг надаються</a:t>
            </a:r>
            <a:br>
              <a:rPr sz="3200" dirty="0">
                <a:latin typeface="Arial" charset="0"/>
                <a:ea typeface="Arial" charset="0"/>
                <a:cs typeface="Arial" charset="0"/>
              </a:rPr>
            </a:br>
            <a:r>
              <a:rPr sz="3200" dirty="0" err="1">
                <a:latin typeface="Arial" charset="0"/>
                <a:ea typeface="Arial" charset="0"/>
                <a:cs typeface="Arial" charset="0"/>
              </a:rPr>
              <a:t>зі</a:t>
            </a:r>
            <a:r>
              <a:rPr sz="3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sz="3200" dirty="0" err="1" smtClean="0">
                <a:latin typeface="Arial" charset="0"/>
                <a:ea typeface="Arial" charset="0"/>
                <a:cs typeface="Arial" charset="0"/>
              </a:rPr>
              <a:t>співоплато</a:t>
            </a:r>
            <a:r>
              <a:rPr lang="uk-UA" sz="3200" dirty="0" smtClean="0">
                <a:latin typeface="Arial" charset="0"/>
                <a:ea typeface="Arial" charset="0"/>
                <a:cs typeface="Arial" charset="0"/>
              </a:rPr>
              <a:t>ю</a:t>
            </a:r>
            <a:r>
              <a:rPr sz="32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sz="3200" dirty="0">
                <a:latin typeface="Arial" charset="0"/>
                <a:ea typeface="Arial" charset="0"/>
                <a:cs typeface="Arial" charset="0"/>
              </a:rPr>
              <a:t>15%</a:t>
            </a:r>
            <a:br>
              <a:rPr sz="3200" dirty="0">
                <a:latin typeface="Arial" charset="0"/>
                <a:ea typeface="Arial" charset="0"/>
                <a:cs typeface="Arial" charset="0"/>
              </a:rPr>
            </a:br>
            <a:r>
              <a:rPr sz="3200" dirty="0">
                <a:latin typeface="Arial" charset="0"/>
                <a:ea typeface="Arial" charset="0"/>
                <a:cs typeface="Arial" charset="0"/>
              </a:rPr>
              <a:t>з боку громадянина</a:t>
            </a:r>
            <a:br>
              <a:rPr sz="3200" dirty="0">
                <a:latin typeface="Arial" charset="0"/>
                <a:ea typeface="Arial" charset="0"/>
                <a:cs typeface="Arial" charset="0"/>
              </a:rPr>
            </a:br>
            <a:r>
              <a:rPr sz="3200" dirty="0">
                <a:latin typeface="Arial" charset="0"/>
                <a:ea typeface="Arial" charset="0"/>
                <a:cs typeface="Arial" charset="0"/>
              </a:rPr>
              <a:t>(+ </a:t>
            </a:r>
            <a:r>
              <a:rPr sz="3200" dirty="0" err="1">
                <a:latin typeface="Arial" charset="0"/>
                <a:ea typeface="Arial" charset="0"/>
                <a:cs typeface="Arial" charset="0"/>
              </a:rPr>
              <a:t>медична</a:t>
            </a:r>
            <a:r>
              <a:rPr sz="3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sz="3200" dirty="0" err="1" smtClean="0">
                <a:latin typeface="Arial" charset="0"/>
                <a:ea typeface="Arial" charset="0"/>
                <a:cs typeface="Arial" charset="0"/>
              </a:rPr>
              <a:t>субс</a:t>
            </a:r>
            <a:r>
              <a:rPr lang="uk-UA" sz="3200" dirty="0" smtClean="0">
                <a:latin typeface="Arial" charset="0"/>
                <a:ea typeface="Arial" charset="0"/>
                <a:cs typeface="Arial" charset="0"/>
              </a:rPr>
              <a:t>и</a:t>
            </a:r>
            <a:r>
              <a:rPr sz="3200" dirty="0" err="1" smtClean="0">
                <a:latin typeface="Arial" charset="0"/>
                <a:ea typeface="Arial" charset="0"/>
                <a:cs typeface="Arial" charset="0"/>
              </a:rPr>
              <a:t>дія</a:t>
            </a:r>
            <a:r>
              <a:rPr sz="3200" dirty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marL="444500" indent="-444500" algn="l">
              <a:spcBef>
                <a:spcPts val="2000"/>
              </a:spcBef>
              <a:buSzPct val="145000"/>
              <a:buChar char="•"/>
              <a:defRPr>
                <a:solidFill>
                  <a:schemeClr val="accent5">
                    <a:lumOff val="-29866"/>
                  </a:schemeClr>
                </a:solidFill>
              </a:defRPr>
            </a:pPr>
            <a:r>
              <a:rPr sz="3200" dirty="0">
                <a:latin typeface="Arial" charset="0"/>
                <a:ea typeface="Arial" charset="0"/>
                <a:cs typeface="Arial" charset="0"/>
              </a:rPr>
              <a:t>200 послуг не оплачується</a:t>
            </a:r>
          </a:p>
        </p:txBody>
      </p:sp>
      <p:sp>
        <p:nvSpPr>
          <p:cNvPr id="280" name="500 послуг оплачуються на 100%…"/>
          <p:cNvSpPr txBox="1"/>
          <p:nvPr/>
        </p:nvSpPr>
        <p:spPr>
          <a:xfrm>
            <a:off x="6726264" y="5338071"/>
            <a:ext cx="6137329" cy="42962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Autofit/>
          </a:bodyPr>
          <a:lstStyle/>
          <a:p>
            <a:pPr marL="444500" indent="-444500" algn="l">
              <a:spcBef>
                <a:spcPts val="2000"/>
              </a:spcBef>
              <a:buSzPct val="145000"/>
              <a:buChar char="•"/>
              <a:defRPr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defRPr>
            </a:pPr>
            <a:r>
              <a:rPr sz="3200" dirty="0">
                <a:latin typeface="Arial" charset="0"/>
                <a:ea typeface="Arial" charset="0"/>
                <a:cs typeface="Arial" charset="0"/>
              </a:rPr>
              <a:t>500 </a:t>
            </a:r>
            <a:r>
              <a:rPr sz="3200" dirty="0" smtClean="0">
                <a:latin typeface="Arial" charset="0"/>
                <a:ea typeface="Arial" charset="0"/>
                <a:cs typeface="Arial" charset="0"/>
              </a:rPr>
              <a:t>послуг</a:t>
            </a:r>
            <a:r>
              <a:rPr lang="uk-UA" sz="3200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uk-UA" sz="3200" dirty="0" smtClean="0">
                <a:latin typeface="Arial" charset="0"/>
                <a:ea typeface="Arial" charset="0"/>
                <a:cs typeface="Arial" charset="0"/>
              </a:rPr>
            </a:br>
            <a:r>
              <a:rPr sz="3200" dirty="0" smtClean="0">
                <a:latin typeface="Arial" charset="0"/>
                <a:ea typeface="Arial" charset="0"/>
                <a:cs typeface="Arial" charset="0"/>
              </a:rPr>
              <a:t>оплачуються</a:t>
            </a:r>
            <a:r>
              <a:rPr lang="uk-UA" sz="3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sz="3200" dirty="0" smtClean="0">
                <a:latin typeface="Arial" charset="0"/>
                <a:ea typeface="Arial" charset="0"/>
                <a:cs typeface="Arial" charset="0"/>
              </a:rPr>
              <a:t>на </a:t>
            </a:r>
            <a:r>
              <a:rPr sz="3200" dirty="0">
                <a:latin typeface="Arial" charset="0"/>
                <a:ea typeface="Arial" charset="0"/>
                <a:cs typeface="Arial" charset="0"/>
              </a:rPr>
              <a:t>100%</a:t>
            </a:r>
          </a:p>
          <a:p>
            <a:pPr algn="l">
              <a:spcBef>
                <a:spcPts val="2000"/>
              </a:spcBef>
              <a:defRPr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defRPr>
            </a:pPr>
            <a:r>
              <a:rPr sz="32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sz="3200" dirty="0">
                <a:latin typeface="Arial" charset="0"/>
                <a:ea typeface="Arial" charset="0"/>
                <a:cs typeface="Arial" charset="0"/>
              </a:rPr>
            </a:br>
            <a:r>
              <a:rPr sz="32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sz="3200" dirty="0">
                <a:latin typeface="Arial" charset="0"/>
                <a:ea typeface="Arial" charset="0"/>
                <a:cs typeface="Arial" charset="0"/>
              </a:rPr>
            </a:br>
            <a:r>
              <a:rPr sz="32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sz="3200" dirty="0">
                <a:latin typeface="Arial" charset="0"/>
                <a:ea typeface="Arial" charset="0"/>
                <a:cs typeface="Arial" charset="0"/>
              </a:rPr>
            </a:br>
            <a:endParaRPr sz="3200" dirty="0">
              <a:latin typeface="Arial" charset="0"/>
              <a:ea typeface="Arial" charset="0"/>
              <a:cs typeface="Arial" charset="0"/>
            </a:endParaRPr>
          </a:p>
          <a:p>
            <a:pPr marL="444500" indent="-444500" algn="l">
              <a:spcBef>
                <a:spcPts val="2000"/>
              </a:spcBef>
              <a:buSzPct val="145000"/>
              <a:buChar char="•"/>
              <a:defRPr>
                <a:solidFill>
                  <a:schemeClr val="accent5">
                    <a:lumOff val="-29866"/>
                  </a:schemeClr>
                </a:solidFill>
              </a:defRPr>
            </a:pPr>
            <a:r>
              <a:rPr sz="3200" dirty="0">
                <a:latin typeface="Arial" charset="0"/>
                <a:ea typeface="Arial" charset="0"/>
                <a:cs typeface="Arial" charset="0"/>
              </a:rPr>
              <a:t>500 послуг </a:t>
            </a:r>
            <a:r>
              <a:rPr sz="3200" dirty="0" smtClean="0">
                <a:latin typeface="Arial" charset="0"/>
                <a:ea typeface="Arial" charset="0"/>
                <a:cs typeface="Arial" charset="0"/>
              </a:rPr>
              <a:t>не</a:t>
            </a:r>
            <a:r>
              <a:rPr lang="uk-UA" sz="32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sz="3200" dirty="0" smtClean="0">
                <a:latin typeface="Arial" charset="0"/>
                <a:ea typeface="Arial" charset="0"/>
                <a:cs typeface="Arial" charset="0"/>
              </a:rPr>
              <a:t>оплачуються</a:t>
            </a:r>
            <a:endParaRPr sz="3200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560853"/>
              </p:ext>
            </p:extLst>
          </p:nvPr>
        </p:nvGraphicFramePr>
        <p:xfrm>
          <a:off x="406401" y="3361266"/>
          <a:ext cx="12217397" cy="613833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003052"/>
                <a:gridCol w="1642869"/>
                <a:gridCol w="1642869"/>
                <a:gridCol w="1642869"/>
                <a:gridCol w="1642869"/>
                <a:gridCol w="1642869"/>
              </a:tblGrid>
              <a:tr h="699033"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4000" b="1" u="none" strike="noStrike" dirty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2010</a:t>
                      </a:r>
                      <a:endParaRPr lang="is-IS" sz="4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4000" b="1" u="none" strike="noStrike" dirty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2011</a:t>
                      </a:r>
                      <a:endParaRPr lang="is-IS" sz="4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4000" b="1" u="none" strike="noStrike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2012</a:t>
                      </a:r>
                      <a:endParaRPr lang="is-IS" sz="4000" b="1" i="0" u="none" strike="noStrike"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4000" b="1" u="none" strike="noStrike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2013</a:t>
                      </a:r>
                      <a:endParaRPr lang="is-IS" sz="4000" b="1" i="0" u="none" strike="noStrike"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4000" b="1" u="none" strike="noStrike" dirty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2014</a:t>
                      </a:r>
                      <a:endParaRPr lang="is-IS" sz="4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12700" marR="12700" marT="12700" marB="0" anchor="b"/>
                </a:tc>
              </a:tr>
              <a:tr h="6990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051 Ukraine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12700" marR="12700" marT="1270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2800" u="none" strike="noStrike" dirty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938.22</a:t>
                      </a:r>
                      <a:endParaRPr lang="hr-HR" sz="2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12700" marR="12700" marT="1270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2800" u="none" strike="noStrike" dirty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904.87</a:t>
                      </a:r>
                      <a:endParaRPr lang="fi-FI" sz="2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12700" marR="12700" marT="1270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800" u="none" strike="noStrike" dirty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890.71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12700" marR="12700" marT="1270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2800" u="none" strike="noStrike" dirty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879.81</a:t>
                      </a:r>
                      <a:endParaRPr lang="fi-FI" sz="2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12700" marR="12700" marT="1270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2800" u="none" strike="noStrike" dirty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784.08</a:t>
                      </a:r>
                      <a:endParaRPr lang="nb-NO" sz="2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12700" marR="12700" marT="1270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990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052 United Kingdom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2800" u="none" strike="noStrike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295.28</a:t>
                      </a:r>
                      <a:endParaRPr lang="nb-NO" sz="2800" b="0" i="0" u="none" strike="noStrike"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2800" u="none" strike="noStrike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289.88</a:t>
                      </a:r>
                      <a:endParaRPr lang="hr-HR" sz="2800" b="0" i="0" u="none" strike="noStrike"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2800" u="none" strike="noStrike" dirty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280.78</a:t>
                      </a:r>
                      <a:endParaRPr lang="nb-NO" sz="2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2800" u="none" strike="noStrike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275.78</a:t>
                      </a:r>
                      <a:endParaRPr lang="nb-NO" sz="2800" b="0" i="0" u="none" strike="noStrike"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2800" u="none" strike="noStrike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274.09</a:t>
                      </a:r>
                      <a:endParaRPr lang="hr-HR" sz="2800" b="0" i="0" u="none" strike="noStrike"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12700" marR="12700" marT="12700" marB="0" anchor="ctr"/>
                </a:tc>
              </a:tr>
              <a:tr h="6990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054 European Region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2800" u="none" strike="noStrike" dirty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589.01</a:t>
                      </a:r>
                      <a:endParaRPr lang="hr-HR" sz="2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2800" u="none" strike="noStrike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579.14</a:t>
                      </a:r>
                      <a:endParaRPr lang="fi-FI" sz="2800" b="0" i="0" u="none" strike="noStrike"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2800" u="none" strike="noStrike" dirty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572.24</a:t>
                      </a:r>
                      <a:endParaRPr lang="hr-HR" sz="2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2800" u="none" strike="noStrike" dirty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562.85</a:t>
                      </a:r>
                      <a:endParaRPr lang="hr-HR" sz="2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2800" u="none" strike="noStrike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553.9</a:t>
                      </a:r>
                      <a:endParaRPr lang="hr-HR" sz="2800" b="0" i="0" u="none" strike="noStrike"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12700" marR="12700" marT="12700" marB="0" anchor="ctr"/>
                </a:tc>
              </a:tr>
              <a:tr h="699033">
                <a:tc>
                  <a:txBody>
                    <a:bodyPr/>
                    <a:lstStyle/>
                    <a:p>
                      <a:pPr algn="l" fontAlgn="ctr"/>
                      <a:r>
                        <a:rPr lang="is-IS" sz="2800" u="none" strike="noStrike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055 EU</a:t>
                      </a:r>
                      <a:endParaRPr lang="is-IS" sz="2800" b="0" i="0" u="none" strike="noStrike"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2800" u="none" strike="noStrike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540.15</a:t>
                      </a:r>
                      <a:endParaRPr lang="nb-NO" sz="2800" b="0" i="0" u="none" strike="noStrike"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2800" u="none" strike="noStrike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534.81</a:t>
                      </a:r>
                      <a:endParaRPr lang="hr-HR" sz="2800" b="0" i="0" u="none" strike="noStrike"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2800" u="none" strike="noStrike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529.46</a:t>
                      </a:r>
                      <a:endParaRPr lang="hr-HR" sz="2800" b="0" i="0" u="none" strike="noStrike"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2800" u="none" strike="noStrike" dirty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524.43</a:t>
                      </a:r>
                      <a:endParaRPr lang="hr-HR" sz="2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2800" u="none" strike="noStrike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521.62</a:t>
                      </a:r>
                      <a:endParaRPr lang="nb-NO" sz="2800" b="0" i="0" u="none" strike="noStrike"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12700" marR="12700" marT="12700" marB="0" anchor="ctr"/>
                </a:tc>
              </a:tr>
              <a:tr h="9487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056 EU members before May 2004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2800" u="none" strike="noStrike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510.72</a:t>
                      </a:r>
                      <a:endParaRPr lang="nb-NO" sz="2800" b="0" i="0" u="none" strike="noStrike"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2800" u="none" strike="noStrike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505.45</a:t>
                      </a:r>
                      <a:endParaRPr lang="hr-HR" sz="2800" b="0" i="0" u="none" strike="noStrike"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2800" u="none" strike="noStrike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498.98</a:t>
                      </a:r>
                      <a:endParaRPr lang="hr-HR" sz="2800" b="0" i="0" u="none" strike="noStrike"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800" u="none" strike="noStrike" dirty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494.54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800" u="none" strike="noStrike" dirty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490.68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12700" marR="12700" marT="12700" marB="0" anchor="ctr"/>
                </a:tc>
              </a:tr>
              <a:tr h="9487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057 EU members since May 2004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2800" u="none" strike="noStrike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648.98</a:t>
                      </a:r>
                      <a:endParaRPr lang="hr-HR" sz="2800" b="0" i="0" u="none" strike="noStrike"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2800" u="none" strike="noStrike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643.86</a:t>
                      </a:r>
                      <a:endParaRPr lang="hr-HR" sz="2800" b="0" i="0" u="none" strike="noStrike"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2800" u="none" strike="noStrike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643.67</a:t>
                      </a:r>
                      <a:endParaRPr lang="hr-HR" sz="2800" b="0" i="0" u="none" strike="noStrike"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2800" u="none" strike="noStrike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635.49</a:t>
                      </a:r>
                      <a:endParaRPr lang="nb-NO" sz="2800" b="0" i="0" u="none" strike="noStrike"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2800" u="none" strike="noStrike" dirty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637.3</a:t>
                      </a:r>
                      <a:endParaRPr lang="nb-NO" sz="2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12700" marR="12700" marT="12700" marB="0" anchor="ctr"/>
                </a:tc>
              </a:tr>
              <a:tr h="7456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063 Nordic countries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2800" u="none" strike="noStrike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386.61</a:t>
                      </a:r>
                      <a:endParaRPr lang="hr-HR" sz="2800" b="0" i="0" u="none" strike="noStrike"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2800" u="none" strike="noStrike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368.35</a:t>
                      </a:r>
                      <a:endParaRPr lang="hr-HR" sz="2800" b="0" i="0" u="none" strike="noStrike"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2800" u="none" strike="noStrike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355.48</a:t>
                      </a:r>
                      <a:endParaRPr lang="nb-NO" sz="2800" b="0" i="0" u="none" strike="noStrike"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2800" u="none" strike="noStrike" dirty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342.71</a:t>
                      </a:r>
                      <a:endParaRPr lang="hr-HR" sz="2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2800" u="none" strike="noStrike" dirty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324.84</a:t>
                      </a:r>
                      <a:endParaRPr lang="hr-HR" sz="2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sp>
        <p:nvSpPr>
          <p:cNvPr id="5" name="Як налагодити ефективне використання надлишкового майна?"/>
          <p:cNvSpPr txBox="1">
            <a:spLocks noGrp="1"/>
          </p:cNvSpPr>
          <p:nvPr>
            <p:ph type="title"/>
          </p:nvPr>
        </p:nvSpPr>
        <p:spPr>
          <a:xfrm>
            <a:off x="1270000" y="567267"/>
            <a:ext cx="10464800" cy="1397000"/>
          </a:xfrm>
          <a:prstGeom prst="rect">
            <a:avLst/>
          </a:prstGeom>
        </p:spPr>
        <p:txBody>
          <a:bodyPr>
            <a:normAutofit/>
          </a:bodyPr>
          <a:lstStyle>
            <a:lvl1pPr defTabSz="473201">
              <a:defRPr sz="6480"/>
            </a:lvl1pPr>
          </a:lstStyle>
          <a:p>
            <a:r>
              <a:rPr lang="uk-UA" b="1" dirty="0" smtClean="0">
                <a:latin typeface="Arial" charset="0"/>
                <a:ea typeface="Arial" charset="0"/>
                <a:cs typeface="Arial" charset="0"/>
              </a:rPr>
              <a:t>Мережа —</a:t>
            </a:r>
            <a:r>
              <a:rPr lang="uk-UA" b="1" smtClean="0">
                <a:latin typeface="Arial" charset="0"/>
                <a:ea typeface="Arial" charset="0"/>
                <a:cs typeface="Arial" charset="0"/>
              </a:rPr>
              <a:t> неефективна</a:t>
            </a:r>
            <a:endParaRPr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Як налагодити ефективне використання надлишкового майна?"/>
          <p:cNvSpPr txBox="1">
            <a:spLocks/>
          </p:cNvSpPr>
          <p:nvPr/>
        </p:nvSpPr>
        <p:spPr>
          <a:xfrm>
            <a:off x="1270000" y="1964267"/>
            <a:ext cx="10464800" cy="139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 marL="0" marR="0" indent="0" algn="ctr" defTabSz="47320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8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hangingPunct="1"/>
            <a:r>
              <a:rPr lang="ru-RU" sz="4800" dirty="0" err="1" smtClean="0">
                <a:latin typeface="Arial Narrow" charset="0"/>
                <a:ea typeface="Arial Narrow" charset="0"/>
                <a:cs typeface="Arial Narrow" charset="0"/>
              </a:rPr>
              <a:t>Кількість</a:t>
            </a:r>
            <a:r>
              <a:rPr lang="ru-RU" sz="4800" dirty="0" smtClean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ru-RU" sz="4800" dirty="0" err="1" smtClean="0">
                <a:latin typeface="Arial Narrow" charset="0"/>
                <a:ea typeface="Arial Narrow" charset="0"/>
                <a:cs typeface="Arial Narrow" charset="0"/>
              </a:rPr>
              <a:t>ліжок</a:t>
            </a:r>
            <a:r>
              <a:rPr lang="ru-RU" sz="4800" dirty="0" smtClean="0">
                <a:latin typeface="Arial Narrow" charset="0"/>
                <a:ea typeface="Arial Narrow" charset="0"/>
                <a:cs typeface="Arial Narrow" charset="0"/>
              </a:rPr>
              <a:t> на 100 000 </a:t>
            </a:r>
            <a:endParaRPr lang="ru-RU" sz="4800" dirty="0">
              <a:latin typeface="Arial Narrow" charset="0"/>
              <a:ea typeface="Arial Narrow" charset="0"/>
              <a:cs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117415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6909088" y="6570133"/>
            <a:ext cx="4944245" cy="1737443"/>
          </a:xfrm>
          <a:prstGeom prst="rect">
            <a:avLst/>
          </a:prstGeom>
          <a:solidFill>
            <a:schemeClr val="accent3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8048496" y="7247096"/>
            <a:ext cx="2769893" cy="8183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97500"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PFDinTextCondPro-Regular"/>
                <a:ea typeface="PFDinTextCondPro-Regular"/>
                <a:cs typeface="PFDinTextCondPro-Regular"/>
                <a:sym typeface="PFDinTextCondPro-Regular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hangingPunct="1"/>
            <a:r>
              <a:rPr lang="uk-UA" sz="3600" b="1" dirty="0" smtClean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  <a:t>Прибуток</a:t>
            </a:r>
            <a:endParaRPr lang="ru-RU" sz="3600" b="1" dirty="0">
              <a:solidFill>
                <a:schemeClr val="bg1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0267" y="4859867"/>
            <a:ext cx="4947684" cy="3447709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8902" y="172635"/>
            <a:ext cx="11206996" cy="2384586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latin typeface="Arial Narrow" charset="0"/>
                <a:ea typeface="Arial Narrow" charset="0"/>
                <a:cs typeface="Arial Narrow" charset="0"/>
              </a:rPr>
              <a:t>Всі зайві витрати</a:t>
            </a:r>
            <a:br>
              <a:rPr lang="uk-UA" dirty="0" smtClean="0">
                <a:latin typeface="Arial Narrow" charset="0"/>
                <a:ea typeface="Arial Narrow" charset="0"/>
                <a:cs typeface="Arial Narrow" charset="0"/>
              </a:rPr>
            </a:br>
            <a:r>
              <a:rPr lang="uk-UA" dirty="0" smtClean="0">
                <a:latin typeface="Arial Narrow" charset="0"/>
                <a:ea typeface="Arial Narrow" charset="0"/>
                <a:cs typeface="Arial Narrow" charset="0"/>
              </a:rPr>
              <a:t>заплатите </a:t>
            </a:r>
            <a:r>
              <a:rPr lang="uk-UA" b="1" dirty="0" smtClean="0">
                <a:latin typeface="Arial Narrow" charset="0"/>
                <a:ea typeface="Arial Narrow" charset="0"/>
                <a:cs typeface="Arial Narrow" charset="0"/>
              </a:rPr>
              <a:t>ви самі</a:t>
            </a:r>
            <a:endParaRPr lang="ru-RU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89465" y="8307576"/>
            <a:ext cx="5215468" cy="8442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97500"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PFDinTextCondPro-Regular"/>
                <a:ea typeface="PFDinTextCondPro-Regular"/>
                <a:cs typeface="PFDinTextCondPro-Regular"/>
                <a:sym typeface="PFDinTextCondPro-Regular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hangingPunct="1"/>
            <a:r>
              <a:rPr lang="uk-UA" sz="3600" b="1" smtClean="0">
                <a:latin typeface="Arial Narrow" charset="0"/>
                <a:ea typeface="Arial Narrow" charset="0"/>
                <a:cs typeface="Arial Narrow" charset="0"/>
              </a:rPr>
              <a:t>Комунальне підприємство </a:t>
            </a:r>
            <a:endParaRPr lang="ru-RU" sz="36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2504130" y="3678372"/>
            <a:ext cx="662256" cy="1181494"/>
          </a:xfrm>
          <a:prstGeom prst="downArrow">
            <a:avLst/>
          </a:prstGeom>
          <a:solidFill>
            <a:schemeClr val="accent3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2719657" y="3490433"/>
            <a:ext cx="2769893" cy="1089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97500"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PFDinTextCondPro-Regular"/>
                <a:ea typeface="PFDinTextCondPro-Regular"/>
                <a:cs typeface="PFDinTextCondPro-Regular"/>
                <a:sym typeface="PFDinTextCondPro-Regular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hangingPunct="1"/>
            <a:r>
              <a:rPr lang="uk-UA" sz="3600" b="1" dirty="0" smtClean="0">
                <a:latin typeface="Arial Narrow" charset="0"/>
                <a:ea typeface="Arial Narrow" charset="0"/>
                <a:cs typeface="Arial Narrow" charset="0"/>
              </a:rPr>
              <a:t>Договір</a:t>
            </a:r>
            <a:endParaRPr lang="ru-RU" sz="36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508000" y="5267258"/>
            <a:ext cx="4639734" cy="27851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Autofit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PFDinTextCondPro-Regular"/>
                <a:ea typeface="PFDinTextCondPro-Regular"/>
                <a:cs typeface="PFDinTextCondPro-Regular"/>
                <a:sym typeface="PFDinTextCondPro-Regular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hangingPunct="1"/>
            <a:r>
              <a:rPr lang="uk-UA" sz="4800" b="1" dirty="0" smtClean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  <a:t>Дохід</a:t>
            </a:r>
            <a:br>
              <a:rPr lang="uk-UA" sz="4800" b="1" dirty="0" smtClean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</a:br>
            <a:r>
              <a:rPr lang="uk-UA" sz="4800" b="1" dirty="0" smtClean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  <a:t>залежить від </a:t>
            </a:r>
            <a:r>
              <a:rPr lang="uk-UA" sz="4800" b="1" smtClean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  <a:t>обсягу наданих послуг</a:t>
            </a:r>
            <a:endParaRPr lang="ru-RU" sz="4800" b="1" dirty="0">
              <a:solidFill>
                <a:schemeClr val="bg1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909088" y="4859866"/>
            <a:ext cx="4944245" cy="1737443"/>
          </a:xfrm>
          <a:prstGeom prst="rect">
            <a:avLst/>
          </a:prstGeom>
          <a:solidFill>
            <a:schemeClr val="accent5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8048496" y="5158117"/>
            <a:ext cx="2769893" cy="1089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97500"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PFDinTextCondPro-Regular"/>
                <a:ea typeface="PFDinTextCondPro-Regular"/>
                <a:cs typeface="PFDinTextCondPro-Regular"/>
                <a:sym typeface="PFDinTextCondPro-Regular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hangingPunct="1"/>
            <a:r>
              <a:rPr lang="uk-UA" sz="3600" b="1" dirty="0" smtClean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  <a:t>Витрати</a:t>
            </a:r>
            <a:endParaRPr lang="ru-RU" sz="3600" b="1" dirty="0">
              <a:solidFill>
                <a:schemeClr val="bg1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909088" y="8052379"/>
            <a:ext cx="4944245" cy="10746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97500"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PFDinTextCondPro-Regular"/>
                <a:ea typeface="PFDinTextCondPro-Regular"/>
                <a:cs typeface="PFDinTextCondPro-Regular"/>
                <a:sym typeface="PFDinTextCondPro-Regular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hangingPunct="1"/>
            <a:endParaRPr lang="ru-RU" sz="3600" i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4" name="Треугольник 3"/>
          <p:cNvSpPr/>
          <p:nvPr/>
        </p:nvSpPr>
        <p:spPr>
          <a:xfrm flipV="1">
            <a:off x="6963756" y="6583721"/>
            <a:ext cx="4939371" cy="592667"/>
          </a:xfrm>
          <a:prstGeom prst="triangle">
            <a:avLst/>
          </a:prstGeom>
          <a:solidFill>
            <a:schemeClr val="accent5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endParaRPr lang="ru-RU" sz="2200" b="0">
              <a:solidFill>
                <a:srgbClr val="FFFFFF"/>
              </a:solidFill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31" name="Заголовок 1"/>
          <p:cNvSpPr txBox="1">
            <a:spLocks/>
          </p:cNvSpPr>
          <p:nvPr/>
        </p:nvSpPr>
        <p:spPr>
          <a:xfrm>
            <a:off x="389465" y="2729178"/>
            <a:ext cx="5215468" cy="8442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97500"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PFDinTextCondPro-Regular"/>
                <a:ea typeface="PFDinTextCondPro-Regular"/>
                <a:cs typeface="PFDinTextCondPro-Regular"/>
                <a:sym typeface="PFDinTextCondPro-Regular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hangingPunct="1"/>
            <a:r>
              <a:rPr lang="uk-UA" sz="3600" b="1" smtClean="0">
                <a:latin typeface="Arial Narrow" charset="0"/>
                <a:ea typeface="Arial Narrow" charset="0"/>
                <a:cs typeface="Arial Narrow" charset="0"/>
              </a:rPr>
              <a:t>Замовник послуг</a:t>
            </a:r>
            <a:endParaRPr lang="ru-RU" sz="36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6367790" y="8275857"/>
            <a:ext cx="5925810" cy="9077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97500"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PFDinTextCondPro-Regular"/>
                <a:ea typeface="PFDinTextCondPro-Regular"/>
                <a:cs typeface="PFDinTextCondPro-Regular"/>
                <a:sym typeface="PFDinTextCondPro-Regular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hangingPunct="1"/>
            <a:r>
              <a:rPr lang="uk-UA" sz="3600" b="1" dirty="0" smtClean="0">
                <a:latin typeface="Arial Narrow" charset="0"/>
                <a:ea typeface="Arial Narrow" charset="0"/>
                <a:cs typeface="Arial Narrow" charset="0"/>
              </a:rPr>
              <a:t>Витрати </a:t>
            </a:r>
            <a:r>
              <a:rPr lang="uk-UA" sz="3600" b="1" smtClean="0">
                <a:latin typeface="Arial Narrow" charset="0"/>
                <a:ea typeface="Arial Narrow" charset="0"/>
                <a:cs typeface="Arial Narrow" charset="0"/>
              </a:rPr>
              <a:t>зменшують прибуток</a:t>
            </a:r>
            <a:endParaRPr lang="ru-RU" sz="36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14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Як налагодити ефективне використання надлишкового майна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473201">
              <a:defRPr sz="6480"/>
            </a:lvl1pPr>
          </a:lstStyle>
          <a:p>
            <a:r>
              <a:rPr b="1" dirty="0">
                <a:latin typeface="Arial" charset="0"/>
                <a:ea typeface="Arial" charset="0"/>
                <a:cs typeface="Arial" charset="0"/>
              </a:rPr>
              <a:t> Як налагодити ефективне використання надлишкового майна?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У вас є активи…"/>
          <p:cNvSpPr txBox="1">
            <a:spLocks noGrp="1"/>
          </p:cNvSpPr>
          <p:nvPr>
            <p:ph type="title"/>
          </p:nvPr>
        </p:nvSpPr>
        <p:spPr>
          <a:xfrm>
            <a:off x="831781" y="496948"/>
            <a:ext cx="11341238" cy="8759704"/>
          </a:xfrm>
          <a:prstGeom prst="rect">
            <a:avLst/>
          </a:prstGeom>
        </p:spPr>
        <p:txBody>
          <a:bodyPr/>
          <a:lstStyle/>
          <a:p>
            <a:pPr algn="l" defTabSz="338835">
              <a:defRPr sz="3712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 smtClean="0">
                <a:latin typeface="Arial" charset="0"/>
                <a:ea typeface="Arial" charset="0"/>
                <a:cs typeface="Arial" charset="0"/>
              </a:rPr>
              <a:t>У вас є активи</a:t>
            </a:r>
          </a:p>
          <a:p>
            <a:pPr algn="l" defTabSz="338835">
              <a:defRPr sz="3712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 smtClean="0">
                <a:latin typeface="Arial" charset="0"/>
                <a:ea typeface="Arial" charset="0"/>
                <a:cs typeface="Arial" charset="0"/>
              </a:rPr>
              <a:t>Ваша мета — лікувати людей (не володіти)</a:t>
            </a:r>
          </a:p>
          <a:p>
            <a:pPr algn="l" defTabSz="338835">
              <a:defRPr sz="3712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 smtClean="0">
                <a:latin typeface="Arial" charset="0"/>
                <a:ea typeface="Arial" charset="0"/>
                <a:cs typeface="Arial" charset="0"/>
              </a:rPr>
              <a:t>Все, що заробите — на розвиток або зарплати (статус некомерційного)</a:t>
            </a:r>
          </a:p>
          <a:p>
            <a:pPr algn="l" defTabSz="338835">
              <a:defRPr sz="4640"/>
            </a:pPr>
            <a:endParaRPr dirty="0">
              <a:latin typeface="Arial" charset="0"/>
              <a:ea typeface="Arial" charset="0"/>
              <a:cs typeface="Arial" charset="0"/>
            </a:endParaRPr>
          </a:p>
          <a:p>
            <a:pPr algn="l" defTabSz="338835">
              <a:defRPr sz="4640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>
                <a:latin typeface="Arial" charset="0"/>
                <a:ea typeface="Arial" charset="0"/>
                <a:cs typeface="Arial" charset="0"/>
              </a:rPr>
              <a:t>Якщо б у вас були повністю розв’язані руки, щоб ви робили</a:t>
            </a:r>
            <a:br>
              <a:rPr dirty="0">
                <a:latin typeface="Arial" charset="0"/>
                <a:ea typeface="Arial" charset="0"/>
                <a:cs typeface="Arial" charset="0"/>
              </a:rPr>
            </a:br>
            <a:r>
              <a:rPr dirty="0">
                <a:latin typeface="Arial" charset="0"/>
                <a:ea typeface="Arial" charset="0"/>
                <a:cs typeface="Arial" charset="0"/>
              </a:rPr>
              <a:t>з майном?</a:t>
            </a:r>
          </a:p>
          <a:p>
            <a:pPr algn="l" defTabSz="338835">
              <a:defRPr sz="4640"/>
            </a:pPr>
            <a:r>
              <a:rPr dirty="0">
                <a:latin typeface="Arial" charset="0"/>
                <a:ea typeface="Arial" charset="0"/>
                <a:cs typeface="Arial" charset="0"/>
              </a:rPr>
              <a:t>	— продаж</a:t>
            </a:r>
          </a:p>
          <a:p>
            <a:pPr algn="l" defTabSz="338835">
              <a:defRPr sz="4640"/>
            </a:pPr>
            <a:r>
              <a:rPr dirty="0">
                <a:latin typeface="Arial" charset="0"/>
                <a:ea typeface="Arial" charset="0"/>
                <a:cs typeface="Arial" charset="0"/>
              </a:rPr>
              <a:t>	— здача в оренду</a:t>
            </a:r>
          </a:p>
          <a:p>
            <a:pPr algn="l" defTabSz="338835">
              <a:defRPr sz="4640"/>
            </a:pPr>
            <a:r>
              <a:rPr dirty="0">
                <a:latin typeface="Arial" charset="0"/>
                <a:ea typeface="Arial" charset="0"/>
                <a:cs typeface="Arial" charset="0"/>
              </a:rPr>
              <a:t>	— додаткові бізнеси (статутні цілі)</a:t>
            </a:r>
          </a:p>
          <a:p>
            <a:pPr algn="l" defTabSz="338835">
              <a:defRPr sz="4640"/>
            </a:pPr>
            <a:r>
              <a:rPr dirty="0">
                <a:latin typeface="Arial" charset="0"/>
                <a:ea typeface="Arial" charset="0"/>
                <a:cs typeface="Arial" charset="0"/>
              </a:rPr>
              <a:t>	— </a:t>
            </a:r>
            <a:r>
              <a:rPr lang="uk-UA" dirty="0" smtClean="0">
                <a:latin typeface="Arial" charset="0"/>
                <a:ea typeface="Arial" charset="0"/>
                <a:cs typeface="Arial" charset="0"/>
              </a:rPr>
              <a:t>демонтаж окремих об’єктів</a:t>
            </a:r>
            <a:endParaRPr dirty="0">
              <a:latin typeface="Arial" charset="0"/>
              <a:ea typeface="Arial" charset="0"/>
              <a:cs typeface="Arial" charset="0"/>
            </a:endParaRPr>
          </a:p>
          <a:p>
            <a:pPr algn="l" defTabSz="338835">
              <a:defRPr sz="4640"/>
            </a:pPr>
            <a:r>
              <a:rPr dirty="0">
                <a:latin typeface="Arial" charset="0"/>
                <a:ea typeface="Arial" charset="0"/>
                <a:cs typeface="Arial" charset="0"/>
              </a:rPr>
              <a:t>	— переїзд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8902" y="172635"/>
            <a:ext cx="11206996" cy="2384586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latin typeface="Arial Narrow" charset="0"/>
                <a:ea typeface="Arial Narrow" charset="0"/>
                <a:cs typeface="Arial Narrow" charset="0"/>
              </a:rPr>
              <a:t>Зміна концепції фінансування</a:t>
            </a:r>
            <a:endParaRPr lang="ru-RU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960318" y="2204583"/>
            <a:ext cx="3084163" cy="7539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97500"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PFDinTextCondPro-Regular"/>
                <a:ea typeface="PFDinTextCondPro-Regular"/>
                <a:cs typeface="PFDinTextCondPro-Regular"/>
                <a:sym typeface="PFDinTextCondPro-Regular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hangingPunct="1"/>
            <a:r>
              <a:rPr lang="uk-UA" sz="3600" b="1" dirty="0" smtClean="0">
                <a:latin typeface="Arial Narrow" charset="0"/>
                <a:ea typeface="Arial Narrow" charset="0"/>
                <a:cs typeface="Arial Narrow" charset="0"/>
              </a:rPr>
              <a:t>Зараз</a:t>
            </a:r>
            <a:endParaRPr lang="ru-RU" sz="36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877514" y="2204583"/>
            <a:ext cx="3084163" cy="7539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97500"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PFDinTextCondPro-Regular"/>
                <a:ea typeface="PFDinTextCondPro-Regular"/>
                <a:cs typeface="PFDinTextCondPro-Regular"/>
                <a:sym typeface="PFDinTextCondPro-Regular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hangingPunct="1"/>
            <a:r>
              <a:rPr lang="uk-UA" sz="3600" b="1" dirty="0" smtClean="0">
                <a:latin typeface="Arial Narrow" charset="0"/>
                <a:ea typeface="Arial Narrow" charset="0"/>
                <a:cs typeface="Arial Narrow" charset="0"/>
              </a:rPr>
              <a:t>Буде</a:t>
            </a:r>
            <a:endParaRPr lang="ru-RU" sz="36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35308" y="3066676"/>
            <a:ext cx="3084163" cy="7539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97500"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PFDinTextCondPro-Regular"/>
                <a:ea typeface="PFDinTextCondPro-Regular"/>
                <a:cs typeface="PFDinTextCondPro-Regular"/>
                <a:sym typeface="PFDinTextCondPro-Regular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algn="l" hangingPunct="1"/>
            <a:r>
              <a:rPr lang="uk-UA" sz="3600" b="1" dirty="0" smtClean="0">
                <a:latin typeface="Arial Narrow" charset="0"/>
                <a:ea typeface="Arial Narrow" charset="0"/>
                <a:cs typeface="Arial Narrow" charset="0"/>
              </a:rPr>
              <a:t>Власник</a:t>
            </a:r>
            <a:endParaRPr lang="ru-RU" sz="36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35308" y="5370913"/>
            <a:ext cx="3216760" cy="1089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97500" lnSpcReduction="10000"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PFDinTextCondPro-Regular"/>
                <a:ea typeface="PFDinTextCondPro-Regular"/>
                <a:cs typeface="PFDinTextCondPro-Regular"/>
                <a:sym typeface="PFDinTextCondPro-Regular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algn="l" hangingPunct="1"/>
            <a:r>
              <a:rPr lang="uk-UA" sz="3600" b="1" dirty="0" smtClean="0">
                <a:latin typeface="Arial Narrow" charset="0"/>
                <a:ea typeface="Arial Narrow" charset="0"/>
                <a:cs typeface="Arial Narrow" charset="0"/>
              </a:rPr>
              <a:t>Оперативне керування</a:t>
            </a:r>
            <a:endParaRPr lang="ru-RU" sz="36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735308" y="7475452"/>
            <a:ext cx="3216760" cy="1089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97500"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PFDinTextCondPro-Regular"/>
                <a:ea typeface="PFDinTextCondPro-Regular"/>
                <a:cs typeface="PFDinTextCondPro-Regular"/>
                <a:sym typeface="PFDinTextCondPro-Regular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algn="l" hangingPunct="1"/>
            <a:r>
              <a:rPr lang="uk-UA" sz="3600" b="1" dirty="0" smtClean="0">
                <a:latin typeface="Arial Narrow" charset="0"/>
                <a:ea typeface="Arial Narrow" charset="0"/>
                <a:cs typeface="Arial Narrow" charset="0"/>
              </a:rPr>
              <a:t>Фінансування</a:t>
            </a:r>
            <a:endParaRPr lang="ru-RU" sz="36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960317" y="3066676"/>
            <a:ext cx="3084163" cy="7539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97500"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PFDinTextCondPro-Regular"/>
                <a:ea typeface="PFDinTextCondPro-Regular"/>
                <a:cs typeface="PFDinTextCondPro-Regular"/>
                <a:sym typeface="PFDinTextCondPro-Regular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hangingPunct="1"/>
            <a:r>
              <a:rPr lang="uk-UA" sz="3600" dirty="0" smtClean="0">
                <a:latin typeface="Arial Narrow" charset="0"/>
                <a:ea typeface="Arial Narrow" charset="0"/>
                <a:cs typeface="Arial Narrow" charset="0"/>
              </a:rPr>
              <a:t>ОМС</a:t>
            </a:r>
            <a:endParaRPr lang="ru-RU" sz="36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8877514" y="3066676"/>
            <a:ext cx="3084163" cy="7539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97500"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PFDinTextCondPro-Regular"/>
                <a:ea typeface="PFDinTextCondPro-Regular"/>
                <a:cs typeface="PFDinTextCondPro-Regular"/>
                <a:sym typeface="PFDinTextCondPro-Regular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hangingPunct="1"/>
            <a:r>
              <a:rPr lang="uk-UA" sz="3600" dirty="0" smtClean="0">
                <a:latin typeface="Arial Narrow" charset="0"/>
                <a:ea typeface="Arial Narrow" charset="0"/>
                <a:cs typeface="Arial Narrow" charset="0"/>
              </a:rPr>
              <a:t>ОМС</a:t>
            </a:r>
            <a:endParaRPr lang="ru-RU" sz="36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4334933" y="4989947"/>
            <a:ext cx="4334930" cy="18511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97500"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PFDinTextCondPro-Regular"/>
                <a:ea typeface="PFDinTextCondPro-Regular"/>
                <a:cs typeface="PFDinTextCondPro-Regular"/>
                <a:sym typeface="PFDinTextCondPro-Regular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hangingPunct="1"/>
            <a:r>
              <a:rPr lang="uk-UA" sz="3600" dirty="0" smtClean="0">
                <a:latin typeface="Arial Narrow" charset="0"/>
                <a:ea typeface="Arial Narrow" charset="0"/>
                <a:cs typeface="Arial Narrow" charset="0"/>
              </a:rPr>
              <a:t>Керівництво закладу, місцевий </a:t>
            </a:r>
            <a:r>
              <a:rPr lang="uk-UA" sz="3600" dirty="0" err="1" smtClean="0">
                <a:latin typeface="Arial Narrow" charset="0"/>
                <a:ea typeface="Arial Narrow" charset="0"/>
                <a:cs typeface="Arial Narrow" charset="0"/>
              </a:rPr>
              <a:t>здороввідділ</a:t>
            </a:r>
            <a:r>
              <a:rPr lang="en-US" sz="3600" dirty="0" smtClean="0">
                <a:latin typeface="Arial Narrow" charset="0"/>
                <a:ea typeface="Arial Narrow" charset="0"/>
                <a:cs typeface="Arial Narrow" charset="0"/>
              </a:rPr>
              <a:t> / </a:t>
            </a:r>
          </a:p>
          <a:p>
            <a:pPr hangingPunct="1"/>
            <a:r>
              <a:rPr lang="uk-UA" sz="3600" dirty="0" smtClean="0">
                <a:latin typeface="Arial Narrow" charset="0"/>
                <a:ea typeface="Arial Narrow" charset="0"/>
                <a:cs typeface="Arial Narrow" charset="0"/>
              </a:rPr>
              <a:t>держадміністрація</a:t>
            </a:r>
            <a:endParaRPr lang="ru-RU" sz="36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8877514" y="5193113"/>
            <a:ext cx="3593886" cy="14701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Autofit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PFDinTextCondPro-Regular"/>
                <a:ea typeface="PFDinTextCondPro-Regular"/>
                <a:cs typeface="PFDinTextCondPro-Regular"/>
                <a:sym typeface="PFDinTextCondPro-Regular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hangingPunct="1"/>
            <a:r>
              <a:rPr lang="uk-UA" sz="3500" dirty="0" smtClean="0">
                <a:latin typeface="Arial Narrow" charset="0"/>
                <a:ea typeface="Arial Narrow" charset="0"/>
                <a:cs typeface="Arial Narrow" charset="0"/>
              </a:rPr>
              <a:t>Керівництво автономного</a:t>
            </a:r>
            <a:br>
              <a:rPr lang="uk-UA" sz="3500" dirty="0" smtClean="0">
                <a:latin typeface="Arial Narrow" charset="0"/>
                <a:ea typeface="Arial Narrow" charset="0"/>
                <a:cs typeface="Arial Narrow" charset="0"/>
              </a:rPr>
            </a:br>
            <a:r>
              <a:rPr lang="uk-UA" sz="3500" dirty="0" smtClean="0">
                <a:latin typeface="Arial Narrow" charset="0"/>
                <a:ea typeface="Arial Narrow" charset="0"/>
                <a:cs typeface="Arial Narrow" charset="0"/>
              </a:rPr>
              <a:t>закладу</a:t>
            </a:r>
            <a:endParaRPr lang="ru-RU" sz="35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4549610" y="7169255"/>
            <a:ext cx="3905576" cy="21045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97500" lnSpcReduction="10000"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PFDinTextCondPro-Regular"/>
                <a:ea typeface="PFDinTextCondPro-Regular"/>
                <a:cs typeface="PFDinTextCondPro-Regular"/>
                <a:sym typeface="PFDinTextCondPro-Regular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hangingPunct="1"/>
            <a:r>
              <a:rPr lang="uk-UA" sz="3600" dirty="0" smtClean="0">
                <a:latin typeface="Arial Narrow" charset="0"/>
                <a:ea typeface="Arial Narrow" charset="0"/>
                <a:cs typeface="Arial Narrow" charset="0"/>
              </a:rPr>
              <a:t>Місцеві ради,</a:t>
            </a:r>
            <a:br>
              <a:rPr lang="uk-UA" sz="3600" dirty="0" smtClean="0">
                <a:latin typeface="Arial Narrow" charset="0"/>
                <a:ea typeface="Arial Narrow" charset="0"/>
                <a:cs typeface="Arial Narrow" charset="0"/>
              </a:rPr>
            </a:br>
            <a:r>
              <a:rPr lang="uk-UA" sz="3600" dirty="0" smtClean="0">
                <a:latin typeface="Arial Narrow" charset="0"/>
                <a:ea typeface="Arial Narrow" charset="0"/>
                <a:cs typeface="Arial Narrow" charset="0"/>
              </a:rPr>
              <a:t>делеговані повноваження, медична субвенція</a:t>
            </a:r>
            <a:endParaRPr lang="ru-RU" sz="36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8877514" y="7321654"/>
            <a:ext cx="3216760" cy="179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97500"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PFDinTextCondPro-Regular"/>
                <a:ea typeface="PFDinTextCondPro-Regular"/>
                <a:cs typeface="PFDinTextCondPro-Regular"/>
                <a:sym typeface="PFDinTextCondPro-Regular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hangingPunct="1"/>
            <a:r>
              <a:rPr lang="uk-UA" sz="3600" dirty="0" smtClean="0">
                <a:latin typeface="Arial Narrow" charset="0"/>
                <a:ea typeface="Arial Narrow" charset="0"/>
                <a:cs typeface="Arial Narrow" charset="0"/>
              </a:rPr>
              <a:t>Єдиний національний </a:t>
            </a:r>
            <a:r>
              <a:rPr lang="uk-UA" sz="3600" dirty="0" err="1" smtClean="0">
                <a:latin typeface="Arial Narrow" charset="0"/>
                <a:ea typeface="Arial Narrow" charset="0"/>
                <a:cs typeface="Arial Narrow" charset="0"/>
              </a:rPr>
              <a:t>закупівельник</a:t>
            </a:r>
            <a:endParaRPr lang="ru-RU" sz="36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760707" y="4082676"/>
            <a:ext cx="3084164" cy="7539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97500"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PFDinTextCondPro-Regular"/>
                <a:ea typeface="PFDinTextCondPro-Regular"/>
                <a:cs typeface="PFDinTextCondPro-Regular"/>
                <a:sym typeface="PFDinTextCondPro-Regular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algn="l" hangingPunct="1"/>
            <a:r>
              <a:rPr lang="uk-UA" sz="3600" b="1" dirty="0" smtClean="0">
                <a:latin typeface="Arial Narrow" charset="0"/>
                <a:ea typeface="Arial Narrow" charset="0"/>
                <a:cs typeface="Arial Narrow" charset="0"/>
              </a:rPr>
              <a:t>Бюджетування</a:t>
            </a:r>
            <a:endParaRPr lang="ru-RU" sz="36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4985716" y="4082676"/>
            <a:ext cx="3084164" cy="7539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97500"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PFDinTextCondPro-Regular"/>
                <a:ea typeface="PFDinTextCondPro-Regular"/>
                <a:cs typeface="PFDinTextCondPro-Regular"/>
                <a:sym typeface="PFDinTextCondPro-Regular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hangingPunct="1"/>
            <a:r>
              <a:rPr lang="uk-UA" sz="3600" dirty="0" smtClean="0">
                <a:latin typeface="Arial Narrow" charset="0"/>
                <a:ea typeface="Arial Narrow" charset="0"/>
                <a:cs typeface="Arial Narrow" charset="0"/>
              </a:rPr>
              <a:t>ОМС</a:t>
            </a:r>
            <a:endParaRPr lang="ru-RU" sz="36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8902913" y="4082676"/>
            <a:ext cx="3084164" cy="7539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97500"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PFDinTextCondPro-Regular"/>
                <a:ea typeface="PFDinTextCondPro-Regular"/>
                <a:cs typeface="PFDinTextCondPro-Regular"/>
                <a:sym typeface="PFDinTextCondPro-Regular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hangingPunct="1"/>
            <a:r>
              <a:rPr lang="uk-UA" sz="3600" dirty="0" smtClean="0">
                <a:latin typeface="Arial Narrow" charset="0"/>
                <a:ea typeface="Arial Narrow" charset="0"/>
                <a:cs typeface="Arial Narrow" charset="0"/>
              </a:rPr>
              <a:t>за обсягом робіт</a:t>
            </a:r>
            <a:endParaRPr lang="ru-RU" sz="3600" dirty="0">
              <a:latin typeface="Arial Narrow" charset="0"/>
              <a:ea typeface="Arial Narrow" charset="0"/>
              <a:cs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2818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трелка вправо 27"/>
          <p:cNvSpPr/>
          <p:nvPr/>
        </p:nvSpPr>
        <p:spPr>
          <a:xfrm>
            <a:off x="-2057400" y="121108"/>
            <a:ext cx="7302150" cy="1232496"/>
          </a:xfrm>
          <a:prstGeom prst="rightArrow">
            <a:avLst>
              <a:gd name="adj1" fmla="val 70495"/>
              <a:gd name="adj2" fmla="val 50000"/>
            </a:avLst>
          </a:prstGeom>
          <a:solidFill>
            <a:schemeClr val="accent3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32" name="Стрелка вправо 31"/>
          <p:cNvSpPr/>
          <p:nvPr/>
        </p:nvSpPr>
        <p:spPr>
          <a:xfrm>
            <a:off x="6090834" y="4671593"/>
            <a:ext cx="5918515" cy="1663615"/>
          </a:xfrm>
          <a:prstGeom prst="rightArrow">
            <a:avLst>
              <a:gd name="adj1" fmla="val 70495"/>
              <a:gd name="adj2" fmla="val 50000"/>
            </a:avLst>
          </a:prstGeom>
          <a:solidFill>
            <a:schemeClr val="accent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4472849" y="2836394"/>
            <a:ext cx="7536500" cy="1663615"/>
          </a:xfrm>
          <a:prstGeom prst="rightArrow">
            <a:avLst>
              <a:gd name="adj1" fmla="val 70495"/>
              <a:gd name="adj2" fmla="val 50000"/>
            </a:avLst>
          </a:prstGeom>
          <a:solidFill>
            <a:schemeClr val="accent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pic>
        <p:nvPicPr>
          <p:cNvPr id="220" name="pasted-image.tiff" descr="pasted-image.tiff"/>
          <p:cNvPicPr>
            <a:picLocks noChangeAspect="1"/>
          </p:cNvPicPr>
          <p:nvPr/>
        </p:nvPicPr>
        <p:blipFill>
          <a:blip r:embed="rId2">
            <a:extLst/>
          </a:blip>
          <a:srcRect l="15420" t="11322" r="13954" b="11948"/>
          <a:stretch>
            <a:fillRect/>
          </a:stretch>
        </p:blipFill>
        <p:spPr>
          <a:xfrm>
            <a:off x="7740211" y="8165499"/>
            <a:ext cx="1250821" cy="15154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70" h="21600" extrusionOk="0">
                <a:moveTo>
                  <a:pt x="10504" y="0"/>
                </a:moveTo>
                <a:cubicBezTo>
                  <a:pt x="7538" y="0"/>
                  <a:pt x="5405" y="274"/>
                  <a:pt x="3040" y="963"/>
                </a:cubicBezTo>
                <a:cubicBezTo>
                  <a:pt x="2" y="1847"/>
                  <a:pt x="272" y="1635"/>
                  <a:pt x="124" y="3259"/>
                </a:cubicBezTo>
                <a:cubicBezTo>
                  <a:pt x="-285" y="7737"/>
                  <a:pt x="339" y="12307"/>
                  <a:pt x="1683" y="14639"/>
                </a:cubicBezTo>
                <a:cubicBezTo>
                  <a:pt x="2924" y="16791"/>
                  <a:pt x="5893" y="19293"/>
                  <a:pt x="9156" y="20939"/>
                </a:cubicBezTo>
                <a:cubicBezTo>
                  <a:pt x="9875" y="21302"/>
                  <a:pt x="10523" y="21600"/>
                  <a:pt x="10594" y="21600"/>
                </a:cubicBezTo>
                <a:cubicBezTo>
                  <a:pt x="10665" y="21600"/>
                  <a:pt x="11693" y="21051"/>
                  <a:pt x="12881" y="20381"/>
                </a:cubicBezTo>
                <a:cubicBezTo>
                  <a:pt x="15769" y="18754"/>
                  <a:pt x="18355" y="16480"/>
                  <a:pt x="19365" y="14678"/>
                </a:cubicBezTo>
                <a:cubicBezTo>
                  <a:pt x="20555" y="12554"/>
                  <a:pt x="20789" y="11287"/>
                  <a:pt x="20902" y="6346"/>
                </a:cubicBezTo>
                <a:cubicBezTo>
                  <a:pt x="21018" y="1298"/>
                  <a:pt x="21315" y="1925"/>
                  <a:pt x="18395" y="1062"/>
                </a:cubicBezTo>
                <a:cubicBezTo>
                  <a:pt x="15831" y="305"/>
                  <a:pt x="13573" y="0"/>
                  <a:pt x="10504" y="0"/>
                </a:cubicBezTo>
                <a:close/>
              </a:path>
            </a:pathLst>
          </a:custGeom>
          <a:ln w="12700">
            <a:miter lim="400000"/>
          </a:ln>
        </p:spPr>
      </p:pic>
      <p:sp>
        <p:nvSpPr>
          <p:cNvPr id="226" name="Прямий контракт на закупівлю послуг"/>
          <p:cNvSpPr txBox="1"/>
          <p:nvPr/>
        </p:nvSpPr>
        <p:spPr>
          <a:xfrm>
            <a:off x="552947" y="3098279"/>
            <a:ext cx="3827971" cy="5950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spcBef>
                <a:spcPts val="2400"/>
              </a:spcBef>
              <a:defRPr b="0"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uk-UA" sz="3200" dirty="0" smtClean="0">
                <a:latin typeface="Arial Narrow" charset="0"/>
                <a:ea typeface="Arial Narrow" charset="0"/>
                <a:cs typeface="Arial Narrow" charset="0"/>
              </a:rPr>
              <a:t>Запуск первинної ланки</a:t>
            </a:r>
            <a:endParaRPr sz="32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228" name="З 2020 року"/>
          <p:cNvSpPr txBox="1"/>
          <p:nvPr/>
        </p:nvSpPr>
        <p:spPr>
          <a:xfrm>
            <a:off x="552947" y="1282700"/>
            <a:ext cx="2887604" cy="1103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Autofit/>
          </a:bodyPr>
          <a:lstStyle>
            <a:lvl1pPr algn="l">
              <a:defRPr sz="4800" b="0">
                <a:solidFill>
                  <a:srgbClr val="00882B"/>
                </a:solidFill>
                <a:latin typeface="PFDinTextCondPro-Regular"/>
                <a:ea typeface="PFDinTextCondPro-Regular"/>
                <a:cs typeface="PFDinTextCondPro-Regular"/>
                <a:sym typeface="PFDinTextCondPro-Regular"/>
              </a:defRPr>
            </a:lvl1pPr>
          </a:lstStyle>
          <a:p>
            <a:r>
              <a:rPr lang="uk-UA" sz="8000" dirty="0" smtClean="0">
                <a:latin typeface="Arial Narrow" charset="0"/>
                <a:ea typeface="Arial Narrow" charset="0"/>
                <a:cs typeface="Arial Narrow" charset="0"/>
              </a:rPr>
              <a:t>2018</a:t>
            </a:r>
            <a:endParaRPr sz="80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7" name="З 2020 року"/>
          <p:cNvSpPr txBox="1"/>
          <p:nvPr/>
        </p:nvSpPr>
        <p:spPr>
          <a:xfrm>
            <a:off x="5244750" y="1282700"/>
            <a:ext cx="2887604" cy="1103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Autofit/>
          </a:bodyPr>
          <a:lstStyle>
            <a:lvl1pPr algn="l">
              <a:defRPr sz="4800" b="0">
                <a:solidFill>
                  <a:srgbClr val="00882B"/>
                </a:solidFill>
                <a:latin typeface="PFDinTextCondPro-Regular"/>
                <a:ea typeface="PFDinTextCondPro-Regular"/>
                <a:cs typeface="PFDinTextCondPro-Regular"/>
                <a:sym typeface="PFDinTextCondPro-Regular"/>
              </a:defRPr>
            </a:lvl1pPr>
          </a:lstStyle>
          <a:p>
            <a:r>
              <a:rPr lang="uk-UA" sz="8000" dirty="0" smtClean="0">
                <a:latin typeface="Arial Narrow" charset="0"/>
                <a:ea typeface="Arial Narrow" charset="0"/>
                <a:cs typeface="Arial Narrow" charset="0"/>
              </a:rPr>
              <a:t>2019</a:t>
            </a:r>
            <a:endParaRPr sz="80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8" name="З 2020 року"/>
          <p:cNvSpPr txBox="1"/>
          <p:nvPr/>
        </p:nvSpPr>
        <p:spPr>
          <a:xfrm>
            <a:off x="9973654" y="1282700"/>
            <a:ext cx="2887604" cy="11158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Autofit/>
          </a:bodyPr>
          <a:lstStyle>
            <a:lvl1pPr algn="l">
              <a:defRPr sz="4800" b="0">
                <a:solidFill>
                  <a:srgbClr val="00882B"/>
                </a:solidFill>
                <a:latin typeface="PFDinTextCondPro-Regular"/>
                <a:ea typeface="PFDinTextCondPro-Regular"/>
                <a:cs typeface="PFDinTextCondPro-Regular"/>
                <a:sym typeface="PFDinTextCondPro-Regular"/>
              </a:defRPr>
            </a:lvl1pPr>
          </a:lstStyle>
          <a:p>
            <a:r>
              <a:rPr lang="uk-UA" sz="8000" dirty="0" smtClean="0">
                <a:latin typeface="Arial Narrow" charset="0"/>
                <a:ea typeface="Arial Narrow" charset="0"/>
                <a:cs typeface="Arial Narrow" charset="0"/>
              </a:rPr>
              <a:t>2020</a:t>
            </a:r>
            <a:endParaRPr sz="80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9" name="Прямий контракт на закупівлю послуг"/>
          <p:cNvSpPr txBox="1"/>
          <p:nvPr/>
        </p:nvSpPr>
        <p:spPr>
          <a:xfrm>
            <a:off x="4857562" y="3097818"/>
            <a:ext cx="6498784" cy="1087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>
              <a:spcBef>
                <a:spcPts val="2400"/>
              </a:spcBef>
              <a:defRPr b="0"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uk-UA" sz="3200" dirty="0" smtClean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  <a:t>Збір реальних даних про захворюваність</a:t>
            </a:r>
            <a:r>
              <a:rPr lang="uk-UA" sz="3200" dirty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  <a:t/>
            </a:r>
            <a:br>
              <a:rPr lang="uk-UA" sz="3200" dirty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</a:br>
            <a:r>
              <a:rPr lang="uk-UA" sz="3200" dirty="0" smtClean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  <a:t>та потреби населення</a:t>
            </a:r>
            <a:endParaRPr sz="3200" dirty="0">
              <a:solidFill>
                <a:schemeClr val="bg1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21" name="Прямий контракт на закупівлю послуг"/>
          <p:cNvSpPr txBox="1"/>
          <p:nvPr/>
        </p:nvSpPr>
        <p:spPr>
          <a:xfrm>
            <a:off x="1325633" y="4710049"/>
            <a:ext cx="4667868" cy="1579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>
              <a:spcBef>
                <a:spcPts val="2400"/>
              </a:spcBef>
              <a:defRPr b="0"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uk-UA" sz="3200" dirty="0" smtClean="0">
                <a:latin typeface="Arial Narrow" charset="0"/>
                <a:ea typeface="Arial Narrow" charset="0"/>
                <a:cs typeface="Arial Narrow" charset="0"/>
              </a:rPr>
              <a:t>Збір даних про собівартість послуг на рівні спеціалізованого лікування</a:t>
            </a:r>
            <a:endParaRPr sz="32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22" name="Прямий контракт на закупівлю послуг"/>
          <p:cNvSpPr txBox="1"/>
          <p:nvPr/>
        </p:nvSpPr>
        <p:spPr>
          <a:xfrm>
            <a:off x="6372490" y="4959662"/>
            <a:ext cx="4361771" cy="1087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spcBef>
                <a:spcPts val="2400"/>
              </a:spcBef>
              <a:defRPr b="0"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uk-UA" sz="3200" dirty="0" smtClean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  <a:t>Пілоти на рівні</a:t>
            </a:r>
            <a:br>
              <a:rPr lang="uk-UA" sz="3200" dirty="0" smtClean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</a:br>
            <a:r>
              <a:rPr lang="uk-UA" sz="3200" dirty="0" smtClean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  <a:t>спеціалізованого лікування</a:t>
            </a:r>
            <a:endParaRPr sz="3200" dirty="0">
              <a:solidFill>
                <a:schemeClr val="bg1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31" name="Прямий контракт на закупівлю послуг"/>
          <p:cNvSpPr txBox="1"/>
          <p:nvPr/>
        </p:nvSpPr>
        <p:spPr>
          <a:xfrm>
            <a:off x="552947" y="3606646"/>
            <a:ext cx="3106620" cy="5950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spcBef>
                <a:spcPts val="2400"/>
              </a:spcBef>
              <a:defRPr b="0"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uk-UA" sz="3200" dirty="0" smtClean="0">
                <a:latin typeface="Arial Narrow" charset="0"/>
                <a:ea typeface="Arial Narrow" charset="0"/>
                <a:cs typeface="Arial Narrow" charset="0"/>
              </a:rPr>
              <a:t>Приписна кампанія</a:t>
            </a:r>
            <a:endParaRPr sz="32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37" name="Прямий контракт на закупівлю послуг"/>
          <p:cNvSpPr txBox="1"/>
          <p:nvPr/>
        </p:nvSpPr>
        <p:spPr>
          <a:xfrm>
            <a:off x="301975" y="8420943"/>
            <a:ext cx="8378416" cy="1087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>
              <a:spcBef>
                <a:spcPts val="2400"/>
              </a:spcBef>
              <a:defRPr b="0"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uk-UA" sz="3200" dirty="0" smtClean="0">
                <a:latin typeface="Arial Narrow" charset="0"/>
                <a:ea typeface="Arial Narrow" charset="0"/>
                <a:cs typeface="Arial Narrow" charset="0"/>
              </a:rPr>
              <a:t>Делеговані повноваження</a:t>
            </a:r>
            <a:br>
              <a:rPr lang="uk-UA" sz="3200" dirty="0" smtClean="0">
                <a:latin typeface="Arial Narrow" charset="0"/>
                <a:ea typeface="Arial Narrow" charset="0"/>
                <a:cs typeface="Arial Narrow" charset="0"/>
              </a:rPr>
            </a:br>
            <a:r>
              <a:rPr lang="uk-UA" sz="3200" dirty="0" smtClean="0">
                <a:latin typeface="Arial Narrow" charset="0"/>
                <a:ea typeface="Arial Narrow" charset="0"/>
                <a:cs typeface="Arial Narrow" charset="0"/>
              </a:rPr>
              <a:t>Фінансування через механізм субвенції</a:t>
            </a:r>
            <a:endParaRPr sz="32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68606" y="1982803"/>
            <a:ext cx="471924" cy="511204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270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spc="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uFillTx/>
                <a:latin typeface="Arial Narrow" charset="0"/>
                <a:ea typeface="Arial Narrow" charset="0"/>
                <a:cs typeface="Arial Narrow" charset="0"/>
                <a:sym typeface="Helvetica Neue"/>
              </a:rPr>
              <a:t>ПОВНИЙ</a:t>
            </a:r>
            <a:r>
              <a:rPr kumimoji="0" lang="ru-RU" sz="2400" b="1" i="0" u="none" strike="noStrike" cap="none" spc="0" normalizeH="0" dirty="0" smtClean="0">
                <a:ln>
                  <a:noFill/>
                </a:ln>
                <a:solidFill>
                  <a:srgbClr val="C00000"/>
                </a:solidFill>
                <a:effectLst/>
                <a:uFillTx/>
                <a:latin typeface="Arial Narrow" charset="0"/>
                <a:ea typeface="Arial Narrow" charset="0"/>
                <a:cs typeface="Arial Narrow" charset="0"/>
                <a:sym typeface="Helvetica Neue"/>
              </a:rPr>
              <a:t> ПЕРЕХІД НА НОВУ МОДЕЛЬ</a:t>
            </a:r>
            <a:endParaRPr kumimoji="0" lang="ru-RU" sz="2400" b="1" i="0" u="none" strike="noStrike" cap="none" spc="0" normalizeH="0" baseline="0" dirty="0">
              <a:ln>
                <a:noFill/>
              </a:ln>
              <a:solidFill>
                <a:srgbClr val="C00000"/>
              </a:solidFill>
              <a:effectLst/>
              <a:uFillTx/>
              <a:latin typeface="Arial Narrow" charset="0"/>
              <a:ea typeface="Arial Narrow" charset="0"/>
              <a:cs typeface="Arial Narrow" charset="0"/>
              <a:sym typeface="Helvetica Neue"/>
            </a:endParaRPr>
          </a:p>
        </p:txBody>
      </p:sp>
      <p:sp>
        <p:nvSpPr>
          <p:cNvPr id="39" name="Прямий контракт на закупівлю послуг"/>
          <p:cNvSpPr txBox="1"/>
          <p:nvPr/>
        </p:nvSpPr>
        <p:spPr>
          <a:xfrm>
            <a:off x="7132973" y="6315417"/>
            <a:ext cx="5728285" cy="1579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>
              <a:spcBef>
                <a:spcPts val="2400"/>
              </a:spcBef>
              <a:defRPr b="0"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uk-UA" sz="3200" dirty="0" smtClean="0">
                <a:latin typeface="Arial Narrow" charset="0"/>
                <a:ea typeface="Arial Narrow" charset="0"/>
                <a:cs typeface="Arial Narrow" charset="0"/>
              </a:rPr>
              <a:t>Програма медичних</a:t>
            </a:r>
            <a:br>
              <a:rPr lang="uk-UA" sz="3200" dirty="0" smtClean="0">
                <a:latin typeface="Arial Narrow" charset="0"/>
                <a:ea typeface="Arial Narrow" charset="0"/>
                <a:cs typeface="Arial Narrow" charset="0"/>
              </a:rPr>
            </a:br>
            <a:r>
              <a:rPr lang="uk-UA" sz="3200" dirty="0" smtClean="0">
                <a:latin typeface="Arial Narrow" charset="0"/>
                <a:ea typeface="Arial Narrow" charset="0"/>
                <a:cs typeface="Arial Narrow" charset="0"/>
              </a:rPr>
              <a:t>гарантій на 2020 —</a:t>
            </a:r>
            <a:r>
              <a:rPr lang="uk-UA" sz="3200" dirty="0">
                <a:latin typeface="Arial Narrow" charset="0"/>
                <a:ea typeface="Arial Narrow" charset="0"/>
                <a:cs typeface="Arial Narrow" charset="0"/>
              </a:rPr>
              <a:t/>
            </a:r>
            <a:br>
              <a:rPr lang="uk-UA" sz="3200" dirty="0">
                <a:latin typeface="Arial Narrow" charset="0"/>
                <a:ea typeface="Arial Narrow" charset="0"/>
                <a:cs typeface="Arial Narrow" charset="0"/>
              </a:rPr>
            </a:br>
            <a:r>
              <a:rPr lang="uk-UA" sz="3200" dirty="0" smtClean="0">
                <a:latin typeface="Arial Narrow" charset="0"/>
                <a:ea typeface="Arial Narrow" charset="0"/>
                <a:cs typeface="Arial Narrow" charset="0"/>
              </a:rPr>
              <a:t>ухвалення з </a:t>
            </a:r>
            <a:r>
              <a:rPr lang="uk-UA" sz="3200" dirty="0" err="1" smtClean="0">
                <a:latin typeface="Arial Narrow" charset="0"/>
                <a:ea typeface="Arial Narrow" charset="0"/>
                <a:cs typeface="Arial Narrow" charset="0"/>
              </a:rPr>
              <a:t>ДержБюджетом</a:t>
            </a:r>
            <a:r>
              <a:rPr lang="uk-UA" sz="3200" dirty="0" smtClean="0">
                <a:latin typeface="Arial Narrow" charset="0"/>
                <a:ea typeface="Arial Narrow" charset="0"/>
                <a:cs typeface="Arial Narrow" charset="0"/>
              </a:rPr>
              <a:t> у ВРУ</a:t>
            </a:r>
            <a:endParaRPr sz="32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20" name="Прямий контракт на закупівлю послуг"/>
          <p:cNvSpPr txBox="1"/>
          <p:nvPr/>
        </p:nvSpPr>
        <p:spPr>
          <a:xfrm>
            <a:off x="9185686" y="8303295"/>
            <a:ext cx="10765232" cy="1087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>
              <a:spcBef>
                <a:spcPts val="2400"/>
              </a:spcBef>
              <a:defRPr b="0"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uk-UA" sz="3200" dirty="0" smtClean="0">
                <a:latin typeface="Arial Narrow" charset="0"/>
                <a:ea typeface="Arial Narrow" charset="0"/>
                <a:cs typeface="Arial Narrow" charset="0"/>
              </a:rPr>
              <a:t>З 2020 НСЗУ —</a:t>
            </a:r>
            <a:r>
              <a:rPr lang="uk-UA" sz="3200" smtClean="0">
                <a:latin typeface="Arial Narrow" charset="0"/>
                <a:ea typeface="Arial Narrow" charset="0"/>
                <a:cs typeface="Arial Narrow" charset="0"/>
              </a:rPr>
              <a:t/>
            </a:r>
            <a:br>
              <a:rPr lang="uk-UA" sz="3200" smtClean="0">
                <a:latin typeface="Arial Narrow" charset="0"/>
                <a:ea typeface="Arial Narrow" charset="0"/>
                <a:cs typeface="Arial Narrow" charset="0"/>
              </a:rPr>
            </a:br>
            <a:r>
              <a:rPr lang="uk-UA" sz="3200" smtClean="0">
                <a:latin typeface="Arial Narrow" charset="0"/>
                <a:ea typeface="Arial Narrow" charset="0"/>
                <a:cs typeface="Arial Narrow" charset="0"/>
              </a:rPr>
              <a:t>єдиний </a:t>
            </a:r>
            <a:r>
              <a:rPr lang="uk-UA" sz="3200" dirty="0" err="1" smtClean="0">
                <a:latin typeface="Arial Narrow" charset="0"/>
                <a:ea typeface="Arial Narrow" charset="0"/>
                <a:cs typeface="Arial Narrow" charset="0"/>
              </a:rPr>
              <a:t>закупівельник</a:t>
            </a:r>
            <a:endParaRPr sz="32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333216" y="7558127"/>
            <a:ext cx="3084163" cy="9122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97500"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PFDinTextCondPro-Regular"/>
                <a:ea typeface="PFDinTextCondPro-Regular"/>
                <a:cs typeface="PFDinTextCondPro-Regular"/>
                <a:sym typeface="PFDinTextCondPro-Regular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algn="l" hangingPunct="1"/>
            <a:r>
              <a:rPr lang="uk-UA" sz="3600" b="1" dirty="0" smtClean="0">
                <a:latin typeface="Arial Narrow" charset="0"/>
                <a:ea typeface="Arial Narrow" charset="0"/>
                <a:cs typeface="Arial Narrow" charset="0"/>
              </a:rPr>
              <a:t>Фінансування</a:t>
            </a:r>
            <a:endParaRPr lang="ru-RU" sz="36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552947" y="419203"/>
            <a:ext cx="4524346" cy="685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97500"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PFDinTextCondPro-Regular"/>
                <a:ea typeface="PFDinTextCondPro-Regular"/>
                <a:cs typeface="PFDinTextCondPro-Regular"/>
                <a:sym typeface="PFDinTextCondPro-Regular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algn="l" hangingPunct="1"/>
            <a:r>
              <a:rPr lang="uk-UA" sz="3600" b="1" dirty="0" smtClean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  <a:t>АВТОНОМІЗАЦІЯ</a:t>
            </a:r>
            <a:endParaRPr lang="ru-RU" sz="3600" b="1" dirty="0">
              <a:solidFill>
                <a:schemeClr val="bg1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244750" y="0"/>
            <a:ext cx="0" cy="2616200"/>
          </a:xfrm>
          <a:prstGeom prst="line">
            <a:avLst/>
          </a:prstGeom>
          <a:noFill/>
          <a:ln w="25400" cap="flat">
            <a:solidFill>
              <a:schemeClr val="bg2">
                <a:lumMod val="90000"/>
              </a:schemeClr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9973654" y="0"/>
            <a:ext cx="0" cy="2616200"/>
          </a:xfrm>
          <a:prstGeom prst="line">
            <a:avLst/>
          </a:prstGeom>
          <a:noFill/>
          <a:ln w="25400" cap="flat">
            <a:solidFill>
              <a:schemeClr val="bg2">
                <a:lumMod val="90000"/>
              </a:schemeClr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49315799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" name="Група"/>
          <p:cNvGrpSpPr/>
          <p:nvPr/>
        </p:nvGrpSpPr>
        <p:grpSpPr>
          <a:xfrm>
            <a:off x="723529" y="3466470"/>
            <a:ext cx="4250305" cy="1900757"/>
            <a:chOff x="0" y="0"/>
            <a:chExt cx="4250303" cy="1900755"/>
          </a:xfrm>
        </p:grpSpPr>
        <p:pic>
          <p:nvPicPr>
            <p:cNvPr id="207" name="pasted-image.pdf" descr="pasted-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109599"/>
              <a:ext cx="2568451" cy="179115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8" name="image1.png" descr="image1.png"/>
            <p:cNvPicPr>
              <a:picLocks noChangeAspect="1"/>
            </p:cNvPicPr>
            <p:nvPr/>
          </p:nvPicPr>
          <p:blipFill>
            <a:blip r:embed="rId3">
              <a:extLst/>
            </a:blip>
            <a:srcRect/>
            <a:stretch>
              <a:fillRect/>
            </a:stretch>
          </p:blipFill>
          <p:spPr>
            <a:xfrm>
              <a:off x="2362854" y="0"/>
              <a:ext cx="1887450" cy="188745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10" name="Законодавчі зміни"/>
          <p:cNvSpPr txBox="1"/>
          <p:nvPr/>
        </p:nvSpPr>
        <p:spPr>
          <a:xfrm>
            <a:off x="527169" y="571499"/>
            <a:ext cx="7922696" cy="926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 algn="l">
              <a:lnSpc>
                <a:spcPct val="80000"/>
              </a:lnSpc>
              <a:defRPr sz="6400" b="0">
                <a:latin typeface="PFDinTextCondPro-Bold"/>
                <a:ea typeface="PFDinTextCondPro-Bold"/>
                <a:cs typeface="PFDinTextCondPro-Bold"/>
                <a:sym typeface="PFDinTextCondPro-Bold"/>
              </a:defRPr>
            </a:lvl1pPr>
          </a:lstStyle>
          <a:p>
            <a:r>
              <a:rPr b="1">
                <a:latin typeface="Arial Narrow" charset="0"/>
                <a:ea typeface="Arial Narrow" charset="0"/>
                <a:cs typeface="Arial Narrow" charset="0"/>
              </a:rPr>
              <a:t>Законодавчі зміни</a:t>
            </a:r>
          </a:p>
        </p:txBody>
      </p:sp>
      <p:sp>
        <p:nvSpPr>
          <p:cNvPr id="211" name="Автономні заклади"/>
          <p:cNvSpPr txBox="1"/>
          <p:nvPr/>
        </p:nvSpPr>
        <p:spPr>
          <a:xfrm>
            <a:off x="555484" y="2506937"/>
            <a:ext cx="3988614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 b="0">
                <a:latin typeface="PFDinTextCondPro-Regular"/>
                <a:ea typeface="PFDinTextCondPro-Regular"/>
                <a:cs typeface="PFDinTextCondPro-Regular"/>
                <a:sym typeface="PFDinTextCondPro-Regular"/>
              </a:defRPr>
            </a:lvl1pPr>
          </a:lstStyle>
          <a:p>
            <a:r>
              <a:rPr dirty="0">
                <a:latin typeface="Arial Narrow" charset="0"/>
                <a:ea typeface="Arial Narrow" charset="0"/>
                <a:cs typeface="Arial Narrow" charset="0"/>
              </a:rPr>
              <a:t>Автономні заклади</a:t>
            </a:r>
          </a:p>
        </p:txBody>
      </p:sp>
      <p:sp>
        <p:nvSpPr>
          <p:cNvPr id="212" name="Закон 2002:"/>
          <p:cNvSpPr txBox="1"/>
          <p:nvPr/>
        </p:nvSpPr>
        <p:spPr>
          <a:xfrm>
            <a:off x="527169" y="1788162"/>
            <a:ext cx="4446665" cy="7994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 lnSpcReduction="10000"/>
          </a:bodyPr>
          <a:lstStyle>
            <a:lvl1pPr algn="l">
              <a:defRPr sz="4800" b="0">
                <a:solidFill>
                  <a:srgbClr val="00882B"/>
                </a:solidFill>
                <a:latin typeface="PFDinTextCondPro-Bold"/>
                <a:ea typeface="PFDinTextCondPro-Bold"/>
                <a:cs typeface="PFDinTextCondPro-Bold"/>
                <a:sym typeface="PFDinTextCondPro-Bold"/>
              </a:defRPr>
            </a:lvl1pPr>
          </a:lstStyle>
          <a:p>
            <a:r>
              <a:rPr b="1">
                <a:latin typeface="Arial Narrow" charset="0"/>
                <a:ea typeface="Arial Narrow" charset="0"/>
                <a:cs typeface="Arial Narrow" charset="0"/>
              </a:rPr>
              <a:t>Закон 2002:</a:t>
            </a:r>
          </a:p>
        </p:txBody>
      </p:sp>
      <p:sp>
        <p:nvSpPr>
          <p:cNvPr id="216" name="Перетворення в комунальні підприємства…"/>
          <p:cNvSpPr txBox="1">
            <a:spLocks noGrp="1"/>
          </p:cNvSpPr>
          <p:nvPr>
            <p:ph type="title"/>
          </p:nvPr>
        </p:nvSpPr>
        <p:spPr>
          <a:xfrm>
            <a:off x="555484" y="5720334"/>
            <a:ext cx="6023116" cy="3984036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 hangingPunct="0">
              <a:lnSpc>
                <a:spcPct val="150000"/>
              </a:lnSpc>
              <a:defRPr sz="2400">
                <a:latin typeface="+mn-lt"/>
                <a:ea typeface="+mn-ea"/>
                <a:cs typeface="+mn-cs"/>
                <a:sym typeface="Helvetica Neue Medium"/>
              </a:defRPr>
            </a:pPr>
            <a:r>
              <a:rPr sz="2900" dirty="0">
                <a:latin typeface="Arial Narrow" charset="0"/>
                <a:ea typeface="Arial Narrow" charset="0"/>
                <a:cs typeface="Arial Narrow" charset="0"/>
              </a:rPr>
              <a:t>Перетворення в комунальні </a:t>
            </a:r>
            <a:r>
              <a:rPr sz="2900" dirty="0" smtClean="0">
                <a:latin typeface="Arial Narrow" charset="0"/>
                <a:ea typeface="Arial Narrow" charset="0"/>
                <a:cs typeface="Arial Narrow" charset="0"/>
              </a:rPr>
              <a:t>підприємства</a:t>
            </a:r>
            <a:r>
              <a:rPr lang="en-US" sz="2900" dirty="0">
                <a:latin typeface="Arial Narrow" charset="0"/>
                <a:ea typeface="Arial Narrow" charset="0"/>
                <a:cs typeface="Arial Narrow" charset="0"/>
              </a:rPr>
              <a:t/>
            </a:r>
            <a:br>
              <a:rPr lang="en-US" sz="2900" dirty="0">
                <a:latin typeface="Arial Narrow" charset="0"/>
                <a:ea typeface="Arial Narrow" charset="0"/>
                <a:cs typeface="Arial Narrow" charset="0"/>
              </a:rPr>
            </a:br>
            <a:r>
              <a:rPr sz="2900" dirty="0" smtClean="0">
                <a:latin typeface="Arial Narrow" charset="0"/>
                <a:ea typeface="Arial Narrow" charset="0"/>
                <a:cs typeface="Arial Narrow" charset="0"/>
              </a:rPr>
              <a:t>Рахунок </a:t>
            </a:r>
            <a:r>
              <a:rPr sz="2900" dirty="0">
                <a:latin typeface="Arial Narrow" charset="0"/>
                <a:ea typeface="Arial Narrow" charset="0"/>
                <a:cs typeface="Arial Narrow" charset="0"/>
              </a:rPr>
              <a:t>в </a:t>
            </a:r>
            <a:r>
              <a:rPr sz="2900" dirty="0" smtClean="0">
                <a:latin typeface="Arial Narrow" charset="0"/>
                <a:ea typeface="Arial Narrow" charset="0"/>
                <a:cs typeface="Arial Narrow" charset="0"/>
              </a:rPr>
              <a:t>держбанку</a:t>
            </a:r>
            <a:r>
              <a:rPr lang="uk-UA" sz="2900" dirty="0" smtClean="0">
                <a:latin typeface="Arial Narrow" charset="0"/>
                <a:ea typeface="Arial Narrow" charset="0"/>
                <a:cs typeface="Arial Narrow" charset="0"/>
              </a:rPr>
              <a:t/>
            </a:r>
            <a:br>
              <a:rPr lang="uk-UA" sz="2900" dirty="0" smtClean="0">
                <a:latin typeface="Arial Narrow" charset="0"/>
                <a:ea typeface="Arial Narrow" charset="0"/>
                <a:cs typeface="Arial Narrow" charset="0"/>
              </a:rPr>
            </a:br>
            <a:r>
              <a:rPr lang="uk-UA" sz="2900" dirty="0" smtClean="0">
                <a:latin typeface="Arial Narrow" charset="0"/>
                <a:ea typeface="Arial Narrow" charset="0"/>
                <a:cs typeface="Arial Narrow" charset="0"/>
              </a:rPr>
              <a:t>Статус “отримувач бюджетних коштів”</a:t>
            </a:r>
            <a:r>
              <a:rPr lang="uk-UA" sz="2900" dirty="0">
                <a:latin typeface="Arial Narrow" charset="0"/>
                <a:ea typeface="Arial Narrow" charset="0"/>
                <a:cs typeface="Arial Narrow" charset="0"/>
              </a:rPr>
              <a:t/>
            </a:r>
            <a:br>
              <a:rPr lang="uk-UA" sz="2900" dirty="0">
                <a:latin typeface="Arial Narrow" charset="0"/>
                <a:ea typeface="Arial Narrow" charset="0"/>
                <a:cs typeface="Arial Narrow" charset="0"/>
              </a:rPr>
            </a:br>
            <a:r>
              <a:rPr lang="uk-UA" sz="2900" dirty="0">
                <a:latin typeface="Arial Narrow" charset="0"/>
                <a:ea typeface="Arial Narrow" charset="0"/>
                <a:cs typeface="Arial Narrow" charset="0"/>
              </a:rPr>
              <a:t>Можливість контрактувати </a:t>
            </a:r>
            <a:r>
              <a:rPr lang="uk-UA" sz="2900" dirty="0" smtClean="0">
                <a:latin typeface="Arial Narrow" charset="0"/>
                <a:ea typeface="Arial Narrow" charset="0"/>
                <a:cs typeface="Arial Narrow" charset="0"/>
              </a:rPr>
              <a:t>субпідрядників</a:t>
            </a:r>
            <a:r>
              <a:rPr lang="en-US" sz="2900" dirty="0">
                <a:latin typeface="Arial Narrow" charset="0"/>
                <a:ea typeface="Arial Narrow" charset="0"/>
                <a:cs typeface="Arial Narrow" charset="0"/>
              </a:rPr>
              <a:t/>
            </a:r>
            <a:br>
              <a:rPr lang="en-US" sz="2900" dirty="0">
                <a:latin typeface="Arial Narrow" charset="0"/>
                <a:ea typeface="Arial Narrow" charset="0"/>
                <a:cs typeface="Arial Narrow" charset="0"/>
              </a:rPr>
            </a:br>
            <a:r>
              <a:rPr sz="2900" dirty="0" err="1" smtClean="0">
                <a:latin typeface="Arial Narrow" charset="0"/>
                <a:ea typeface="Arial Narrow" charset="0"/>
                <a:cs typeface="Arial Narrow" charset="0"/>
              </a:rPr>
              <a:t>Вільне</a:t>
            </a:r>
            <a:r>
              <a:rPr sz="2900" dirty="0" smtClean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sz="2900" dirty="0">
                <a:latin typeface="Arial Narrow" charset="0"/>
                <a:ea typeface="Arial Narrow" charset="0"/>
                <a:cs typeface="Arial Narrow" charset="0"/>
              </a:rPr>
              <a:t>встановлення заробітних плат</a:t>
            </a:r>
          </a:p>
        </p:txBody>
      </p:sp>
      <p:sp>
        <p:nvSpPr>
          <p:cNvPr id="14" name="Перетворення в комунальні підприємства…"/>
          <p:cNvSpPr txBox="1">
            <a:spLocks/>
          </p:cNvSpPr>
          <p:nvPr/>
        </p:nvSpPr>
        <p:spPr>
          <a:xfrm>
            <a:off x="6906953" y="1647682"/>
            <a:ext cx="5562600" cy="80566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normAutofit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algn="l">
              <a:spcBef>
                <a:spcPts val="2400"/>
              </a:spcBef>
              <a:defRPr sz="2400"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ru-RU" sz="2900" dirty="0">
                <a:latin typeface="Arial Narrow" charset="0"/>
                <a:ea typeface="Arial Narrow" charset="0"/>
                <a:cs typeface="Arial Narrow" charset="0"/>
              </a:rPr>
              <a:t>Початок в </a:t>
            </a:r>
            <a:r>
              <a:rPr lang="ru-RU" sz="2900" dirty="0" err="1">
                <a:latin typeface="Arial Narrow" charset="0"/>
                <a:ea typeface="Arial Narrow" charset="0"/>
                <a:cs typeface="Arial Narrow" charset="0"/>
              </a:rPr>
              <a:t>жовтні</a:t>
            </a:r>
            <a:endParaRPr lang="ru-RU" sz="2900" dirty="0">
              <a:latin typeface="Arial Narrow" charset="0"/>
              <a:ea typeface="Arial Narrow" charset="0"/>
              <a:cs typeface="Arial Narrow" charset="0"/>
            </a:endParaRPr>
          </a:p>
          <a:p>
            <a:pPr algn="l">
              <a:spcBef>
                <a:spcPts val="2400"/>
              </a:spcBef>
              <a:defRPr sz="2400"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ru-RU" sz="2900" dirty="0" err="1">
                <a:latin typeface="Arial Narrow" charset="0"/>
                <a:ea typeface="Arial Narrow" charset="0"/>
                <a:cs typeface="Arial Narrow" charset="0"/>
              </a:rPr>
              <a:t>Пільговий</a:t>
            </a:r>
            <a:r>
              <a:rPr lang="ru-RU" sz="2900" dirty="0">
                <a:latin typeface="Arial Narrow" charset="0"/>
                <a:ea typeface="Arial Narrow" charset="0"/>
                <a:cs typeface="Arial Narrow" charset="0"/>
              </a:rPr>
              <a:t> режим </a:t>
            </a:r>
            <a:r>
              <a:rPr lang="ru-RU" sz="2900" dirty="0" err="1" smtClean="0">
                <a:latin typeface="Arial Narrow" charset="0"/>
                <a:ea typeface="Arial Narrow" charset="0"/>
                <a:cs typeface="Arial Narrow" charset="0"/>
              </a:rPr>
              <a:t>автономізації</a:t>
            </a:r>
            <a:r>
              <a:rPr lang="en-US" sz="2900" dirty="0">
                <a:latin typeface="Arial Narrow" charset="0"/>
                <a:ea typeface="Arial Narrow" charset="0"/>
                <a:cs typeface="Arial Narrow" charset="0"/>
              </a:rPr>
              <a:t/>
            </a:r>
            <a:br>
              <a:rPr lang="en-US" sz="2900" dirty="0">
                <a:latin typeface="Arial Narrow" charset="0"/>
                <a:ea typeface="Arial Narrow" charset="0"/>
                <a:cs typeface="Arial Narrow" charset="0"/>
              </a:rPr>
            </a:br>
            <a:r>
              <a:rPr lang="ru-RU" sz="2900" dirty="0" smtClean="0">
                <a:latin typeface="Arial Narrow" charset="0"/>
                <a:ea typeface="Arial Narrow" charset="0"/>
                <a:cs typeface="Arial Narrow" charset="0"/>
              </a:rPr>
              <a:t>до </a:t>
            </a:r>
            <a:r>
              <a:rPr lang="ru-RU" sz="2900" dirty="0" err="1">
                <a:latin typeface="Arial Narrow" charset="0"/>
                <a:ea typeface="Arial Narrow" charset="0"/>
                <a:cs typeface="Arial Narrow" charset="0"/>
              </a:rPr>
              <a:t>кінця</a:t>
            </a:r>
            <a:r>
              <a:rPr lang="ru-RU" sz="2900" dirty="0">
                <a:latin typeface="Arial Narrow" charset="0"/>
                <a:ea typeface="Arial Narrow" charset="0"/>
                <a:cs typeface="Arial Narrow" charset="0"/>
              </a:rPr>
              <a:t> 2018 року</a:t>
            </a:r>
          </a:p>
          <a:p>
            <a:pPr algn="l">
              <a:spcBef>
                <a:spcPts val="2400"/>
              </a:spcBef>
              <a:defRPr sz="2400"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ru-RU" sz="2900" dirty="0" err="1">
                <a:latin typeface="Arial Narrow" charset="0"/>
                <a:ea typeface="Arial Narrow" charset="0"/>
                <a:cs typeface="Arial Narrow" charset="0"/>
              </a:rPr>
              <a:t>Захист</a:t>
            </a:r>
            <a:r>
              <a:rPr lang="ru-RU" sz="2900" dirty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ru-RU" sz="2900" dirty="0" err="1">
                <a:latin typeface="Arial Narrow" charset="0"/>
                <a:ea typeface="Arial Narrow" charset="0"/>
                <a:cs typeface="Arial Narrow" charset="0"/>
              </a:rPr>
              <a:t>від</a:t>
            </a:r>
            <a:r>
              <a:rPr lang="ru-RU" sz="2900" dirty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ru-RU" sz="2900" dirty="0" err="1" smtClean="0">
                <a:latin typeface="Arial Narrow" charset="0"/>
                <a:ea typeface="Arial Narrow" charset="0"/>
                <a:cs typeface="Arial Narrow" charset="0"/>
              </a:rPr>
              <a:t>кредиторів</a:t>
            </a:r>
            <a:r>
              <a:rPr lang="ru-RU" sz="2900" dirty="0" smtClean="0">
                <a:latin typeface="Arial Narrow" charset="0"/>
                <a:ea typeface="Arial Narrow" charset="0"/>
                <a:cs typeface="Arial Narrow" charset="0"/>
              </a:rPr>
              <a:t>,</a:t>
            </a:r>
            <a:r>
              <a:rPr lang="en-US" sz="2900" dirty="0" smtClean="0">
                <a:latin typeface="Arial Narrow" charset="0"/>
                <a:ea typeface="Arial Narrow" charset="0"/>
                <a:cs typeface="Arial Narrow" charset="0"/>
              </a:rPr>
              <a:t/>
            </a:r>
            <a:br>
              <a:rPr lang="en-US" sz="2900" dirty="0" smtClean="0">
                <a:latin typeface="Arial Narrow" charset="0"/>
                <a:ea typeface="Arial Narrow" charset="0"/>
                <a:cs typeface="Arial Narrow" charset="0"/>
              </a:rPr>
            </a:br>
            <a:r>
              <a:rPr lang="ru-RU" sz="2900" dirty="0" err="1" smtClean="0">
                <a:latin typeface="Arial Narrow" charset="0"/>
                <a:ea typeface="Arial Narrow" charset="0"/>
                <a:cs typeface="Arial Narrow" charset="0"/>
              </a:rPr>
              <a:t>оцінка</a:t>
            </a:r>
            <a:r>
              <a:rPr lang="ru-RU" sz="2900" dirty="0" smtClean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ru-RU" sz="2900" dirty="0">
                <a:latin typeface="Arial Narrow" charset="0"/>
                <a:ea typeface="Arial Narrow" charset="0"/>
                <a:cs typeface="Arial Narrow" charset="0"/>
              </a:rPr>
              <a:t>майна не </a:t>
            </a:r>
            <a:r>
              <a:rPr lang="ru-RU" sz="2900" dirty="0" err="1">
                <a:latin typeface="Arial Narrow" charset="0"/>
                <a:ea typeface="Arial Narrow" charset="0"/>
                <a:cs typeface="Arial Narrow" charset="0"/>
              </a:rPr>
              <a:t>потрібна</a:t>
            </a:r>
            <a:r>
              <a:rPr lang="ru-RU" sz="2900" dirty="0">
                <a:latin typeface="Arial Narrow" charset="0"/>
                <a:ea typeface="Arial Narrow" charset="0"/>
                <a:cs typeface="Arial Narrow" charset="0"/>
              </a:rPr>
              <a:t>.</a:t>
            </a:r>
          </a:p>
          <a:p>
            <a:pPr algn="l">
              <a:spcBef>
                <a:spcPts val="2400"/>
              </a:spcBef>
              <a:defRPr sz="2400"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ru-RU" sz="2900" dirty="0" err="1">
                <a:latin typeface="Arial Narrow" charset="0"/>
                <a:ea typeface="Arial Narrow" charset="0"/>
                <a:cs typeface="Arial Narrow" charset="0"/>
              </a:rPr>
              <a:t>Майно</a:t>
            </a:r>
            <a:r>
              <a:rPr lang="ru-RU" sz="2900" dirty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ru-RU" sz="2900" dirty="0" err="1">
                <a:latin typeface="Arial Narrow" charset="0"/>
                <a:ea typeface="Arial Narrow" charset="0"/>
                <a:cs typeface="Arial Narrow" charset="0"/>
              </a:rPr>
              <a:t>передається</a:t>
            </a:r>
            <a:r>
              <a:rPr lang="ru-RU" sz="2900" dirty="0">
                <a:latin typeface="Arial Narrow" charset="0"/>
                <a:ea typeface="Arial Narrow" charset="0"/>
                <a:cs typeface="Arial Narrow" charset="0"/>
              </a:rPr>
              <a:t> на </a:t>
            </a:r>
            <a:r>
              <a:rPr lang="ru-RU" sz="2900" dirty="0" err="1">
                <a:latin typeface="Arial Narrow" charset="0"/>
                <a:ea typeface="Arial Narrow" charset="0"/>
                <a:cs typeface="Arial Narrow" charset="0"/>
              </a:rPr>
              <a:t>підставі</a:t>
            </a:r>
            <a:r>
              <a:rPr lang="ru-RU" sz="2900" dirty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ru-RU" sz="2900" dirty="0" err="1">
                <a:latin typeface="Arial Narrow" charset="0"/>
                <a:ea typeface="Arial Narrow" charset="0"/>
                <a:cs typeface="Arial Narrow" charset="0"/>
              </a:rPr>
              <a:t>даних</a:t>
            </a:r>
            <a:r>
              <a:rPr lang="ru-RU" sz="2900" dirty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ru-RU" sz="2900" dirty="0" err="1">
                <a:latin typeface="Arial Narrow" charset="0"/>
                <a:ea typeface="Arial Narrow" charset="0"/>
                <a:cs typeface="Arial Narrow" charset="0"/>
              </a:rPr>
              <a:t>бухгалтерського</a:t>
            </a:r>
            <a:r>
              <a:rPr lang="ru-RU" sz="2900" dirty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ru-RU" sz="2900" dirty="0" err="1">
                <a:latin typeface="Arial Narrow" charset="0"/>
                <a:ea typeface="Arial Narrow" charset="0"/>
                <a:cs typeface="Arial Narrow" charset="0"/>
              </a:rPr>
              <a:t>обліку</a:t>
            </a:r>
            <a:r>
              <a:rPr lang="ru-RU" sz="2900" dirty="0">
                <a:latin typeface="Arial Narrow" charset="0"/>
                <a:ea typeface="Arial Narrow" charset="0"/>
                <a:cs typeface="Arial Narrow" charset="0"/>
              </a:rPr>
              <a:t> з </a:t>
            </a:r>
            <a:r>
              <a:rPr lang="ru-RU" sz="2900" dirty="0" err="1">
                <a:latin typeface="Arial Narrow" charset="0"/>
                <a:ea typeface="Arial Narrow" charset="0"/>
                <a:cs typeface="Arial Narrow" charset="0"/>
              </a:rPr>
              <a:t>обов’язковою</a:t>
            </a:r>
            <a:r>
              <a:rPr lang="ru-RU" sz="2900" dirty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ru-RU" sz="2900" dirty="0" err="1">
                <a:latin typeface="Arial Narrow" charset="0"/>
                <a:ea typeface="Arial Narrow" charset="0"/>
                <a:cs typeface="Arial Narrow" charset="0"/>
              </a:rPr>
              <a:t>інвентаризацією</a:t>
            </a:r>
            <a:endParaRPr lang="ru-RU" sz="2900" dirty="0">
              <a:latin typeface="Arial Narrow" charset="0"/>
              <a:ea typeface="Arial Narrow" charset="0"/>
              <a:cs typeface="Arial Narrow" charset="0"/>
            </a:endParaRPr>
          </a:p>
          <a:p>
            <a:pPr algn="l">
              <a:spcBef>
                <a:spcPts val="2400"/>
              </a:spcBef>
              <a:defRPr sz="2400"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ru-RU" sz="2900" dirty="0" err="1">
                <a:latin typeface="Arial Narrow" charset="0"/>
                <a:ea typeface="Arial Narrow" charset="0"/>
                <a:cs typeface="Arial Narrow" charset="0"/>
              </a:rPr>
              <a:t>Бюджетні</a:t>
            </a:r>
            <a:r>
              <a:rPr lang="ru-RU" sz="2900" dirty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ru-RU" sz="2900" dirty="0" err="1">
                <a:latin typeface="Arial Narrow" charset="0"/>
                <a:ea typeface="Arial Narrow" charset="0"/>
                <a:cs typeface="Arial Narrow" charset="0"/>
              </a:rPr>
              <a:t>кошти</a:t>
            </a:r>
            <a:r>
              <a:rPr lang="ru-RU" sz="2900" dirty="0">
                <a:latin typeface="Arial Narrow" charset="0"/>
                <a:ea typeface="Arial Narrow" charset="0"/>
                <a:cs typeface="Arial Narrow" charset="0"/>
              </a:rPr>
              <a:t>, </a:t>
            </a:r>
            <a:r>
              <a:rPr lang="ru-RU" sz="2900" dirty="0" err="1">
                <a:latin typeface="Arial Narrow" charset="0"/>
                <a:ea typeface="Arial Narrow" charset="0"/>
                <a:cs typeface="Arial Narrow" charset="0"/>
              </a:rPr>
              <a:t>передані</a:t>
            </a:r>
            <a:r>
              <a:rPr lang="ru-RU" sz="2900" dirty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ru-RU" sz="2900" dirty="0" err="1">
                <a:latin typeface="Arial Narrow" charset="0"/>
                <a:ea typeface="Arial Narrow" charset="0"/>
                <a:cs typeface="Arial Narrow" charset="0"/>
              </a:rPr>
              <a:t>автономізованому</a:t>
            </a:r>
            <a:r>
              <a:rPr lang="ru-RU" sz="2900" dirty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ru-RU" sz="2900" dirty="0" err="1" smtClean="0">
                <a:latin typeface="Arial Narrow" charset="0"/>
                <a:ea typeface="Arial Narrow" charset="0"/>
                <a:cs typeface="Arial Narrow" charset="0"/>
              </a:rPr>
              <a:t>підприємству</a:t>
            </a:r>
            <a:r>
              <a:rPr lang="ru-RU" sz="2900" dirty="0" smtClean="0">
                <a:latin typeface="Arial Narrow" charset="0"/>
                <a:ea typeface="Arial Narrow" charset="0"/>
                <a:cs typeface="Arial Narrow" charset="0"/>
              </a:rPr>
              <a:t>,</a:t>
            </a:r>
            <a:r>
              <a:rPr lang="en-US" sz="2900" dirty="0" smtClean="0">
                <a:latin typeface="Arial Narrow" charset="0"/>
                <a:ea typeface="Arial Narrow" charset="0"/>
                <a:cs typeface="Arial Narrow" charset="0"/>
              </a:rPr>
              <a:t/>
            </a:r>
            <a:br>
              <a:rPr lang="en-US" sz="2900" dirty="0" smtClean="0">
                <a:latin typeface="Arial Narrow" charset="0"/>
                <a:ea typeface="Arial Narrow" charset="0"/>
                <a:cs typeface="Arial Narrow" charset="0"/>
              </a:rPr>
            </a:br>
            <a:r>
              <a:rPr lang="ru-RU" sz="2900" dirty="0" smtClean="0">
                <a:latin typeface="Arial Narrow" charset="0"/>
                <a:ea typeface="Arial Narrow" charset="0"/>
                <a:cs typeface="Arial Narrow" charset="0"/>
              </a:rPr>
              <a:t>не </a:t>
            </a:r>
            <a:r>
              <a:rPr lang="ru-RU" sz="2900" dirty="0" err="1">
                <a:latin typeface="Arial Narrow" charset="0"/>
                <a:ea typeface="Arial Narrow" charset="0"/>
                <a:cs typeface="Arial Narrow" charset="0"/>
              </a:rPr>
              <a:t>вилучаються</a:t>
            </a:r>
            <a:r>
              <a:rPr lang="ru-RU" sz="2900" dirty="0">
                <a:latin typeface="Arial Narrow" charset="0"/>
                <a:ea typeface="Arial Narrow" charset="0"/>
                <a:cs typeface="Arial Narrow" charset="0"/>
              </a:rPr>
              <a:t> в </a:t>
            </a:r>
            <a:r>
              <a:rPr lang="ru-RU" sz="2900" dirty="0" err="1">
                <a:latin typeface="Arial Narrow" charset="0"/>
                <a:ea typeface="Arial Narrow" charset="0"/>
                <a:cs typeface="Arial Narrow" charset="0"/>
              </a:rPr>
              <a:t>кінці</a:t>
            </a:r>
            <a:r>
              <a:rPr lang="ru-RU" sz="2900" dirty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ru-RU" sz="2900" dirty="0" smtClean="0">
                <a:latin typeface="Arial Narrow" charset="0"/>
                <a:ea typeface="Arial Narrow" charset="0"/>
                <a:cs typeface="Arial Narrow" charset="0"/>
              </a:rPr>
              <a:t>року</a:t>
            </a:r>
          </a:p>
          <a:p>
            <a:pPr algn="l">
              <a:spcBef>
                <a:spcPts val="2400"/>
              </a:spcBef>
              <a:defRPr sz="2400"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ru-RU" sz="2800" dirty="0">
                <a:latin typeface="Arial Narrow" charset="0"/>
                <a:ea typeface="Arial Narrow" charset="0"/>
                <a:cs typeface="Arial Narrow" charset="0"/>
              </a:rPr>
              <a:t>Конкурс на </a:t>
            </a:r>
            <a:r>
              <a:rPr lang="ru-RU" sz="2800" dirty="0" err="1">
                <a:latin typeface="Arial Narrow" charset="0"/>
                <a:ea typeface="Arial Narrow" charset="0"/>
                <a:cs typeface="Arial Narrow" charset="0"/>
              </a:rPr>
              <a:t>керівника</a:t>
            </a:r>
            <a:endParaRPr lang="ru-RU" sz="2800" dirty="0">
              <a:latin typeface="Arial Narrow" charset="0"/>
              <a:ea typeface="Arial Narrow" charset="0"/>
              <a:cs typeface="Arial Narrow" charset="0"/>
            </a:endParaRPr>
          </a:p>
          <a:p>
            <a:pPr algn="l">
              <a:spcBef>
                <a:spcPts val="2400"/>
              </a:spcBef>
              <a:defRPr sz="2400"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ru-RU" sz="2800" dirty="0" err="1">
                <a:latin typeface="Arial Narrow" charset="0"/>
                <a:ea typeface="Arial Narrow" charset="0"/>
                <a:cs typeface="Arial Narrow" charset="0"/>
              </a:rPr>
              <a:t>Спостережна</a:t>
            </a:r>
            <a:r>
              <a:rPr lang="ru-RU" sz="2800" dirty="0">
                <a:latin typeface="Arial Narrow" charset="0"/>
                <a:ea typeface="Arial Narrow" charset="0"/>
                <a:cs typeface="Arial Narrow" charset="0"/>
              </a:rPr>
              <a:t> рада (II, III)</a:t>
            </a:r>
            <a:endParaRPr lang="ru-RU" sz="2900" dirty="0">
              <a:latin typeface="Arial Narrow" charset="0"/>
              <a:ea typeface="Arial Narrow" charset="0"/>
              <a:cs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7939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трелка вниз 5"/>
          <p:cNvSpPr/>
          <p:nvPr/>
        </p:nvSpPr>
        <p:spPr>
          <a:xfrm>
            <a:off x="2513526" y="5603218"/>
            <a:ext cx="723108" cy="1796647"/>
          </a:xfrm>
          <a:prstGeom prst="downArrow">
            <a:avLst/>
          </a:prstGeom>
          <a:solidFill>
            <a:schemeClr val="accent3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0266" y="7535328"/>
            <a:ext cx="12059401" cy="1074651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8902" y="172635"/>
            <a:ext cx="11206996" cy="2384586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Arial Narrow" charset="0"/>
                <a:ea typeface="Arial Narrow" charset="0"/>
                <a:cs typeface="Arial Narrow" charset="0"/>
              </a:rPr>
              <a:t>Автономізація — обіг коштів</a:t>
            </a:r>
            <a:endParaRPr lang="ru-RU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527731" y="2948188"/>
            <a:ext cx="3084163" cy="9122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97500"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PFDinTextCondPro-Regular"/>
                <a:ea typeface="PFDinTextCondPro-Regular"/>
                <a:cs typeface="PFDinTextCondPro-Regular"/>
                <a:sym typeface="PFDinTextCondPro-Regular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hangingPunct="1"/>
            <a:r>
              <a:rPr lang="uk-UA" sz="3600" b="1" dirty="0" smtClean="0">
                <a:latin typeface="Arial Narrow" charset="0"/>
                <a:ea typeface="Arial Narrow" charset="0"/>
                <a:cs typeface="Arial Narrow" charset="0"/>
              </a:rPr>
              <a:t>Місцева Рада</a:t>
            </a:r>
            <a:endParaRPr lang="ru-RU" sz="36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99919" y="5880906"/>
            <a:ext cx="2769893" cy="1089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97500"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PFDinTextCondPro-Regular"/>
                <a:ea typeface="PFDinTextCondPro-Regular"/>
                <a:cs typeface="PFDinTextCondPro-Regular"/>
                <a:sym typeface="PFDinTextCondPro-Regular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hangingPunct="1"/>
            <a:r>
              <a:rPr lang="uk-UA" sz="3600" b="1" dirty="0" smtClean="0">
                <a:latin typeface="Arial Narrow" charset="0"/>
                <a:ea typeface="Arial Narrow" charset="0"/>
                <a:cs typeface="Arial Narrow" charset="0"/>
              </a:rPr>
              <a:t>Договір</a:t>
            </a:r>
            <a:endParaRPr lang="ru-RU" sz="36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458484" y="7630243"/>
            <a:ext cx="7803116" cy="8442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97500"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PFDinTextCondPro-Regular"/>
                <a:ea typeface="PFDinTextCondPro-Regular"/>
                <a:cs typeface="PFDinTextCondPro-Regular"/>
                <a:sym typeface="PFDinTextCondPro-Regular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hangingPunct="1"/>
            <a:r>
              <a:rPr lang="uk-UA" sz="3600" b="1" smtClean="0">
                <a:latin typeface="Arial Narrow" charset="0"/>
                <a:ea typeface="Arial Narrow" charset="0"/>
                <a:cs typeface="Arial Narrow" charset="0"/>
              </a:rPr>
              <a:t>Комунальне підприємство </a:t>
            </a:r>
            <a:endParaRPr lang="ru-RU" sz="36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4026009"/>
            <a:ext cx="6139626" cy="1425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97500"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PFDinTextCondPro-Regular"/>
                <a:ea typeface="PFDinTextCondPro-Regular"/>
                <a:cs typeface="PFDinTextCondPro-Regular"/>
                <a:sym typeface="PFDinTextCondPro-Regular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hangingPunct="1"/>
            <a:r>
              <a:rPr lang="uk-UA" sz="3600" b="1" smtClean="0">
                <a:latin typeface="Arial Narrow" charset="0"/>
                <a:ea typeface="Arial Narrow" charset="0"/>
                <a:cs typeface="Arial Narrow" charset="0"/>
              </a:rPr>
              <a:t>Виконком /</a:t>
            </a:r>
          </a:p>
          <a:p>
            <a:pPr hangingPunct="1"/>
            <a:r>
              <a:rPr lang="uk-UA" sz="3600" b="1" dirty="0" smtClean="0">
                <a:latin typeface="Arial Narrow" charset="0"/>
                <a:ea typeface="Arial Narrow" charset="0"/>
                <a:cs typeface="Arial Narrow" charset="0"/>
              </a:rPr>
              <a:t>держадміністрація</a:t>
            </a:r>
            <a:endParaRPr lang="ru-RU" sz="36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997200" y="8355984"/>
            <a:ext cx="6725684" cy="1089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97500"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PFDinTextCondPro-Regular"/>
                <a:ea typeface="PFDinTextCondPro-Regular"/>
                <a:cs typeface="PFDinTextCondPro-Regular"/>
                <a:sym typeface="PFDinTextCondPro-Regular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hangingPunct="1"/>
            <a:r>
              <a:rPr lang="ru-RU" sz="3600" i="1" dirty="0" smtClean="0">
                <a:latin typeface="Arial Narrow" charset="0"/>
                <a:ea typeface="Arial Narrow" charset="0"/>
                <a:cs typeface="Arial Narrow" charset="0"/>
              </a:rPr>
              <a:t>о</a:t>
            </a:r>
            <a:r>
              <a:rPr lang="uk-UA" sz="3600" i="1" dirty="0" err="1" smtClean="0">
                <a:latin typeface="Arial Narrow" charset="0"/>
                <a:ea typeface="Arial Narrow" charset="0"/>
                <a:cs typeface="Arial Narrow" charset="0"/>
              </a:rPr>
              <a:t>тримувач</a:t>
            </a:r>
            <a:r>
              <a:rPr lang="uk-UA" sz="3600" i="1" dirty="0" smtClean="0">
                <a:latin typeface="Arial Narrow" charset="0"/>
                <a:ea typeface="Arial Narrow" charset="0"/>
                <a:cs typeface="Arial Narrow" charset="0"/>
              </a:rPr>
              <a:t> бюджетних коштів</a:t>
            </a:r>
            <a:endParaRPr lang="ru-RU" sz="3600" i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8364061" y="2948188"/>
            <a:ext cx="3084163" cy="9122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97500"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PFDinTextCondPro-Regular"/>
                <a:ea typeface="PFDinTextCondPro-Regular"/>
                <a:cs typeface="PFDinTextCondPro-Regular"/>
                <a:sym typeface="PFDinTextCondPro-Regular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hangingPunct="1"/>
            <a:r>
              <a:rPr lang="uk-UA" sz="3600" b="1" dirty="0" smtClean="0">
                <a:latin typeface="Arial Narrow" charset="0"/>
                <a:ea typeface="Arial Narrow" charset="0"/>
                <a:cs typeface="Arial Narrow" charset="0"/>
              </a:rPr>
              <a:t>НСЗУ</a:t>
            </a:r>
            <a:endParaRPr lang="ru-RU" sz="36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9103531" y="3860434"/>
            <a:ext cx="652645" cy="3539430"/>
          </a:xfrm>
          <a:prstGeom prst="downArrow">
            <a:avLst/>
          </a:prstGeom>
          <a:solidFill>
            <a:schemeClr val="accent3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6502824" y="5880906"/>
            <a:ext cx="2769893" cy="1089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97500"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PFDinTextCondPro-Regular"/>
                <a:ea typeface="PFDinTextCondPro-Regular"/>
                <a:cs typeface="PFDinTextCondPro-Regular"/>
                <a:sym typeface="PFDinTextCondPro-Regular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hangingPunct="1"/>
            <a:r>
              <a:rPr lang="uk-UA" sz="3600" b="1" smtClean="0">
                <a:latin typeface="Arial Narrow" charset="0"/>
                <a:ea typeface="Arial Narrow" charset="0"/>
                <a:cs typeface="Arial Narrow" charset="0"/>
              </a:rPr>
              <a:t>Договір</a:t>
            </a:r>
            <a:endParaRPr lang="ru-RU" sz="36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8364060" y="2219918"/>
            <a:ext cx="3084163" cy="912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97500"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PFDinTextCondPro-Regular"/>
                <a:ea typeface="PFDinTextCondPro-Regular"/>
                <a:cs typeface="PFDinTextCondPro-Regular"/>
                <a:sym typeface="PFDinTextCondPro-Regular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hangingPunct="1"/>
            <a:r>
              <a:rPr lang="ru-RU" sz="3600" b="1" i="1" dirty="0" smtClean="0">
                <a:latin typeface="Arial Narrow" charset="0"/>
                <a:ea typeface="Arial Narrow" charset="0"/>
                <a:cs typeface="Arial Narrow" charset="0"/>
              </a:rPr>
              <a:t>з </a:t>
            </a:r>
            <a:r>
              <a:rPr lang="uk-UA" sz="3600" b="1" i="1" dirty="0" smtClean="0">
                <a:latin typeface="Arial Narrow" charset="0"/>
                <a:ea typeface="Arial Narrow" charset="0"/>
                <a:cs typeface="Arial Narrow" charset="0"/>
              </a:rPr>
              <a:t>2020</a:t>
            </a:r>
            <a:endParaRPr lang="ru-RU" sz="3600" b="1" i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20" name="Стрелка вниз 19"/>
          <p:cNvSpPr/>
          <p:nvPr/>
        </p:nvSpPr>
        <p:spPr>
          <a:xfrm rot="10800000">
            <a:off x="3316138" y="5738682"/>
            <a:ext cx="723108" cy="1796646"/>
          </a:xfrm>
          <a:prstGeom prst="downArrow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1" name="Стрелка вниз 20"/>
          <p:cNvSpPr/>
          <p:nvPr/>
        </p:nvSpPr>
        <p:spPr>
          <a:xfrm rot="10800000">
            <a:off x="9906143" y="3955349"/>
            <a:ext cx="701516" cy="3579979"/>
          </a:xfrm>
          <a:prstGeom prst="downArrow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9906141" y="5880906"/>
            <a:ext cx="2769893" cy="1089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97500"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PFDinTextCondPro-Regular"/>
                <a:ea typeface="PFDinTextCondPro-Regular"/>
                <a:cs typeface="PFDinTextCondPro-Regular"/>
                <a:sym typeface="PFDinTextCondPro-Regular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hangingPunct="1"/>
            <a:r>
              <a:rPr lang="uk-UA" sz="3600" b="1" dirty="0" smtClean="0">
                <a:latin typeface="Arial Narrow" charset="0"/>
                <a:ea typeface="Arial Narrow" charset="0"/>
                <a:cs typeface="Arial Narrow" charset="0"/>
              </a:rPr>
              <a:t>Акт</a:t>
            </a:r>
            <a:endParaRPr lang="ru-RU" sz="36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1455118" y="2219918"/>
            <a:ext cx="3084163" cy="912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97500"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PFDinTextCondPro-Regular"/>
                <a:ea typeface="PFDinTextCondPro-Regular"/>
                <a:cs typeface="PFDinTextCondPro-Regular"/>
                <a:sym typeface="PFDinTextCondPro-Regular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hangingPunct="1"/>
            <a:r>
              <a:rPr lang="ru-RU" sz="3600" b="1" i="1" dirty="0" smtClean="0">
                <a:latin typeface="Arial Narrow" charset="0"/>
                <a:ea typeface="Arial Narrow" charset="0"/>
                <a:cs typeface="Arial Narrow" charset="0"/>
              </a:rPr>
              <a:t>до </a:t>
            </a:r>
            <a:r>
              <a:rPr lang="uk-UA" sz="3600" b="1" i="1" dirty="0" smtClean="0">
                <a:latin typeface="Arial Narrow" charset="0"/>
                <a:ea typeface="Arial Narrow" charset="0"/>
                <a:cs typeface="Arial Narrow" charset="0"/>
              </a:rPr>
              <a:t>2020</a:t>
            </a:r>
            <a:endParaRPr lang="ru-RU" sz="3600" b="1" i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3354109" y="5880906"/>
            <a:ext cx="2769893" cy="1089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97500"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PFDinTextCondPro-Regular"/>
                <a:ea typeface="PFDinTextCondPro-Regular"/>
                <a:cs typeface="PFDinTextCondPro-Regular"/>
                <a:sym typeface="PFDinTextCondPro-Regular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hangingPunct="1"/>
            <a:r>
              <a:rPr lang="uk-UA" sz="3600" b="1" dirty="0" smtClean="0">
                <a:latin typeface="Arial Narrow" charset="0"/>
                <a:ea typeface="Arial Narrow" charset="0"/>
                <a:cs typeface="Arial Narrow" charset="0"/>
              </a:rPr>
              <a:t>Акт</a:t>
            </a:r>
            <a:endParaRPr lang="ru-RU" sz="36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791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Рішення місцевої ради про реорганізацію"/>
          <p:cNvSpPr/>
          <p:nvPr/>
        </p:nvSpPr>
        <p:spPr>
          <a:xfrm>
            <a:off x="1994365" y="1800983"/>
            <a:ext cx="4157143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sz="2800">
                <a:latin typeface="Arial Narrow" charset="0"/>
                <a:ea typeface="Arial Narrow" charset="0"/>
                <a:cs typeface="Arial Narrow" charset="0"/>
              </a:rPr>
              <a:t>Рішення місцевої ради</a:t>
            </a:r>
            <a:br>
              <a:rPr sz="2800">
                <a:latin typeface="Arial Narrow" charset="0"/>
                <a:ea typeface="Arial Narrow" charset="0"/>
                <a:cs typeface="Arial Narrow" charset="0"/>
              </a:rPr>
            </a:br>
            <a:r>
              <a:rPr sz="2800">
                <a:latin typeface="Arial Narrow" charset="0"/>
                <a:ea typeface="Arial Narrow" charset="0"/>
                <a:cs typeface="Arial Narrow" charset="0"/>
              </a:rPr>
              <a:t>про реорганізацію</a:t>
            </a:r>
          </a:p>
        </p:txBody>
      </p:sp>
      <p:sp>
        <p:nvSpPr>
          <p:cNvPr id="242" name="Реєстрація рішення в єдиному реєстрі підприємств"/>
          <p:cNvSpPr/>
          <p:nvPr/>
        </p:nvSpPr>
        <p:spPr>
          <a:xfrm>
            <a:off x="1994365" y="3528082"/>
            <a:ext cx="4157143" cy="1270001"/>
          </a:xfrm>
          <a:prstGeom prst="rect">
            <a:avLst/>
          </a:prstGeom>
          <a:solidFill>
            <a:schemeClr val="accent5">
              <a:lumOff val="-29866"/>
            </a:scheme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2800">
                <a:latin typeface="Arial Narrow" charset="0"/>
                <a:ea typeface="Arial Narrow" charset="0"/>
                <a:cs typeface="Arial Narrow" charset="0"/>
              </a:rPr>
              <a:t>Реєстрація рішення в єдиному реєстрі підприємств</a:t>
            </a:r>
          </a:p>
        </p:txBody>
      </p:sp>
      <p:sp>
        <p:nvSpPr>
          <p:cNvPr id="243" name="Створюється Комісія по реорганізації Визначається розмір статутного капітала"/>
          <p:cNvSpPr txBox="1"/>
          <p:nvPr/>
        </p:nvSpPr>
        <p:spPr>
          <a:xfrm>
            <a:off x="6543155" y="1953799"/>
            <a:ext cx="6207555" cy="964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/>
            <a:r>
              <a:rPr sz="2800" b="0" dirty="0">
                <a:latin typeface="Arial Narrow" charset="0"/>
                <a:ea typeface="Arial Narrow" charset="0"/>
                <a:cs typeface="Arial Narrow" charset="0"/>
              </a:rPr>
              <a:t>Створюється </a:t>
            </a:r>
            <a:r>
              <a:rPr sz="2800" dirty="0">
                <a:solidFill>
                  <a:schemeClr val="accent5">
                    <a:lumOff val="-29866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Комісія по реорганізації</a:t>
            </a:r>
            <a:r>
              <a:rPr sz="2800" dirty="0">
                <a:latin typeface="Arial Narrow" charset="0"/>
                <a:ea typeface="Arial Narrow" charset="0"/>
                <a:cs typeface="Arial Narrow" charset="0"/>
              </a:rPr>
              <a:t/>
            </a:r>
            <a:br>
              <a:rPr sz="2800" dirty="0">
                <a:latin typeface="Arial Narrow" charset="0"/>
                <a:ea typeface="Arial Narrow" charset="0"/>
                <a:cs typeface="Arial Narrow" charset="0"/>
              </a:rPr>
            </a:br>
            <a:r>
              <a:rPr sz="2800" b="0" dirty="0">
                <a:latin typeface="Arial Narrow" charset="0"/>
                <a:ea typeface="Arial Narrow" charset="0"/>
                <a:cs typeface="Arial Narrow" charset="0"/>
              </a:rPr>
              <a:t>Визначається розмір статутного </a:t>
            </a:r>
            <a:r>
              <a:rPr sz="2800" b="0" dirty="0" smtClean="0">
                <a:latin typeface="Arial Narrow" charset="0"/>
                <a:ea typeface="Arial Narrow" charset="0"/>
                <a:cs typeface="Arial Narrow" charset="0"/>
              </a:rPr>
              <a:t>капітал</a:t>
            </a:r>
            <a:r>
              <a:rPr lang="uk-UA" sz="2800" b="0" dirty="0" smtClean="0">
                <a:latin typeface="Arial Narrow" charset="0"/>
                <a:ea typeface="Arial Narrow" charset="0"/>
                <a:cs typeface="Arial Narrow" charset="0"/>
              </a:rPr>
              <a:t>у</a:t>
            </a:r>
            <a:endParaRPr sz="2800" b="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244" name="Місцева рада"/>
          <p:cNvSpPr txBox="1"/>
          <p:nvPr/>
        </p:nvSpPr>
        <p:spPr>
          <a:xfrm>
            <a:off x="363594" y="1953801"/>
            <a:ext cx="1282402" cy="964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solidFill>
                  <a:schemeClr val="accent1">
                    <a:lumOff val="-13575"/>
                  </a:schemeClr>
                </a:solidFill>
              </a:defRPr>
            </a:pPr>
            <a:r>
              <a:rPr sz="2800">
                <a:latin typeface="Arial Narrow" charset="0"/>
                <a:ea typeface="Arial Narrow" charset="0"/>
                <a:cs typeface="Arial Narrow" charset="0"/>
              </a:rPr>
              <a:t>Місцева</a:t>
            </a:r>
            <a:br>
              <a:rPr sz="2800">
                <a:latin typeface="Arial Narrow" charset="0"/>
                <a:ea typeface="Arial Narrow" charset="0"/>
                <a:cs typeface="Arial Narrow" charset="0"/>
              </a:rPr>
            </a:br>
            <a:r>
              <a:rPr sz="2800">
                <a:latin typeface="Arial Narrow" charset="0"/>
                <a:ea typeface="Arial Narrow" charset="0"/>
                <a:cs typeface="Arial Narrow" charset="0"/>
              </a:rPr>
              <a:t>рада</a:t>
            </a:r>
          </a:p>
        </p:txBody>
      </p:sp>
      <p:sp>
        <p:nvSpPr>
          <p:cNvPr id="245" name="Комісія"/>
          <p:cNvSpPr txBox="1"/>
          <p:nvPr/>
        </p:nvSpPr>
        <p:spPr>
          <a:xfrm>
            <a:off x="363594" y="3896344"/>
            <a:ext cx="1178208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lumOff val="-29866"/>
                  </a:schemeClr>
                </a:solidFill>
              </a:defRPr>
            </a:lvl1pPr>
          </a:lstStyle>
          <a:p>
            <a:r>
              <a:rPr sz="2800">
                <a:latin typeface="Arial Narrow" charset="0"/>
                <a:ea typeface="Arial Narrow" charset="0"/>
                <a:cs typeface="Arial Narrow" charset="0"/>
              </a:rPr>
              <a:t>Комісія</a:t>
            </a:r>
          </a:p>
        </p:txBody>
      </p:sp>
      <p:sp>
        <p:nvSpPr>
          <p:cNvPr id="246" name="Оприлюднення рішення Інформування персоналу про зміни умов праці та/або скороченні (не пізніше ніж за 2 місяця)"/>
          <p:cNvSpPr txBox="1"/>
          <p:nvPr/>
        </p:nvSpPr>
        <p:spPr>
          <a:xfrm>
            <a:off x="6543155" y="3286183"/>
            <a:ext cx="6207556" cy="1826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0"/>
            </a:pPr>
            <a:r>
              <a:rPr sz="2800">
                <a:latin typeface="Arial Narrow" charset="0"/>
                <a:ea typeface="Arial Narrow" charset="0"/>
                <a:cs typeface="Arial Narrow" charset="0"/>
              </a:rPr>
              <a:t>Оприлюднення рішення</a:t>
            </a:r>
            <a:br>
              <a:rPr sz="2800">
                <a:latin typeface="Arial Narrow" charset="0"/>
                <a:ea typeface="Arial Narrow" charset="0"/>
                <a:cs typeface="Arial Narrow" charset="0"/>
              </a:rPr>
            </a:br>
            <a:r>
              <a:rPr sz="2800">
                <a:latin typeface="Arial Narrow" charset="0"/>
                <a:ea typeface="Arial Narrow" charset="0"/>
                <a:cs typeface="Arial Narrow" charset="0"/>
              </a:rPr>
              <a:t>Інформування персоналу про зміни умов праці та/або скороченні</a:t>
            </a:r>
            <a:br>
              <a:rPr sz="2800">
                <a:latin typeface="Arial Narrow" charset="0"/>
                <a:ea typeface="Arial Narrow" charset="0"/>
                <a:cs typeface="Arial Narrow" charset="0"/>
              </a:rPr>
            </a:br>
            <a:r>
              <a:rPr sz="2800">
                <a:latin typeface="Arial Narrow" charset="0"/>
                <a:ea typeface="Arial Narrow" charset="0"/>
                <a:cs typeface="Arial Narrow" charset="0"/>
              </a:rPr>
              <a:t>(не пізніше ніж за 2 місяця)</a:t>
            </a:r>
          </a:p>
        </p:txBody>
      </p:sp>
      <p:sp>
        <p:nvSpPr>
          <p:cNvPr id="247" name="Затвердження статуту"/>
          <p:cNvSpPr/>
          <p:nvPr/>
        </p:nvSpPr>
        <p:spPr>
          <a:xfrm>
            <a:off x="1994365" y="5255181"/>
            <a:ext cx="4157143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2800">
                <a:latin typeface="Arial Narrow" charset="0"/>
                <a:ea typeface="Arial Narrow" charset="0"/>
                <a:cs typeface="Arial Narrow" charset="0"/>
              </a:rPr>
              <a:t>Затвердження статуту</a:t>
            </a:r>
          </a:p>
        </p:txBody>
      </p:sp>
      <p:sp>
        <p:nvSpPr>
          <p:cNvPr id="248" name="Місцева рада"/>
          <p:cNvSpPr txBox="1"/>
          <p:nvPr/>
        </p:nvSpPr>
        <p:spPr>
          <a:xfrm>
            <a:off x="363594" y="5407999"/>
            <a:ext cx="1282402" cy="964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solidFill>
                  <a:schemeClr val="accent1">
                    <a:lumOff val="-13575"/>
                  </a:schemeClr>
                </a:solidFill>
              </a:defRPr>
            </a:pPr>
            <a:r>
              <a:rPr sz="2800">
                <a:latin typeface="Arial Narrow" charset="0"/>
                <a:ea typeface="Arial Narrow" charset="0"/>
                <a:cs typeface="Arial Narrow" charset="0"/>
              </a:rPr>
              <a:t>Місцева</a:t>
            </a:r>
            <a:br>
              <a:rPr sz="2800">
                <a:latin typeface="Arial Narrow" charset="0"/>
                <a:ea typeface="Arial Narrow" charset="0"/>
                <a:cs typeface="Arial Narrow" charset="0"/>
              </a:rPr>
            </a:br>
            <a:r>
              <a:rPr sz="2800">
                <a:latin typeface="Arial Narrow" charset="0"/>
                <a:ea typeface="Arial Narrow" charset="0"/>
                <a:cs typeface="Arial Narrow" charset="0"/>
              </a:rPr>
              <a:t>рада</a:t>
            </a:r>
          </a:p>
        </p:txBody>
      </p:sp>
      <p:sp>
        <p:nvSpPr>
          <p:cNvPr id="249" name="Інвентаризація активів"/>
          <p:cNvSpPr/>
          <p:nvPr/>
        </p:nvSpPr>
        <p:spPr>
          <a:xfrm>
            <a:off x="1994365" y="7062263"/>
            <a:ext cx="4157143" cy="1270001"/>
          </a:xfrm>
          <a:prstGeom prst="rect">
            <a:avLst/>
          </a:prstGeom>
          <a:solidFill>
            <a:schemeClr val="accent5">
              <a:lumOff val="-29866"/>
            </a:scheme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sz="2800">
                <a:latin typeface="Arial Narrow" charset="0"/>
                <a:ea typeface="Arial Narrow" charset="0"/>
                <a:cs typeface="Arial Narrow" charset="0"/>
              </a:rPr>
              <a:t>Інвентаризація</a:t>
            </a:r>
            <a:br>
              <a:rPr sz="2800">
                <a:latin typeface="Arial Narrow" charset="0"/>
                <a:ea typeface="Arial Narrow" charset="0"/>
                <a:cs typeface="Arial Narrow" charset="0"/>
              </a:rPr>
            </a:br>
            <a:r>
              <a:rPr sz="2800">
                <a:latin typeface="Arial Narrow" charset="0"/>
                <a:ea typeface="Arial Narrow" charset="0"/>
                <a:cs typeface="Arial Narrow" charset="0"/>
              </a:rPr>
              <a:t>активів</a:t>
            </a:r>
          </a:p>
        </p:txBody>
      </p:sp>
      <p:sp>
        <p:nvSpPr>
          <p:cNvPr id="250" name="Комісія"/>
          <p:cNvSpPr txBox="1"/>
          <p:nvPr/>
        </p:nvSpPr>
        <p:spPr>
          <a:xfrm>
            <a:off x="363594" y="7430524"/>
            <a:ext cx="1178208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lumOff val="-29866"/>
                  </a:schemeClr>
                </a:solidFill>
              </a:defRPr>
            </a:lvl1pPr>
          </a:lstStyle>
          <a:p>
            <a:r>
              <a:rPr sz="2800">
                <a:latin typeface="Arial Narrow" charset="0"/>
                <a:ea typeface="Arial Narrow" charset="0"/>
                <a:cs typeface="Arial Narrow" charset="0"/>
              </a:rPr>
              <a:t>Комісія</a:t>
            </a:r>
          </a:p>
        </p:txBody>
      </p:sp>
      <p:sp>
        <p:nvSpPr>
          <p:cNvPr id="251" name="Передаються на основі даних бухгалтерського обліку"/>
          <p:cNvSpPr txBox="1"/>
          <p:nvPr/>
        </p:nvSpPr>
        <p:spPr>
          <a:xfrm>
            <a:off x="6543155" y="7099081"/>
            <a:ext cx="6207556" cy="964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0"/>
            </a:lvl1pPr>
          </a:lstStyle>
          <a:p>
            <a:r>
              <a:rPr sz="2800">
                <a:latin typeface="Arial Narrow" charset="0"/>
                <a:ea typeface="Arial Narrow" charset="0"/>
                <a:cs typeface="Arial Narrow" charset="0"/>
              </a:rPr>
              <a:t>Передаються на основі даних бухгалтерського обліку</a:t>
            </a:r>
          </a:p>
        </p:txBody>
      </p:sp>
      <p:sp>
        <p:nvSpPr>
          <p:cNvPr id="14" name="Закон 2002"/>
          <p:cNvSpPr txBox="1">
            <a:spLocks noGrp="1"/>
          </p:cNvSpPr>
          <p:nvPr>
            <p:ph type="title"/>
          </p:nvPr>
        </p:nvSpPr>
        <p:spPr>
          <a:xfrm>
            <a:off x="990568" y="211346"/>
            <a:ext cx="11099800" cy="1351943"/>
          </a:xfrm>
          <a:prstGeom prst="rect">
            <a:avLst/>
          </a:prstGeom>
        </p:spPr>
        <p:txBody>
          <a:bodyPr/>
          <a:lstStyle/>
          <a:p>
            <a:r>
              <a:rPr lang="uk-UA" b="1" dirty="0" smtClean="0">
                <a:latin typeface="Arial Narrow" charset="0"/>
                <a:ea typeface="Arial Narrow" charset="0"/>
                <a:cs typeface="Arial Narrow" charset="0"/>
              </a:rPr>
              <a:t>План реорганізації</a:t>
            </a:r>
            <a:endParaRPr b="1" dirty="0">
              <a:latin typeface="Arial Narrow" charset="0"/>
              <a:ea typeface="Arial Narrow" charset="0"/>
              <a:cs typeface="Arial Narrow" charset="0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Прийняття передавального акту"/>
          <p:cNvSpPr/>
          <p:nvPr/>
        </p:nvSpPr>
        <p:spPr>
          <a:xfrm>
            <a:off x="1994365" y="1333500"/>
            <a:ext cx="4157143" cy="1270001"/>
          </a:xfrm>
          <a:prstGeom prst="rect">
            <a:avLst/>
          </a:prstGeom>
          <a:solidFill>
            <a:schemeClr val="accent5">
              <a:lumOff val="-29866"/>
            </a:scheme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uk-UA" sz="2800" dirty="0" smtClean="0">
                <a:latin typeface="Arial Narrow" charset="0"/>
                <a:ea typeface="Arial Narrow" charset="0"/>
                <a:cs typeface="Arial Narrow" charset="0"/>
              </a:rPr>
              <a:t>Ухвалення</a:t>
            </a:r>
            <a:r>
              <a:rPr sz="2800" dirty="0">
                <a:latin typeface="Arial Narrow" charset="0"/>
                <a:ea typeface="Arial Narrow" charset="0"/>
                <a:cs typeface="Arial Narrow" charset="0"/>
              </a:rPr>
              <a:t/>
            </a:r>
            <a:br>
              <a:rPr sz="2800" dirty="0">
                <a:latin typeface="Arial Narrow" charset="0"/>
                <a:ea typeface="Arial Narrow" charset="0"/>
                <a:cs typeface="Arial Narrow" charset="0"/>
              </a:rPr>
            </a:br>
            <a:r>
              <a:rPr sz="2800" dirty="0">
                <a:latin typeface="Arial Narrow" charset="0"/>
                <a:ea typeface="Arial Narrow" charset="0"/>
                <a:cs typeface="Arial Narrow" charset="0"/>
              </a:rPr>
              <a:t>передавального акту</a:t>
            </a:r>
          </a:p>
        </p:txBody>
      </p:sp>
      <p:sp>
        <p:nvSpPr>
          <p:cNvPr id="255" name="Комісія"/>
          <p:cNvSpPr txBox="1"/>
          <p:nvPr/>
        </p:nvSpPr>
        <p:spPr>
          <a:xfrm>
            <a:off x="363594" y="1701762"/>
            <a:ext cx="1178208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lumOff val="-29866"/>
                  </a:schemeClr>
                </a:solidFill>
              </a:defRPr>
            </a:lvl1pPr>
          </a:lstStyle>
          <a:p>
            <a:r>
              <a:rPr sz="2800">
                <a:latin typeface="Arial Narrow" charset="0"/>
                <a:ea typeface="Arial Narrow" charset="0"/>
                <a:cs typeface="Arial Narrow" charset="0"/>
              </a:rPr>
              <a:t>Комісія</a:t>
            </a:r>
          </a:p>
        </p:txBody>
      </p:sp>
      <p:sp>
        <p:nvSpPr>
          <p:cNvPr id="256" name="Та прийняття програми фінансування"/>
          <p:cNvSpPr txBox="1"/>
          <p:nvPr/>
        </p:nvSpPr>
        <p:spPr>
          <a:xfrm>
            <a:off x="6607599" y="3191463"/>
            <a:ext cx="6207556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0"/>
            </a:lvl1pPr>
          </a:lstStyle>
          <a:p>
            <a:r>
              <a:rPr lang="uk-UA" sz="2800" dirty="0" err="1" smtClean="0">
                <a:latin typeface="Arial Narrow" charset="0"/>
                <a:ea typeface="Arial Narrow" charset="0"/>
                <a:cs typeface="Arial Narrow" charset="0"/>
              </a:rPr>
              <a:t>т</a:t>
            </a:r>
            <a:r>
              <a:rPr sz="2800" dirty="0" smtClean="0">
                <a:latin typeface="Arial Narrow" charset="0"/>
                <a:ea typeface="Arial Narrow" charset="0"/>
                <a:cs typeface="Arial Narrow" charset="0"/>
              </a:rPr>
              <a:t>а </a:t>
            </a:r>
            <a:r>
              <a:rPr lang="uk-UA" sz="2800" dirty="0" smtClean="0">
                <a:latin typeface="Arial Narrow" charset="0"/>
                <a:ea typeface="Arial Narrow" charset="0"/>
                <a:cs typeface="Arial Narrow" charset="0"/>
              </a:rPr>
              <a:t>ухвалення </a:t>
            </a:r>
            <a:r>
              <a:rPr sz="2800" dirty="0" smtClean="0">
                <a:latin typeface="Arial Narrow" charset="0"/>
                <a:ea typeface="Arial Narrow" charset="0"/>
                <a:cs typeface="Arial Narrow" charset="0"/>
              </a:rPr>
              <a:t>програми </a:t>
            </a:r>
            <a:r>
              <a:rPr sz="2800" dirty="0">
                <a:latin typeface="Arial Narrow" charset="0"/>
                <a:ea typeface="Arial Narrow" charset="0"/>
                <a:cs typeface="Arial Narrow" charset="0"/>
              </a:rPr>
              <a:t>фінансування</a:t>
            </a:r>
          </a:p>
        </p:txBody>
      </p:sp>
      <p:sp>
        <p:nvSpPr>
          <p:cNvPr id="257" name="3 місяць"/>
          <p:cNvSpPr txBox="1"/>
          <p:nvPr/>
        </p:nvSpPr>
        <p:spPr>
          <a:xfrm>
            <a:off x="5829940" y="500497"/>
            <a:ext cx="1344920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sz="2800">
                <a:latin typeface="Arial Narrow" charset="0"/>
                <a:ea typeface="Arial Narrow" charset="0"/>
                <a:cs typeface="Arial Narrow" charset="0"/>
              </a:rPr>
              <a:t>3 місяць</a:t>
            </a:r>
          </a:p>
        </p:txBody>
      </p:sp>
      <p:sp>
        <p:nvSpPr>
          <p:cNvPr id="258" name="Затвердження передавального акту"/>
          <p:cNvSpPr/>
          <p:nvPr/>
        </p:nvSpPr>
        <p:spPr>
          <a:xfrm>
            <a:off x="1994365" y="2787184"/>
            <a:ext cx="4157143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sz="2800">
                <a:latin typeface="Arial Narrow" charset="0"/>
                <a:ea typeface="Arial Narrow" charset="0"/>
                <a:cs typeface="Arial Narrow" charset="0"/>
              </a:rPr>
              <a:t>Затвердження</a:t>
            </a:r>
            <a:br>
              <a:rPr sz="2800">
                <a:latin typeface="Arial Narrow" charset="0"/>
                <a:ea typeface="Arial Narrow" charset="0"/>
                <a:cs typeface="Arial Narrow" charset="0"/>
              </a:rPr>
            </a:br>
            <a:r>
              <a:rPr sz="2800">
                <a:latin typeface="Arial Narrow" charset="0"/>
                <a:ea typeface="Arial Narrow" charset="0"/>
                <a:cs typeface="Arial Narrow" charset="0"/>
              </a:rPr>
              <a:t>передавального акту</a:t>
            </a:r>
          </a:p>
        </p:txBody>
      </p:sp>
      <p:sp>
        <p:nvSpPr>
          <p:cNvPr id="259" name="Місцева рада"/>
          <p:cNvSpPr txBox="1"/>
          <p:nvPr/>
        </p:nvSpPr>
        <p:spPr>
          <a:xfrm>
            <a:off x="363594" y="2940002"/>
            <a:ext cx="1282402" cy="964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solidFill>
                  <a:schemeClr val="accent1">
                    <a:lumOff val="-13575"/>
                  </a:schemeClr>
                </a:solidFill>
              </a:defRPr>
            </a:pPr>
            <a:r>
              <a:rPr sz="2800">
                <a:latin typeface="Arial Narrow" charset="0"/>
                <a:ea typeface="Arial Narrow" charset="0"/>
                <a:cs typeface="Arial Narrow" charset="0"/>
              </a:rPr>
              <a:t>Місцева</a:t>
            </a:r>
            <a:br>
              <a:rPr sz="2800">
                <a:latin typeface="Arial Narrow" charset="0"/>
                <a:ea typeface="Arial Narrow" charset="0"/>
                <a:cs typeface="Arial Narrow" charset="0"/>
              </a:rPr>
            </a:br>
            <a:r>
              <a:rPr sz="2800">
                <a:latin typeface="Arial Narrow" charset="0"/>
                <a:ea typeface="Arial Narrow" charset="0"/>
                <a:cs typeface="Arial Narrow" charset="0"/>
              </a:rPr>
              <a:t>рада</a:t>
            </a:r>
          </a:p>
        </p:txBody>
      </p:sp>
      <p:sp>
        <p:nvSpPr>
          <p:cNvPr id="260" name="Реєстрація припинення БЗ та створення КП"/>
          <p:cNvSpPr/>
          <p:nvPr/>
        </p:nvSpPr>
        <p:spPr>
          <a:xfrm>
            <a:off x="1994365" y="5071103"/>
            <a:ext cx="4157143" cy="1270001"/>
          </a:xfrm>
          <a:prstGeom prst="rect">
            <a:avLst/>
          </a:prstGeom>
          <a:solidFill>
            <a:schemeClr val="accent5">
              <a:lumOff val="-29866"/>
            </a:scheme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sz="2800">
                <a:latin typeface="Arial Narrow" charset="0"/>
                <a:ea typeface="Arial Narrow" charset="0"/>
                <a:cs typeface="Arial Narrow" charset="0"/>
              </a:rPr>
              <a:t>Реєстрація припинення БЗ</a:t>
            </a:r>
            <a:br>
              <a:rPr sz="2800">
                <a:latin typeface="Arial Narrow" charset="0"/>
                <a:ea typeface="Arial Narrow" charset="0"/>
                <a:cs typeface="Arial Narrow" charset="0"/>
              </a:rPr>
            </a:br>
            <a:r>
              <a:rPr sz="2800">
                <a:latin typeface="Arial Narrow" charset="0"/>
                <a:ea typeface="Arial Narrow" charset="0"/>
                <a:cs typeface="Arial Narrow" charset="0"/>
              </a:rPr>
              <a:t>та створення КП</a:t>
            </a:r>
          </a:p>
        </p:txBody>
      </p:sp>
      <p:sp>
        <p:nvSpPr>
          <p:cNvPr id="261" name="Комісія"/>
          <p:cNvSpPr txBox="1"/>
          <p:nvPr/>
        </p:nvSpPr>
        <p:spPr>
          <a:xfrm>
            <a:off x="363594" y="5439365"/>
            <a:ext cx="1178208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lumOff val="-29866"/>
                  </a:schemeClr>
                </a:solidFill>
              </a:defRPr>
            </a:lvl1pPr>
          </a:lstStyle>
          <a:p>
            <a:r>
              <a:rPr sz="2800">
                <a:latin typeface="Arial Narrow" charset="0"/>
                <a:ea typeface="Arial Narrow" charset="0"/>
                <a:cs typeface="Arial Narrow" charset="0"/>
              </a:rPr>
              <a:t>Комісія</a:t>
            </a:r>
          </a:p>
        </p:txBody>
      </p:sp>
      <p:sp>
        <p:nvSpPr>
          <p:cNvPr id="262" name="4 місяць"/>
          <p:cNvSpPr txBox="1"/>
          <p:nvPr/>
        </p:nvSpPr>
        <p:spPr>
          <a:xfrm>
            <a:off x="5829940" y="4320497"/>
            <a:ext cx="1344920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sz="2800">
                <a:latin typeface="Arial Narrow" charset="0"/>
                <a:ea typeface="Arial Narrow" charset="0"/>
                <a:cs typeface="Arial Narrow" charset="0"/>
              </a:rPr>
              <a:t>4 місяць</a:t>
            </a:r>
          </a:p>
        </p:txBody>
      </p:sp>
      <p:sp>
        <p:nvSpPr>
          <p:cNvPr id="263" name="Скорочення персоналу (за необхідністю)"/>
          <p:cNvSpPr txBox="1"/>
          <p:nvPr/>
        </p:nvSpPr>
        <p:spPr>
          <a:xfrm>
            <a:off x="6607599" y="5187903"/>
            <a:ext cx="6207556" cy="964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0"/>
            </a:pPr>
            <a:r>
              <a:rPr sz="2800">
                <a:latin typeface="Arial Narrow" charset="0"/>
                <a:ea typeface="Arial Narrow" charset="0"/>
                <a:cs typeface="Arial Narrow" charset="0"/>
              </a:rPr>
              <a:t>Скорочення персоналу</a:t>
            </a:r>
            <a:br>
              <a:rPr sz="2800">
                <a:latin typeface="Arial Narrow" charset="0"/>
                <a:ea typeface="Arial Narrow" charset="0"/>
                <a:cs typeface="Arial Narrow" charset="0"/>
              </a:rPr>
            </a:br>
            <a:r>
              <a:rPr sz="2800">
                <a:latin typeface="Arial Narrow" charset="0"/>
                <a:ea typeface="Arial Narrow" charset="0"/>
                <a:cs typeface="Arial Narrow" charset="0"/>
              </a:rPr>
              <a:t>(за необхідністю)</a:t>
            </a:r>
          </a:p>
        </p:txBody>
      </p:sp>
      <p:sp>
        <p:nvSpPr>
          <p:cNvPr id="264" name="Проведення конкурсу на посаду директора КП"/>
          <p:cNvSpPr/>
          <p:nvPr/>
        </p:nvSpPr>
        <p:spPr>
          <a:xfrm>
            <a:off x="1994365" y="6522396"/>
            <a:ext cx="4157143" cy="1270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sz="2800">
                <a:latin typeface="Arial Narrow" charset="0"/>
                <a:ea typeface="Arial Narrow" charset="0"/>
                <a:cs typeface="Arial Narrow" charset="0"/>
              </a:rPr>
              <a:t>Проведення конкурсу</a:t>
            </a:r>
            <a:br>
              <a:rPr sz="2800">
                <a:latin typeface="Arial Narrow" charset="0"/>
                <a:ea typeface="Arial Narrow" charset="0"/>
                <a:cs typeface="Arial Narrow" charset="0"/>
              </a:rPr>
            </a:br>
            <a:r>
              <a:rPr sz="2800">
                <a:latin typeface="Arial Narrow" charset="0"/>
                <a:ea typeface="Arial Narrow" charset="0"/>
                <a:cs typeface="Arial Narrow" charset="0"/>
              </a:rPr>
              <a:t>на посаду директора КП</a:t>
            </a:r>
          </a:p>
        </p:txBody>
      </p:sp>
      <p:sp>
        <p:nvSpPr>
          <p:cNvPr id="265" name="Місцева рада"/>
          <p:cNvSpPr txBox="1"/>
          <p:nvPr/>
        </p:nvSpPr>
        <p:spPr>
          <a:xfrm>
            <a:off x="363594" y="6675214"/>
            <a:ext cx="1282402" cy="964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solidFill>
                  <a:schemeClr val="accent1">
                    <a:lumOff val="-13575"/>
                  </a:schemeClr>
                </a:solidFill>
              </a:defRPr>
            </a:pPr>
            <a:r>
              <a:rPr sz="2800">
                <a:latin typeface="Arial Narrow" charset="0"/>
                <a:ea typeface="Arial Narrow" charset="0"/>
                <a:cs typeface="Arial Narrow" charset="0"/>
              </a:rPr>
              <a:t>Місцева</a:t>
            </a:r>
            <a:br>
              <a:rPr sz="2800">
                <a:latin typeface="Arial Narrow" charset="0"/>
                <a:ea typeface="Arial Narrow" charset="0"/>
                <a:cs typeface="Arial Narrow" charset="0"/>
              </a:rPr>
            </a:br>
            <a:r>
              <a:rPr sz="2800">
                <a:latin typeface="Arial Narrow" charset="0"/>
                <a:ea typeface="Arial Narrow" charset="0"/>
                <a:cs typeface="Arial Narrow" charset="0"/>
              </a:rPr>
              <a:t>рада</a:t>
            </a:r>
          </a:p>
        </p:txBody>
      </p:sp>
      <p:sp>
        <p:nvSpPr>
          <p:cNvPr id="266" name="Призначення Директора КП"/>
          <p:cNvSpPr txBox="1"/>
          <p:nvPr/>
        </p:nvSpPr>
        <p:spPr>
          <a:xfrm>
            <a:off x="6607599" y="6707271"/>
            <a:ext cx="6207556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0"/>
            </a:pPr>
            <a:r>
              <a:rPr sz="2800">
                <a:latin typeface="Arial Narrow" charset="0"/>
                <a:ea typeface="Arial Narrow" charset="0"/>
                <a:cs typeface="Arial Narrow" charset="0"/>
              </a:rPr>
              <a:t>Призначення </a:t>
            </a:r>
            <a:r>
              <a:rPr sz="2800" b="1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Директора КП</a:t>
            </a:r>
          </a:p>
        </p:txBody>
      </p:sp>
      <p:sp>
        <p:nvSpPr>
          <p:cNvPr id="267" name="Переоформлення"/>
          <p:cNvSpPr/>
          <p:nvPr/>
        </p:nvSpPr>
        <p:spPr>
          <a:xfrm>
            <a:off x="1994365" y="7973690"/>
            <a:ext cx="4157143" cy="1270001"/>
          </a:xfrm>
          <a:prstGeom prst="rect">
            <a:avLst/>
          </a:prstGeom>
          <a:solidFill>
            <a:schemeClr val="accent3">
              <a:hueOff val="914337"/>
              <a:satOff val="31515"/>
              <a:lumOff val="-3079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2800">
                <a:latin typeface="Arial Narrow" charset="0"/>
                <a:ea typeface="Arial Narrow" charset="0"/>
                <a:cs typeface="Arial Narrow" charset="0"/>
              </a:rPr>
              <a:t>Переоформлення</a:t>
            </a:r>
          </a:p>
        </p:txBody>
      </p:sp>
      <p:sp>
        <p:nvSpPr>
          <p:cNvPr id="268" name="Директор"/>
          <p:cNvSpPr txBox="1"/>
          <p:nvPr/>
        </p:nvSpPr>
        <p:spPr>
          <a:xfrm>
            <a:off x="363594" y="8341952"/>
            <a:ext cx="1487587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defRPr>
            </a:lvl1pPr>
          </a:lstStyle>
          <a:p>
            <a:r>
              <a:rPr sz="2800">
                <a:latin typeface="Arial Narrow" charset="0"/>
                <a:ea typeface="Arial Narrow" charset="0"/>
                <a:cs typeface="Arial Narrow" charset="0"/>
              </a:rPr>
              <a:t>Директор</a:t>
            </a:r>
          </a:p>
        </p:txBody>
      </p:sp>
      <p:sp>
        <p:nvSpPr>
          <p:cNvPr id="269" name="Ліцензія заклада…"/>
          <p:cNvSpPr txBox="1"/>
          <p:nvPr/>
        </p:nvSpPr>
        <p:spPr>
          <a:xfrm>
            <a:off x="6607599" y="7444159"/>
            <a:ext cx="6207556" cy="22570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>
              <a:defRPr b="0"/>
            </a:pPr>
            <a:r>
              <a:rPr sz="2800" dirty="0">
                <a:latin typeface="Arial Narrow" charset="0"/>
                <a:ea typeface="Arial Narrow" charset="0"/>
                <a:cs typeface="Arial Narrow" charset="0"/>
              </a:rPr>
              <a:t>Ліцензія </a:t>
            </a:r>
            <a:r>
              <a:rPr sz="2800" dirty="0" smtClean="0">
                <a:latin typeface="Arial Narrow" charset="0"/>
                <a:ea typeface="Arial Narrow" charset="0"/>
                <a:cs typeface="Arial Narrow" charset="0"/>
              </a:rPr>
              <a:t>заклад</a:t>
            </a:r>
            <a:r>
              <a:rPr lang="uk-UA" sz="2800" dirty="0" smtClean="0">
                <a:latin typeface="Arial Narrow" charset="0"/>
                <a:ea typeface="Arial Narrow" charset="0"/>
                <a:cs typeface="Arial Narrow" charset="0"/>
              </a:rPr>
              <a:t>у</a:t>
            </a:r>
            <a:endParaRPr sz="2800" dirty="0">
              <a:latin typeface="Arial Narrow" charset="0"/>
              <a:ea typeface="Arial Narrow" charset="0"/>
              <a:cs typeface="Arial Narrow" charset="0"/>
            </a:endParaRPr>
          </a:p>
          <a:p>
            <a:pPr algn="l">
              <a:defRPr b="0"/>
            </a:pPr>
            <a:r>
              <a:rPr sz="2800" dirty="0">
                <a:latin typeface="Arial Narrow" charset="0"/>
                <a:ea typeface="Arial Narrow" charset="0"/>
                <a:cs typeface="Arial Narrow" charset="0"/>
              </a:rPr>
              <a:t>Переоформлення активів на КП </a:t>
            </a:r>
          </a:p>
          <a:p>
            <a:pPr algn="l">
              <a:defRPr b="0"/>
            </a:pPr>
            <a:r>
              <a:rPr sz="2800" dirty="0">
                <a:latin typeface="Arial Narrow" charset="0"/>
                <a:ea typeface="Arial Narrow" charset="0"/>
                <a:cs typeface="Arial Narrow" charset="0"/>
              </a:rPr>
              <a:t>(земля, нерухомість)</a:t>
            </a:r>
          </a:p>
          <a:p>
            <a:pPr algn="l">
              <a:defRPr b="0"/>
            </a:pPr>
            <a:r>
              <a:rPr sz="2800" dirty="0">
                <a:latin typeface="Arial Narrow" charset="0"/>
                <a:ea typeface="Arial Narrow" charset="0"/>
                <a:cs typeface="Arial Narrow" charset="0"/>
              </a:rPr>
              <a:t>Реєстрація статусу неприбуткового</a:t>
            </a:r>
            <a:br>
              <a:rPr sz="2800" dirty="0">
                <a:latin typeface="Arial Narrow" charset="0"/>
                <a:ea typeface="Arial Narrow" charset="0"/>
                <a:cs typeface="Arial Narrow" charset="0"/>
              </a:rPr>
            </a:br>
            <a:r>
              <a:rPr sz="2800" dirty="0">
                <a:latin typeface="Arial Narrow" charset="0"/>
                <a:ea typeface="Arial Narrow" charset="0"/>
                <a:cs typeface="Arial Narrow" charset="0"/>
              </a:rPr>
              <a:t>в податковій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Питання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b="1" dirty="0">
                <a:latin typeface="Arial Narrow" charset="0"/>
                <a:ea typeface="Arial Narrow" charset="0"/>
                <a:cs typeface="Arial Narrow" charset="0"/>
              </a:rPr>
              <a:t>Питання</a:t>
            </a:r>
          </a:p>
        </p:txBody>
      </p:sp>
      <p:sp>
        <p:nvSpPr>
          <p:cNvPr id="272" name="Де чекаєте проблеми при реорганізації?…"/>
          <p:cNvSpPr txBox="1">
            <a:spLocks noGrp="1"/>
          </p:cNvSpPr>
          <p:nvPr>
            <p:ph type="body" idx="1"/>
          </p:nvPr>
        </p:nvSpPr>
        <p:spPr>
          <a:xfrm>
            <a:off x="952500" y="1600200"/>
            <a:ext cx="11099800" cy="62865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sz="4800" dirty="0" err="1">
                <a:latin typeface="Arial Narrow" charset="0"/>
                <a:ea typeface="Arial Narrow" charset="0"/>
                <a:cs typeface="Arial Narrow" charset="0"/>
              </a:rPr>
              <a:t>Які</a:t>
            </a:r>
            <a:r>
              <a:rPr lang="ru-RU" sz="4800" dirty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ru-RU" sz="4800" dirty="0" err="1">
                <a:latin typeface="Arial Narrow" charset="0"/>
                <a:ea typeface="Arial Narrow" charset="0"/>
                <a:cs typeface="Arial Narrow" charset="0"/>
              </a:rPr>
              <a:t>проблеми</a:t>
            </a:r>
            <a:r>
              <a:rPr lang="ru-RU" sz="4800" dirty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ru-RU" sz="4800" dirty="0" err="1">
                <a:latin typeface="Arial Narrow" charset="0"/>
                <a:ea typeface="Arial Narrow" charset="0"/>
                <a:cs typeface="Arial Narrow" charset="0"/>
              </a:rPr>
              <a:t>можуть</a:t>
            </a:r>
            <a:r>
              <a:rPr lang="ru-RU" sz="4800" dirty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ru-RU" sz="4800" dirty="0" err="1" smtClean="0">
                <a:latin typeface="Arial Narrow" charset="0"/>
                <a:ea typeface="Arial Narrow" charset="0"/>
                <a:cs typeface="Arial Narrow" charset="0"/>
              </a:rPr>
              <a:t>виникнути</a:t>
            </a:r>
            <a:r>
              <a:rPr lang="en-US" sz="4800" dirty="0">
                <a:latin typeface="Arial Narrow" charset="0"/>
                <a:ea typeface="Arial Narrow" charset="0"/>
                <a:cs typeface="Arial Narrow" charset="0"/>
              </a:rPr>
              <a:t/>
            </a:r>
            <a:br>
              <a:rPr lang="en-US" sz="4800" dirty="0">
                <a:latin typeface="Arial Narrow" charset="0"/>
                <a:ea typeface="Arial Narrow" charset="0"/>
                <a:cs typeface="Arial Narrow" charset="0"/>
              </a:rPr>
            </a:br>
            <a:r>
              <a:rPr lang="ru-RU" sz="4800" dirty="0" smtClean="0">
                <a:latin typeface="Arial Narrow" charset="0"/>
                <a:ea typeface="Arial Narrow" charset="0"/>
                <a:cs typeface="Arial Narrow" charset="0"/>
              </a:rPr>
              <a:t>в </a:t>
            </a:r>
            <a:r>
              <a:rPr lang="ru-RU" sz="4800" dirty="0" err="1">
                <a:latin typeface="Arial Narrow" charset="0"/>
                <a:ea typeface="Arial Narrow" charset="0"/>
                <a:cs typeface="Arial Narrow" charset="0"/>
              </a:rPr>
              <a:t>процесі</a:t>
            </a:r>
            <a:r>
              <a:rPr lang="ru-RU" sz="4800" dirty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ru-RU" sz="4800" dirty="0" err="1">
                <a:latin typeface="Arial Narrow" charset="0"/>
                <a:ea typeface="Arial Narrow" charset="0"/>
                <a:cs typeface="Arial Narrow" charset="0"/>
              </a:rPr>
              <a:t>реорганізації</a:t>
            </a:r>
            <a:r>
              <a:rPr lang="ru-RU" sz="4800" dirty="0" smtClean="0">
                <a:latin typeface="Arial Narrow" charset="0"/>
                <a:ea typeface="Arial Narrow" charset="0"/>
                <a:cs typeface="Arial Narrow" charset="0"/>
              </a:rPr>
              <a:t>?</a:t>
            </a:r>
            <a:endParaRPr lang="en-US" sz="4800" dirty="0" smtClean="0">
              <a:latin typeface="Arial Narrow" charset="0"/>
              <a:ea typeface="Arial Narrow" charset="0"/>
              <a:cs typeface="Arial Narrow" charset="0"/>
            </a:endParaRPr>
          </a:p>
          <a:p>
            <a:r>
              <a:rPr lang="ru-RU" sz="4800" dirty="0">
                <a:latin typeface="Arial Narrow" charset="0"/>
                <a:ea typeface="Arial Narrow" charset="0"/>
                <a:cs typeface="Arial Narrow" charset="0"/>
              </a:rPr>
              <a:t>З </a:t>
            </a:r>
            <a:r>
              <a:rPr lang="ru-RU" sz="4800" dirty="0" err="1">
                <a:latin typeface="Arial Narrow" charset="0"/>
                <a:ea typeface="Arial Narrow" charset="0"/>
                <a:cs typeface="Arial Narrow" charset="0"/>
              </a:rPr>
              <a:t>якими</a:t>
            </a:r>
            <a:r>
              <a:rPr lang="ru-RU" sz="4800" dirty="0">
                <a:latin typeface="Arial Narrow" charset="0"/>
                <a:ea typeface="Arial Narrow" charset="0"/>
                <a:cs typeface="Arial Narrow" charset="0"/>
              </a:rPr>
              <a:t> проблемами </a:t>
            </a:r>
            <a:r>
              <a:rPr lang="ru-RU" sz="4800" dirty="0" err="1">
                <a:latin typeface="Arial Narrow" charset="0"/>
                <a:ea typeface="Arial Narrow" charset="0"/>
                <a:cs typeface="Arial Narrow" charset="0"/>
              </a:rPr>
              <a:t>оформлення</a:t>
            </a:r>
            <a:r>
              <a:rPr lang="ru-RU" sz="4800" dirty="0">
                <a:latin typeface="Arial Narrow" charset="0"/>
                <a:ea typeface="Arial Narrow" charset="0"/>
                <a:cs typeface="Arial Narrow" charset="0"/>
              </a:rPr>
              <a:t> статусу </a:t>
            </a:r>
            <a:r>
              <a:rPr lang="ru-RU" sz="4800" dirty="0" err="1">
                <a:latin typeface="Arial Narrow" charset="0"/>
                <a:ea typeface="Arial Narrow" charset="0"/>
                <a:cs typeface="Arial Narrow" charset="0"/>
              </a:rPr>
              <a:t>неприбутковості</a:t>
            </a:r>
            <a:r>
              <a:rPr lang="ru-RU" sz="4800" dirty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ru-RU" sz="4800" dirty="0" err="1">
                <a:latin typeface="Arial Narrow" charset="0"/>
                <a:ea typeface="Arial Narrow" charset="0"/>
                <a:cs typeface="Arial Narrow" charset="0"/>
              </a:rPr>
              <a:t>ви</a:t>
            </a:r>
            <a:r>
              <a:rPr lang="ru-RU" sz="4800" dirty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ru-RU" sz="4800" dirty="0" err="1">
                <a:latin typeface="Arial Narrow" charset="0"/>
                <a:ea typeface="Arial Narrow" charset="0"/>
                <a:cs typeface="Arial Narrow" charset="0"/>
              </a:rPr>
              <a:t>вже</a:t>
            </a:r>
            <a:r>
              <a:rPr lang="ru-RU" sz="4800" dirty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ru-RU" sz="4800" dirty="0" err="1" smtClean="0">
                <a:latin typeface="Arial Narrow" charset="0"/>
                <a:ea typeface="Arial Narrow" charset="0"/>
                <a:cs typeface="Arial Narrow" charset="0"/>
              </a:rPr>
              <a:t>стикалися</a:t>
            </a:r>
            <a:r>
              <a:rPr lang="ru-RU" sz="4800" dirty="0" smtClean="0">
                <a:latin typeface="Arial Narrow" charset="0"/>
                <a:ea typeface="Arial Narrow" charset="0"/>
                <a:cs typeface="Arial Narrow" charset="0"/>
              </a:rPr>
              <a:t>?</a:t>
            </a:r>
            <a:endParaRPr sz="4800" dirty="0">
              <a:latin typeface="Arial Narrow" charset="0"/>
              <a:ea typeface="Arial Narrow" charset="0"/>
              <a:cs typeface="Arial Narrow" charset="0"/>
            </a:endParaRP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Законодавчі зміни"/>
          <p:cNvSpPr txBox="1"/>
          <p:nvPr/>
        </p:nvSpPr>
        <p:spPr>
          <a:xfrm>
            <a:off x="527169" y="571498"/>
            <a:ext cx="11942384" cy="10628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 algn="l">
              <a:lnSpc>
                <a:spcPct val="80000"/>
              </a:lnSpc>
              <a:defRPr sz="6400" b="0">
                <a:latin typeface="PFDinTextCondPro-Bold"/>
                <a:ea typeface="PFDinTextCondPro-Bold"/>
                <a:cs typeface="PFDinTextCondPro-Bold"/>
                <a:sym typeface="PFDinTextCondPro-Bold"/>
              </a:defRPr>
            </a:lvl1pPr>
          </a:lstStyle>
          <a:p>
            <a:r>
              <a:rPr lang="uk-UA" b="1" dirty="0" smtClean="0">
                <a:latin typeface="Arial Narrow" charset="0"/>
                <a:ea typeface="Arial Narrow" charset="0"/>
                <a:cs typeface="Arial Narrow" charset="0"/>
              </a:rPr>
              <a:t>Програма медичних гарантій</a:t>
            </a:r>
            <a:endParaRPr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" name="Закон 2002:"/>
          <p:cNvSpPr txBox="1"/>
          <p:nvPr/>
        </p:nvSpPr>
        <p:spPr>
          <a:xfrm>
            <a:off x="527169" y="1788162"/>
            <a:ext cx="5670431" cy="718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 fontScale="92500" lnSpcReduction="10000"/>
          </a:bodyPr>
          <a:lstStyle>
            <a:lvl1pPr algn="l">
              <a:defRPr sz="4800" b="0">
                <a:solidFill>
                  <a:srgbClr val="00882B"/>
                </a:solidFill>
                <a:latin typeface="PFDinTextCondPro-Bold"/>
                <a:ea typeface="PFDinTextCondPro-Bold"/>
                <a:cs typeface="PFDinTextCondPro-Bold"/>
                <a:sym typeface="PFDinTextCondPro-Bold"/>
              </a:defRPr>
            </a:lvl1pPr>
          </a:lstStyle>
          <a:p>
            <a:r>
              <a:rPr lang="uk-UA" b="1" dirty="0" smtClean="0">
                <a:latin typeface="Arial Narrow" charset="0"/>
                <a:ea typeface="Arial Narrow" charset="0"/>
                <a:cs typeface="Arial Narrow" charset="0"/>
              </a:rPr>
              <a:t>Види допомоги</a:t>
            </a:r>
            <a:endParaRPr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6" name="Автономні заклади"/>
          <p:cNvSpPr txBox="1"/>
          <p:nvPr/>
        </p:nvSpPr>
        <p:spPr>
          <a:xfrm>
            <a:off x="577968" y="2498332"/>
            <a:ext cx="7600832" cy="34265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sz="3600" b="0">
                <a:latin typeface="PFDinTextCondPro-Regular"/>
                <a:ea typeface="PFDinTextCondPro-Regular"/>
                <a:cs typeface="PFDinTextCondPro-Regular"/>
                <a:sym typeface="PFDinTextCondPro-Regular"/>
              </a:defRPr>
            </a:lvl1pPr>
          </a:lstStyle>
          <a:p>
            <a:r>
              <a:rPr lang="ru-RU" b="1" dirty="0" smtClean="0">
                <a:solidFill>
                  <a:schemeClr val="accent3"/>
                </a:solidFill>
                <a:latin typeface="Arial Narrow" charset="0"/>
                <a:ea typeface="Arial Narrow" charset="0"/>
                <a:cs typeface="Arial Narrow" charset="0"/>
              </a:rPr>
              <a:t>100% </a:t>
            </a:r>
            <a:r>
              <a:rPr lang="ru-RU" b="1" dirty="0" err="1" smtClean="0">
                <a:solidFill>
                  <a:schemeClr val="accent3"/>
                </a:solidFill>
                <a:latin typeface="Arial Narrow" charset="0"/>
                <a:ea typeface="Arial Narrow" charset="0"/>
                <a:cs typeface="Arial Narrow" charset="0"/>
              </a:rPr>
              <a:t>покриття</a:t>
            </a:r>
            <a:r>
              <a:rPr lang="ru-RU" b="1" dirty="0" smtClean="0">
                <a:solidFill>
                  <a:schemeClr val="accent3"/>
                </a:solidFill>
                <a:latin typeface="Arial Narrow" charset="0"/>
                <a:ea typeface="Arial Narrow" charset="0"/>
                <a:cs typeface="Arial Narrow" charset="0"/>
              </a:rPr>
              <a:t>:</a:t>
            </a:r>
          </a:p>
          <a:p>
            <a:pPr marL="571500" indent="-571500">
              <a:buFont typeface="Arial" charset="0"/>
              <a:buChar char="•"/>
            </a:pPr>
            <a:r>
              <a:rPr lang="uk-UA" dirty="0" smtClean="0">
                <a:latin typeface="Arial Narrow" charset="0"/>
                <a:ea typeface="Arial Narrow" charset="0"/>
                <a:cs typeface="Arial Narrow" charset="0"/>
              </a:rPr>
              <a:t>діти</a:t>
            </a:r>
          </a:p>
          <a:p>
            <a:pPr marL="571500" indent="-571500">
              <a:buFont typeface="Arial" charset="0"/>
              <a:buChar char="•"/>
            </a:pPr>
            <a:r>
              <a:rPr lang="uk-UA" dirty="0" smtClean="0">
                <a:latin typeface="Arial Narrow" charset="0"/>
                <a:ea typeface="Arial Narrow" charset="0"/>
                <a:cs typeface="Arial Narrow" charset="0"/>
              </a:rPr>
              <a:t>вагітність та пологи</a:t>
            </a:r>
          </a:p>
          <a:p>
            <a:pPr marL="571500" indent="-571500">
              <a:buFont typeface="Arial" charset="0"/>
              <a:buChar char="•"/>
            </a:pPr>
            <a:r>
              <a:rPr lang="ru-RU" dirty="0" err="1" smtClean="0">
                <a:latin typeface="Arial Narrow" charset="0"/>
                <a:ea typeface="Arial Narrow" charset="0"/>
                <a:cs typeface="Arial Narrow" charset="0"/>
              </a:rPr>
              <a:t>первинна</a:t>
            </a:r>
            <a:r>
              <a:rPr lang="ru-RU" dirty="0" smtClean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ru-RU" dirty="0" err="1" smtClean="0">
                <a:latin typeface="Arial Narrow" charset="0"/>
                <a:ea typeface="Arial Narrow" charset="0"/>
                <a:cs typeface="Arial Narrow" charset="0"/>
              </a:rPr>
              <a:t>медична</a:t>
            </a:r>
            <a:r>
              <a:rPr lang="ru-RU" dirty="0" smtClean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ru-RU" dirty="0" err="1" smtClean="0">
                <a:latin typeface="Arial Narrow" charset="0"/>
                <a:ea typeface="Arial Narrow" charset="0"/>
                <a:cs typeface="Arial Narrow" charset="0"/>
              </a:rPr>
              <a:t>допомога</a:t>
            </a:r>
            <a:endParaRPr lang="uk-UA" dirty="0" smtClean="0">
              <a:latin typeface="Arial Narrow" charset="0"/>
              <a:ea typeface="Arial Narrow" charset="0"/>
              <a:cs typeface="Arial Narrow" charset="0"/>
            </a:endParaRPr>
          </a:p>
          <a:p>
            <a:pPr marL="571500" indent="-571500">
              <a:buFont typeface="Arial" charset="0"/>
              <a:buChar char="•"/>
            </a:pPr>
            <a:r>
              <a:rPr lang="uk-UA" dirty="0" smtClean="0">
                <a:latin typeface="Arial Narrow" charset="0"/>
                <a:ea typeface="Arial Narrow" charset="0"/>
                <a:cs typeface="Arial Narrow" charset="0"/>
              </a:rPr>
              <a:t>екстрена допомога разом з лікуванням</a:t>
            </a:r>
          </a:p>
          <a:p>
            <a:pPr marL="571500" indent="-571500">
              <a:buFont typeface="Arial" charset="0"/>
              <a:buChar char="•"/>
            </a:pPr>
            <a:r>
              <a:rPr lang="uk-UA" dirty="0" smtClean="0">
                <a:latin typeface="Arial Narrow" charset="0"/>
                <a:ea typeface="Arial Narrow" charset="0"/>
                <a:cs typeface="Arial Narrow" charset="0"/>
              </a:rPr>
              <a:t>паліативна допомога</a:t>
            </a:r>
            <a:endParaRPr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8" name="Автономні заклади"/>
          <p:cNvSpPr txBox="1"/>
          <p:nvPr/>
        </p:nvSpPr>
        <p:spPr>
          <a:xfrm>
            <a:off x="527168" y="6267326"/>
            <a:ext cx="9531231" cy="23185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sz="3600" b="0">
                <a:latin typeface="PFDinTextCondPro-Regular"/>
                <a:ea typeface="PFDinTextCondPro-Regular"/>
                <a:cs typeface="PFDinTextCondPro-Regular"/>
                <a:sym typeface="PFDinTextCondPro-Regular"/>
              </a:defRPr>
            </a:lvl1pPr>
          </a:lstStyle>
          <a:p>
            <a:r>
              <a:rPr lang="ru-RU" b="1" dirty="0" err="1" smtClean="0">
                <a:solidFill>
                  <a:schemeClr val="accent3"/>
                </a:solidFill>
                <a:latin typeface="Arial Narrow" charset="0"/>
                <a:ea typeface="Arial Narrow" charset="0"/>
                <a:cs typeface="Arial Narrow" charset="0"/>
              </a:rPr>
              <a:t>Частина</a:t>
            </a:r>
            <a:r>
              <a:rPr lang="ru-RU" b="1" dirty="0" smtClean="0">
                <a:solidFill>
                  <a:schemeClr val="accent3"/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ru-RU" b="1" dirty="0" err="1" smtClean="0">
                <a:solidFill>
                  <a:schemeClr val="accent3"/>
                </a:solidFill>
                <a:latin typeface="Arial Narrow" charset="0"/>
                <a:ea typeface="Arial Narrow" charset="0"/>
                <a:cs typeface="Arial Narrow" charset="0"/>
              </a:rPr>
              <a:t>послуг</a:t>
            </a:r>
            <a:r>
              <a:rPr lang="ru-RU" b="1" dirty="0" smtClean="0">
                <a:solidFill>
                  <a:schemeClr val="accent3"/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ru-RU" b="1" dirty="0" err="1" smtClean="0">
                <a:solidFill>
                  <a:schemeClr val="accent3"/>
                </a:solidFill>
                <a:latin typeface="Arial Narrow" charset="0"/>
                <a:ea typeface="Arial Narrow" charset="0"/>
                <a:cs typeface="Arial Narrow" charset="0"/>
              </a:rPr>
              <a:t>покрит</a:t>
            </a:r>
            <a:r>
              <a:rPr lang="uk-UA" b="1" dirty="0" smtClean="0">
                <a:solidFill>
                  <a:schemeClr val="accent3"/>
                </a:solidFill>
                <a:latin typeface="Arial Narrow" charset="0"/>
                <a:ea typeface="Arial Narrow" charset="0"/>
                <a:cs typeface="Arial Narrow" charset="0"/>
              </a:rPr>
              <a:t>і</a:t>
            </a:r>
            <a:r>
              <a:rPr lang="ru-RU" b="1" dirty="0" smtClean="0">
                <a:solidFill>
                  <a:schemeClr val="accent3"/>
                </a:solidFill>
                <a:latin typeface="Arial Narrow" charset="0"/>
                <a:ea typeface="Arial Narrow" charset="0"/>
                <a:cs typeface="Arial Narrow" charset="0"/>
              </a:rPr>
              <a:t> на 100%,</a:t>
            </a:r>
            <a:r>
              <a:rPr lang="ru-RU" b="1" dirty="0" smtClean="0">
                <a:solidFill>
                  <a:schemeClr val="accent5"/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ru-RU" b="1" dirty="0" err="1" smtClean="0">
                <a:solidFill>
                  <a:schemeClr val="accent5"/>
                </a:solidFill>
                <a:latin typeface="Arial Narrow" charset="0"/>
                <a:ea typeface="Arial Narrow" charset="0"/>
                <a:cs typeface="Arial Narrow" charset="0"/>
              </a:rPr>
              <a:t>частина</a:t>
            </a:r>
            <a:r>
              <a:rPr lang="ru-RU" b="1" dirty="0" smtClean="0">
                <a:solidFill>
                  <a:schemeClr val="accent5"/>
                </a:solidFill>
                <a:latin typeface="Arial Narrow" charset="0"/>
                <a:ea typeface="Arial Narrow" charset="0"/>
                <a:cs typeface="Arial Narrow" charset="0"/>
              </a:rPr>
              <a:t> на 0%</a:t>
            </a:r>
          </a:p>
          <a:p>
            <a:pPr marL="571500" indent="-571500">
              <a:buFont typeface="Arial" charset="0"/>
              <a:buChar char="•"/>
            </a:pPr>
            <a:r>
              <a:rPr lang="ru-RU" dirty="0" smtClean="0">
                <a:latin typeface="Arial Narrow" charset="0"/>
                <a:ea typeface="Arial Narrow" charset="0"/>
                <a:cs typeface="Arial Narrow" charset="0"/>
              </a:rPr>
              <a:t>с</a:t>
            </a:r>
            <a:r>
              <a:rPr lang="uk-UA" dirty="0" err="1" smtClean="0">
                <a:latin typeface="Arial Narrow" charset="0"/>
                <a:ea typeface="Arial Narrow" charset="0"/>
                <a:cs typeface="Arial Narrow" charset="0"/>
              </a:rPr>
              <a:t>пеціалізована</a:t>
            </a:r>
            <a:r>
              <a:rPr lang="uk-UA" dirty="0">
                <a:latin typeface="Arial Narrow" charset="0"/>
                <a:ea typeface="Arial Narrow" charset="0"/>
                <a:cs typeface="Arial Narrow" charset="0"/>
              </a:rPr>
              <a:t/>
            </a:r>
            <a:br>
              <a:rPr lang="uk-UA" dirty="0">
                <a:latin typeface="Arial Narrow" charset="0"/>
                <a:ea typeface="Arial Narrow" charset="0"/>
                <a:cs typeface="Arial Narrow" charset="0"/>
              </a:rPr>
            </a:br>
            <a:r>
              <a:rPr lang="uk-UA" dirty="0" smtClean="0">
                <a:latin typeface="Arial Narrow" charset="0"/>
                <a:ea typeface="Arial Narrow" charset="0"/>
                <a:cs typeface="Arial Narrow" charset="0"/>
              </a:rPr>
              <a:t>і високоспеціалізована допомога</a:t>
            </a:r>
          </a:p>
          <a:p>
            <a:pPr marL="571500" indent="-571500">
              <a:buFont typeface="Arial" charset="0"/>
              <a:buChar char="•"/>
            </a:pPr>
            <a:r>
              <a:rPr lang="uk-UA" dirty="0" smtClean="0">
                <a:latin typeface="Arial Narrow" charset="0"/>
                <a:ea typeface="Arial Narrow" charset="0"/>
                <a:cs typeface="Arial Narrow" charset="0"/>
              </a:rPr>
              <a:t>реабілітація</a:t>
            </a:r>
            <a:endParaRPr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9" name="Автономні заклади"/>
          <p:cNvSpPr txBox="1"/>
          <p:nvPr/>
        </p:nvSpPr>
        <p:spPr>
          <a:xfrm>
            <a:off x="8480939" y="7082710"/>
            <a:ext cx="3988614" cy="1764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 b="0">
                <a:latin typeface="PFDinTextCondPro-Regular"/>
                <a:ea typeface="PFDinTextCondPro-Regular"/>
                <a:cs typeface="PFDinTextCondPro-Regular"/>
                <a:sym typeface="PFDinTextCondPro-Regular"/>
              </a:defRPr>
            </a:lvl1pPr>
          </a:lstStyle>
          <a:p>
            <a:r>
              <a:rPr lang="uk-UA" dirty="0" smtClean="0">
                <a:latin typeface="Arial Narrow" charset="0"/>
                <a:ea typeface="Arial Narrow" charset="0"/>
                <a:cs typeface="Arial Narrow" charset="0"/>
              </a:rPr>
              <a:t>Розподіл послуг</a:t>
            </a:r>
            <a:br>
              <a:rPr lang="uk-UA" dirty="0" smtClean="0">
                <a:latin typeface="Arial Narrow" charset="0"/>
                <a:ea typeface="Arial Narrow" charset="0"/>
                <a:cs typeface="Arial Narrow" charset="0"/>
              </a:rPr>
            </a:br>
            <a:r>
              <a:rPr lang="uk-UA" dirty="0" smtClean="0">
                <a:latin typeface="Arial Narrow" charset="0"/>
                <a:ea typeface="Arial Narrow" charset="0"/>
                <a:cs typeface="Arial Narrow" charset="0"/>
              </a:rPr>
              <a:t>залежить від бюджету на 2020 рік</a:t>
            </a:r>
            <a:endParaRPr dirty="0">
              <a:latin typeface="Arial Narrow" charset="0"/>
              <a:ea typeface="Arial Narrow" charset="0"/>
              <a:cs typeface="Arial Narrow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8178800" y="7249755"/>
            <a:ext cx="0" cy="1668648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3137648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14315</TotalTime>
  <Words>409</Words>
  <Application>Microsoft Office PowerPoint</Application>
  <PresentationFormat>Довільний</PresentationFormat>
  <Paragraphs>193</Paragraphs>
  <Slides>16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16</vt:i4>
      </vt:variant>
    </vt:vector>
  </HeadingPairs>
  <TitlesOfParts>
    <vt:vector size="26" baseType="lpstr">
      <vt:lpstr>Arial</vt:lpstr>
      <vt:lpstr>Arial Narrow</vt:lpstr>
      <vt:lpstr>Helvetica Light</vt:lpstr>
      <vt:lpstr>Helvetica Neue</vt:lpstr>
      <vt:lpstr>Helvetica Neue Light</vt:lpstr>
      <vt:lpstr>Helvetica Neue Medium</vt:lpstr>
      <vt:lpstr>Helvetica Neue Thin</vt:lpstr>
      <vt:lpstr>PFDinTextCondPro-Bold</vt:lpstr>
      <vt:lpstr>PFDinTextCondPro-Regular</vt:lpstr>
      <vt:lpstr>White</vt:lpstr>
      <vt:lpstr>Реформа спеціалізованої та високоспеціалізованої медичної допомоги та найбільш ефективні  шляхи її втілення</vt:lpstr>
      <vt:lpstr>Зміна концепції фінансування</vt:lpstr>
      <vt:lpstr>Презентація PowerPoint</vt:lpstr>
      <vt:lpstr>Перетворення в комунальні підприємства Рахунок в держбанку Статус “отримувач бюджетних коштів” Можливість контрактувати субпідрядників Вільне встановлення заробітних плат</vt:lpstr>
      <vt:lpstr>Автономізація — обіг коштів</vt:lpstr>
      <vt:lpstr>План реорганізації</vt:lpstr>
      <vt:lpstr>Презентація PowerPoint</vt:lpstr>
      <vt:lpstr>Питання</vt:lpstr>
      <vt:lpstr>Презентація PowerPoint</vt:lpstr>
      <vt:lpstr>Презентація PowerPoint</vt:lpstr>
      <vt:lpstr>Якою має бути модель оплати додаткових послуг?</vt:lpstr>
      <vt:lpstr>Варіант 1</vt:lpstr>
      <vt:lpstr>Мережа — неефективна</vt:lpstr>
      <vt:lpstr>Всі зайві витрати заплатите ви самі</vt:lpstr>
      <vt:lpstr> Як налагодити ефективне використання надлишкового майна?</vt:lpstr>
      <vt:lpstr>У вас є активи Ваша мета — лікувати людей (не володіти) Все, що заробите — на розвиток або зарплати (статус некомерційного)  Якщо б у вас були повністю розв’язані руки, щоб ви робили з майном?  — продаж  — здача в оренду  — додаткові бізнеси (статутні цілі)  — демонтаж окремих об’єктів  — переїзд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 державних і комунальних закладах охорони здоров’я медична допомога надається безоплатно»</dc:title>
  <cp:lastModifiedBy>Поляков Єгор</cp:lastModifiedBy>
  <cp:revision>22</cp:revision>
  <cp:lastPrinted>2017-09-26T09:00:03Z</cp:lastPrinted>
  <dcterms:modified xsi:type="dcterms:W3CDTF">2017-09-28T19:42:12Z</dcterms:modified>
</cp:coreProperties>
</file>