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18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Увеличить название сайта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127000" marR="0" lvl="0" indent="0" algn="just" rtl="0">
              <a:spcBef>
                <a:spcPts val="0"/>
              </a:spcBef>
              <a:buClr>
                <a:srgbClr val="1F497D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Знову ж таки, я б розділив частини про капітацію і про реімбурсацію - ок</a:t>
            </a:r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Зайти на сайт НСЗУ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Обрати одну із МІС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28650" y="1369217"/>
            <a:ext cx="7886698" cy="3263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7800" marR="0" lvl="0" indent="95250" algn="l" rtl="0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5080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1905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099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ru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4301266" y="529470"/>
            <a:ext cx="4440299" cy="29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4000" b="0" i="0" u="none" strike="noStrike" cap="none">
                <a:solidFill>
                  <a:srgbClr val="1D4871"/>
                </a:solidFill>
                <a:latin typeface="Arial"/>
                <a:ea typeface="Arial"/>
                <a:cs typeface="Arial"/>
                <a:sym typeface="Arial"/>
              </a:rPr>
              <a:t>Зміни у сфері охорони здоров’я та eHealth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4301269" y="4525925"/>
            <a:ext cx="4440300" cy="43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ІІ квартал 2017 р.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95" y="3762780"/>
            <a:ext cx="2354099" cy="91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311700" y="26060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2600" b="0" i="0" u="none" strike="noStrike" cap="none">
                <a:solidFill>
                  <a:srgbClr val="275D90"/>
                </a:solidFill>
                <a:latin typeface="Arial"/>
                <a:ea typeface="Arial"/>
                <a:cs typeface="Arial"/>
                <a:sym typeface="Arial"/>
              </a:rPr>
              <a:t>Вибрати та зареєструватись в МІС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894825"/>
            <a:ext cx="8520599" cy="424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26060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2600" b="0" i="0" u="none" strike="noStrike" cap="none">
                <a:solidFill>
                  <a:srgbClr val="275D90"/>
                </a:solidFill>
                <a:latin typeface="Arial"/>
                <a:ea typeface="Arial"/>
                <a:cs typeface="Arial"/>
                <a:sym typeface="Arial"/>
              </a:rPr>
              <a:t>Як зареєструвати лікаря у електронній системі?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935799"/>
            <a:ext cx="8520599" cy="4139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311700" y="1991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2600" b="0" i="0" u="none" strike="noStrike" cap="none">
                <a:solidFill>
                  <a:srgbClr val="275D90"/>
                </a:solidFill>
                <a:latin typeface="Arial"/>
                <a:ea typeface="Arial"/>
                <a:cs typeface="Arial"/>
                <a:sym typeface="Arial"/>
              </a:rPr>
              <a:t>Як зареєструвати декларацію у електронній системі?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833349"/>
            <a:ext cx="8520599" cy="43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359250" y="841225"/>
            <a:ext cx="8425500" cy="37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закладу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Електронний цифровий підпис (ЕЦП) </a:t>
            </a: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Перевірка інформації про заклади </a:t>
            </a: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згідно з даними ЄДР про код ЄДРПОУ та КВЕД, </a:t>
            </a: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згідно з автоматизованою базою даних медичних, фармацевтичних та науково-педагогічних працівників сфери управління МОЗ України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пацієнта</a:t>
            </a: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СМС-повідомлення на зазначений номер мобільного телефону (миттева верифікація)</a:t>
            </a: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Надання скан/фото-копії документів пацієнта (паспорту у формі книжки або у формі картки, облікової картки платника податків - ІПН). (віддалена верифікація)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225600" y="184025"/>
            <a:ext cx="8692799" cy="75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2600" b="0" i="0" u="none" strike="noStrike" cap="none">
                <a:solidFill>
                  <a:srgbClr val="275D90"/>
                </a:solidFill>
                <a:latin typeface="Arial"/>
                <a:ea typeface="Arial"/>
                <a:cs typeface="Arial"/>
                <a:sym typeface="Arial"/>
              </a:rPr>
              <a:t>Верифікація (офіційне підтвердження) дій в eHealth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88800"/>
            <a:ext cx="8520599" cy="49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5028450" y="3275000"/>
            <a:ext cx="3461700" cy="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Тел. +380502012234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E-mail bugay@ti-ukraine.org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604425" y="1016450"/>
            <a:ext cx="4087799" cy="19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2800" b="0" i="0" u="none" strike="noStrike" cap="none">
                <a:solidFill>
                  <a:srgbClr val="1D4871"/>
                </a:solidFill>
                <a:latin typeface="Arial"/>
                <a:ea typeface="Arial"/>
                <a:cs typeface="Arial"/>
                <a:sym typeface="Arial"/>
              </a:rPr>
              <a:t>Дякуємо за увагу та активну участь eHealth в Україні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289770" y="846865"/>
            <a:ext cx="292200" cy="3719099"/>
          </a:xfrm>
          <a:prstGeom prst="leftBracket">
            <a:avLst>
              <a:gd name="adj" fmla="val 8333"/>
            </a:avLst>
          </a:prstGeom>
          <a:noFill/>
          <a:ln w="9525" cap="flat" cmpd="sng">
            <a:solidFill>
              <a:srgbClr val="1D487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 rot="-5400000">
            <a:off x="336481" y="2290603"/>
            <a:ext cx="1333499" cy="3923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eHealth 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299298" y="3153550"/>
            <a:ext cx="4532999" cy="13158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Центральний компонент: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(ІD, реєстри пацієнтів, лікарів, медичних закладів тощо)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4238548" y="1280200"/>
            <a:ext cx="4453799" cy="1107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Периферійний компонент: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Медичні Інформаційні Системи (МІС)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(інтерфейси для користування, підтримка користувачів тощо)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title" idx="4294967295"/>
          </p:nvPr>
        </p:nvSpPr>
        <p:spPr>
          <a:xfrm>
            <a:off x="311700" y="165825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2600" b="0" i="0" u="none" strike="noStrike" cap="none">
                <a:solidFill>
                  <a:srgbClr val="275D90"/>
                </a:solidFill>
                <a:latin typeface="Arial"/>
                <a:ea typeface="Arial"/>
                <a:cs typeface="Arial"/>
                <a:sym typeface="Arial"/>
              </a:rPr>
              <a:t>Що таке еHealth?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025" y="346625"/>
            <a:ext cx="3992149" cy="491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24635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2600" b="0" i="0" u="none" strike="noStrike" cap="none">
                <a:solidFill>
                  <a:srgbClr val="275D90"/>
                </a:solidFill>
                <a:latin typeface="Arial"/>
                <a:ea typeface="Arial"/>
                <a:cs typeface="Arial"/>
                <a:sym typeface="Arial"/>
              </a:rPr>
              <a:t>Проектний офіс еHealth 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955175"/>
            <a:ext cx="8520599" cy="377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Основне завдання – </a:t>
            </a:r>
            <a:r>
              <a:rPr lang="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координація та синхронізація дій  для втілення електронізації сфери охорони здоров’я.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Проектний офіс:</a:t>
            </a: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Координує виконавчі дії усіх учасників, які залучені до реалізації;</a:t>
            </a: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Відповідає за створення центрального державного компоненту еHealth згідно з потребами та часовими рамками МОЗ, базові компоненти для НСЗУ;</a:t>
            </a: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Самостійно залучає фінансову підтримку для своєї роботи, розподіляє за вимогами до процедур донора коштів;</a:t>
            </a: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 створює користувацького інтерфейсу для лікарів, пацієнтів, закладів, аптек, діагностів тощо;</a:t>
            </a: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Публічно підзвітний.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7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704850" y="195222"/>
            <a:ext cx="7886700" cy="7143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" sz="2600" b="0" i="0" u="none" strike="noStrike" cap="none">
                <a:solidFill>
                  <a:srgbClr val="275D90"/>
                </a:solidFill>
                <a:latin typeface="Arial"/>
                <a:ea typeface="Arial"/>
                <a:cs typeface="Arial"/>
                <a:sym typeface="Arial"/>
              </a:rPr>
              <a:t>Карта розвитку еHealth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908200" y="1457375"/>
            <a:ext cx="1022999" cy="35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Етап 1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856950" y="1105475"/>
            <a:ext cx="1022999" cy="35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Етап 2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7134650" y="753575"/>
            <a:ext cx="1022999" cy="35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Етап 3</a:t>
            </a:r>
          </a:p>
        </p:txBody>
      </p:sp>
      <p:sp>
        <p:nvSpPr>
          <p:cNvPr id="95" name="Shape 95"/>
          <p:cNvSpPr/>
          <p:nvPr/>
        </p:nvSpPr>
        <p:spPr>
          <a:xfrm rot="5400000">
            <a:off x="2417849" y="1682525"/>
            <a:ext cx="1790400" cy="2043899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9FC5E8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2434950" y="2005225"/>
            <a:ext cx="1896299" cy="1965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40000" tIns="40000" rIns="40000" bIns="40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Запуск процесу капітації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Підтримка реімбурсації в електронному вигляді</a:t>
            </a:r>
          </a:p>
        </p:txBody>
      </p:sp>
      <p:sp>
        <p:nvSpPr>
          <p:cNvPr id="97" name="Shape 97"/>
          <p:cNvSpPr/>
          <p:nvPr/>
        </p:nvSpPr>
        <p:spPr>
          <a:xfrm rot="5400000">
            <a:off x="4529123" y="1324851"/>
            <a:ext cx="1964251" cy="2229299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6FA8DC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 rot="5400000">
            <a:off x="6824899" y="1086275"/>
            <a:ext cx="1960500" cy="1998899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B5394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4505875" y="1653325"/>
            <a:ext cx="2229299" cy="2793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40000" tIns="40000" rIns="40000" bIns="40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Сайт медичної статистики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Професіна картка еHealth (для лікарів)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Інтеграція із зовнішніми рішеннями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6909800" y="1288625"/>
            <a:ext cx="1896299" cy="183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0000" tIns="40000" rIns="40000" bIns="40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Мобільні додатки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Медична електронна картка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Подальші удосконалення</a:t>
            </a:r>
          </a:p>
        </p:txBody>
      </p:sp>
      <p:sp>
        <p:nvSpPr>
          <p:cNvPr id="101" name="Shape 101"/>
          <p:cNvSpPr/>
          <p:nvPr/>
        </p:nvSpPr>
        <p:spPr>
          <a:xfrm rot="5400000">
            <a:off x="326649" y="2137124"/>
            <a:ext cx="1884900" cy="1819200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CFE2F3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757600" y="1653325"/>
            <a:ext cx="1022999" cy="35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Етап 0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552200" y="2330125"/>
            <a:ext cx="1677299" cy="164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40000" tIns="40000" rIns="40000" bIns="4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Реєстр закладів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Реєстр лікарів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Реєстр пацієнтів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Реєстрація декларацій лікаря з пацієнтом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1966325" y="171500"/>
            <a:ext cx="4717199" cy="441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" sz="2600" b="0" i="0" u="none" strike="noStrike" cap="none">
                <a:solidFill>
                  <a:srgbClr val="275D90"/>
                </a:solidFill>
                <a:latin typeface="Arial"/>
                <a:ea typeface="Arial"/>
                <a:cs typeface="Arial"/>
                <a:sym typeface="Arial"/>
              </a:rPr>
              <a:t>Схема роботи eHealth</a:t>
            </a:r>
          </a:p>
        </p:txBody>
      </p:sp>
      <p:grpSp>
        <p:nvGrpSpPr>
          <p:cNvPr id="109" name="Shape 109"/>
          <p:cNvGrpSpPr/>
          <p:nvPr/>
        </p:nvGrpSpPr>
        <p:grpSpPr>
          <a:xfrm>
            <a:off x="1897400" y="697625"/>
            <a:ext cx="5121575" cy="4085774"/>
            <a:chOff x="2776625" y="776275"/>
            <a:chExt cx="5121575" cy="4085774"/>
          </a:xfrm>
        </p:grpSpPr>
        <p:pic>
          <p:nvPicPr>
            <p:cNvPr id="110" name="Shape 1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51173" y="4070650"/>
              <a:ext cx="1031699" cy="791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Shape 111"/>
            <p:cNvSpPr/>
            <p:nvPr/>
          </p:nvSpPr>
          <p:spPr>
            <a:xfrm>
              <a:off x="2776775" y="3633600"/>
              <a:ext cx="4791300" cy="357299"/>
            </a:xfrm>
            <a:prstGeom prst="roundRect">
              <a:avLst>
                <a:gd name="adj" fmla="val 10000"/>
              </a:avLst>
            </a:prstGeom>
            <a:solidFill>
              <a:srgbClr val="80A6CD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509"/>
                </a:srgbClr>
              </a:outerShdw>
            </a:effectLst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ru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Пацієнти</a:t>
              </a:r>
            </a:p>
          </p:txBody>
        </p:sp>
        <p:sp>
          <p:nvSpPr>
            <p:cNvPr id="112" name="Shape 112"/>
            <p:cNvSpPr/>
            <p:nvPr/>
          </p:nvSpPr>
          <p:spPr>
            <a:xfrm>
              <a:off x="5435300" y="1503575"/>
              <a:ext cx="2132700" cy="395999"/>
            </a:xfrm>
            <a:prstGeom prst="roundRect">
              <a:avLst>
                <a:gd name="adj" fmla="val 10000"/>
              </a:avLst>
            </a:prstGeom>
            <a:solidFill>
              <a:srgbClr val="80A6CD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509"/>
                </a:srgbClr>
              </a:outerShdw>
            </a:effectLst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ru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Медичний заклад</a:t>
              </a:r>
            </a:p>
          </p:txBody>
        </p:sp>
        <p:pic>
          <p:nvPicPr>
            <p:cNvPr id="113" name="Shape 1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4891887" y="1736564"/>
              <a:ext cx="481800" cy="7913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4" name="Shape 114"/>
            <p:cNvCxnSpPr/>
            <p:nvPr/>
          </p:nvCxnSpPr>
          <p:spPr>
            <a:xfrm rot="10800000">
              <a:off x="3039224" y="1300649"/>
              <a:ext cx="14700" cy="107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115" name="Shape 115"/>
            <p:cNvSpPr txBox="1"/>
            <p:nvPr/>
          </p:nvSpPr>
          <p:spPr>
            <a:xfrm rot="-261">
              <a:off x="3053924" y="1133110"/>
              <a:ext cx="3953400" cy="341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ru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Реєстрація надавача первинної медичної допомоги </a:t>
              </a:r>
            </a:p>
          </p:txBody>
        </p:sp>
        <p:cxnSp>
          <p:nvCxnSpPr>
            <p:cNvPr id="116" name="Shape 116"/>
            <p:cNvCxnSpPr/>
            <p:nvPr/>
          </p:nvCxnSpPr>
          <p:spPr>
            <a:xfrm rot="10800000">
              <a:off x="7237036" y="1189117"/>
              <a:ext cx="1500" cy="29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117" name="Shape 117"/>
            <p:cNvSpPr/>
            <p:nvPr/>
          </p:nvSpPr>
          <p:spPr>
            <a:xfrm>
              <a:off x="2776625" y="776275"/>
              <a:ext cx="4791300" cy="395999"/>
            </a:xfrm>
            <a:prstGeom prst="roundRect">
              <a:avLst>
                <a:gd name="adj" fmla="val 10000"/>
              </a:avLst>
            </a:prstGeom>
            <a:solidFill>
              <a:srgbClr val="80A6CD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509"/>
                </a:srgbClr>
              </a:outerShdw>
            </a:effectLst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ru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Національна служба здоров’я України</a:t>
              </a:r>
            </a:p>
          </p:txBody>
        </p:sp>
        <p:pic>
          <p:nvPicPr>
            <p:cNvPr id="118" name="Shape 1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52850" y="798350"/>
              <a:ext cx="342300" cy="3959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9" name="Shape 119"/>
            <p:cNvCxnSpPr/>
            <p:nvPr/>
          </p:nvCxnSpPr>
          <p:spPr>
            <a:xfrm rot="10800000" flipH="1">
              <a:off x="5762087" y="1915250"/>
              <a:ext cx="6900" cy="4643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20" name="Shape 120"/>
            <p:cNvCxnSpPr/>
            <p:nvPr/>
          </p:nvCxnSpPr>
          <p:spPr>
            <a:xfrm rot="10800000" flipH="1">
              <a:off x="6004987" y="1915250"/>
              <a:ext cx="6900" cy="4643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21" name="Shape 121"/>
            <p:cNvCxnSpPr/>
            <p:nvPr/>
          </p:nvCxnSpPr>
          <p:spPr>
            <a:xfrm rot="10800000" flipH="1">
              <a:off x="6246000" y="1915250"/>
              <a:ext cx="6900" cy="4643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122" name="Shape 122"/>
            <p:cNvSpPr txBox="1"/>
            <p:nvPr/>
          </p:nvSpPr>
          <p:spPr>
            <a:xfrm>
              <a:off x="6348400" y="1889300"/>
              <a:ext cx="1549800" cy="480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ru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Реєстрація лікарів </a:t>
              </a:r>
            </a:p>
          </p:txBody>
        </p:sp>
        <p:cxnSp>
          <p:nvCxnSpPr>
            <p:cNvPr id="123" name="Shape 123"/>
            <p:cNvCxnSpPr/>
            <p:nvPr/>
          </p:nvCxnSpPr>
          <p:spPr>
            <a:xfrm rot="10800000">
              <a:off x="3758050" y="2784125"/>
              <a:ext cx="0" cy="8558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124" name="Shape 124"/>
            <p:cNvSpPr txBox="1"/>
            <p:nvPr/>
          </p:nvSpPr>
          <p:spPr>
            <a:xfrm>
              <a:off x="3965828" y="3092250"/>
              <a:ext cx="2872198" cy="329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ru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Реєстрація декларацій з пацієнтами</a:t>
              </a:r>
            </a:p>
          </p:txBody>
        </p:sp>
        <p:cxnSp>
          <p:nvCxnSpPr>
            <p:cNvPr id="125" name="Shape 125"/>
            <p:cNvCxnSpPr/>
            <p:nvPr/>
          </p:nvCxnSpPr>
          <p:spPr>
            <a:xfrm rot="10800000">
              <a:off x="3427675" y="2774750"/>
              <a:ext cx="0" cy="8558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26" name="Shape 126"/>
            <p:cNvCxnSpPr/>
            <p:nvPr/>
          </p:nvCxnSpPr>
          <p:spPr>
            <a:xfrm rot="10800000">
              <a:off x="7143200" y="2774750"/>
              <a:ext cx="0" cy="8558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27" name="Shape 127"/>
            <p:cNvCxnSpPr/>
            <p:nvPr/>
          </p:nvCxnSpPr>
          <p:spPr>
            <a:xfrm rot="10800000">
              <a:off x="6838025" y="2774750"/>
              <a:ext cx="0" cy="8558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128" name="Shape 128"/>
            <p:cNvSpPr/>
            <p:nvPr/>
          </p:nvSpPr>
          <p:spPr>
            <a:xfrm>
              <a:off x="5435300" y="2329900"/>
              <a:ext cx="2132700" cy="441900"/>
            </a:xfrm>
            <a:prstGeom prst="roundRect">
              <a:avLst>
                <a:gd name="adj" fmla="val 10000"/>
              </a:avLst>
            </a:prstGeom>
            <a:solidFill>
              <a:srgbClr val="80A6CD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509"/>
                </a:srgbClr>
              </a:outerShdw>
            </a:effectLst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ru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Лікарi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ru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наймані працівники</a:t>
              </a:r>
            </a:p>
          </p:txBody>
        </p:sp>
        <p:sp>
          <p:nvSpPr>
            <p:cNvPr id="129" name="Shape 129"/>
            <p:cNvSpPr/>
            <p:nvPr/>
          </p:nvSpPr>
          <p:spPr>
            <a:xfrm>
              <a:off x="2776775" y="2307400"/>
              <a:ext cx="2053499" cy="464399"/>
            </a:xfrm>
            <a:prstGeom prst="roundRect">
              <a:avLst>
                <a:gd name="adj" fmla="val 10000"/>
              </a:avLst>
            </a:prstGeom>
            <a:solidFill>
              <a:srgbClr val="80A6CD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509"/>
                </a:srgbClr>
              </a:outerShdw>
            </a:effectLst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ru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Лікарі ФОП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339848" y="152175"/>
            <a:ext cx="8636100" cy="441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" sz="2600" b="0" i="0" u="none" strike="noStrike" cap="none">
                <a:solidFill>
                  <a:srgbClr val="275D90"/>
                </a:solidFill>
                <a:latin typeface="Arial"/>
                <a:ea typeface="Arial"/>
                <a:cs typeface="Arial"/>
                <a:sym typeface="Arial"/>
              </a:rPr>
              <a:t>Як буде працювати eHealth (реімбурсація, капітація)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>
              <a:solidFill>
                <a:srgbClr val="275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2923" y="4194175"/>
            <a:ext cx="886199" cy="6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3183036" y="3757125"/>
            <a:ext cx="4791300" cy="357299"/>
          </a:xfrm>
          <a:prstGeom prst="roundRect">
            <a:avLst>
              <a:gd name="adj" fmla="val 10000"/>
            </a:avLst>
          </a:prstGeom>
          <a:solidFill>
            <a:srgbClr val="80A6CD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Пацієнти</a:t>
            </a:r>
          </a:p>
        </p:txBody>
      </p:sp>
      <p:sp>
        <p:nvSpPr>
          <p:cNvPr id="137" name="Shape 137"/>
          <p:cNvSpPr/>
          <p:nvPr/>
        </p:nvSpPr>
        <p:spPr>
          <a:xfrm>
            <a:off x="5841562" y="1627100"/>
            <a:ext cx="2132700" cy="395999"/>
          </a:xfrm>
          <a:prstGeom prst="roundRect">
            <a:avLst>
              <a:gd name="adj" fmla="val 10000"/>
            </a:avLst>
          </a:prstGeom>
          <a:solidFill>
            <a:srgbClr val="80A6CD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Медичний заклад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298212" y="2212725"/>
            <a:ext cx="481800" cy="79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5841562" y="2453425"/>
            <a:ext cx="2132700" cy="441900"/>
          </a:xfrm>
          <a:prstGeom prst="roundRect">
            <a:avLst>
              <a:gd name="adj" fmla="val 10000"/>
            </a:avLst>
          </a:prstGeom>
          <a:solidFill>
            <a:srgbClr val="80A6CD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Лікарi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наймані працівники</a:t>
            </a:r>
          </a:p>
        </p:txBody>
      </p:sp>
      <p:sp>
        <p:nvSpPr>
          <p:cNvPr id="140" name="Shape 140"/>
          <p:cNvSpPr/>
          <p:nvPr/>
        </p:nvSpPr>
        <p:spPr>
          <a:xfrm>
            <a:off x="3183036" y="2430925"/>
            <a:ext cx="2053499" cy="464399"/>
          </a:xfrm>
          <a:prstGeom prst="roundRect">
            <a:avLst>
              <a:gd name="adj" fmla="val 10000"/>
            </a:avLst>
          </a:prstGeom>
          <a:solidFill>
            <a:srgbClr val="80A6CD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Лікарі ФОП</a:t>
            </a:r>
          </a:p>
        </p:txBody>
      </p:sp>
      <p:grpSp>
        <p:nvGrpSpPr>
          <p:cNvPr id="141" name="Shape 141"/>
          <p:cNvGrpSpPr/>
          <p:nvPr/>
        </p:nvGrpSpPr>
        <p:grpSpPr>
          <a:xfrm>
            <a:off x="2178562" y="2998925"/>
            <a:ext cx="6583800" cy="441900"/>
            <a:chOff x="1543700" y="2646800"/>
            <a:chExt cx="6583800" cy="441900"/>
          </a:xfrm>
        </p:grpSpPr>
        <p:sp>
          <p:nvSpPr>
            <p:cNvPr id="142" name="Shape 142"/>
            <p:cNvSpPr/>
            <p:nvPr/>
          </p:nvSpPr>
          <p:spPr>
            <a:xfrm>
              <a:off x="6537800" y="2646800"/>
              <a:ext cx="1589700" cy="441900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509"/>
                </a:srgbClr>
              </a:outerShdw>
            </a:effectLst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ru" sz="1400" b="0" i="0" u="none" strike="noStrike" cap="none">
                  <a:solidFill>
                    <a:srgbClr val="5B0F00"/>
                  </a:solidFill>
                  <a:latin typeface="Arial"/>
                  <a:ea typeface="Arial"/>
                  <a:cs typeface="Arial"/>
                  <a:sym typeface="Arial"/>
                </a:rPr>
                <a:t>Направлення на діагностику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3208400" y="2646800"/>
              <a:ext cx="1589700" cy="441900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509"/>
                </a:srgbClr>
              </a:outerShdw>
            </a:effectLst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ru" sz="1400" b="0" i="0" u="none" strike="noStrike" cap="none">
                  <a:solidFill>
                    <a:srgbClr val="5B0F00"/>
                  </a:solidFill>
                  <a:latin typeface="Arial"/>
                  <a:ea typeface="Arial"/>
                  <a:cs typeface="Arial"/>
                  <a:sym typeface="Arial"/>
                </a:rPr>
                <a:t>Послуги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4873100" y="2646800"/>
              <a:ext cx="1589700" cy="441900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509"/>
                </a:srgbClr>
              </a:outerShdw>
            </a:effectLst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ru" sz="1400" b="0" i="0" u="none" strike="noStrike" cap="none">
                  <a:solidFill>
                    <a:srgbClr val="5B0F00"/>
                  </a:solidFill>
                  <a:latin typeface="Arial"/>
                  <a:ea typeface="Arial"/>
                  <a:cs typeface="Arial"/>
                  <a:sym typeface="Arial"/>
                </a:rPr>
                <a:t>Рецепт на лiки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1543700" y="2646800"/>
              <a:ext cx="1589700" cy="441900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509"/>
                </a:srgbClr>
              </a:outerShdw>
            </a:effectLst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ru" sz="1400" b="0" i="0" u="none" strike="noStrike" cap="none">
                  <a:solidFill>
                    <a:srgbClr val="5B0F00"/>
                  </a:solidFill>
                  <a:latin typeface="Arial"/>
                  <a:ea typeface="Arial"/>
                  <a:cs typeface="Arial"/>
                  <a:sym typeface="Arial"/>
                </a:rPr>
                <a:t>Рецепт на безкоштовнi лiки </a:t>
              </a:r>
            </a:p>
          </p:txBody>
        </p:sp>
      </p:grpSp>
      <p:cxnSp>
        <p:nvCxnSpPr>
          <p:cNvPr id="146" name="Shape 146"/>
          <p:cNvCxnSpPr/>
          <p:nvPr/>
        </p:nvCxnSpPr>
        <p:spPr>
          <a:xfrm>
            <a:off x="3800087" y="2888325"/>
            <a:ext cx="0" cy="85890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7" name="Shape 147"/>
          <p:cNvCxnSpPr/>
          <p:nvPr/>
        </p:nvCxnSpPr>
        <p:spPr>
          <a:xfrm>
            <a:off x="5466525" y="2888325"/>
            <a:ext cx="2399" cy="86610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8" name="Shape 148"/>
          <p:cNvCxnSpPr/>
          <p:nvPr/>
        </p:nvCxnSpPr>
        <p:spPr>
          <a:xfrm>
            <a:off x="7132986" y="2888325"/>
            <a:ext cx="12300" cy="84450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49" name="Shape 149"/>
          <p:cNvSpPr txBox="1"/>
          <p:nvPr/>
        </p:nvSpPr>
        <p:spPr>
          <a:xfrm>
            <a:off x="779562" y="1691525"/>
            <a:ext cx="1798500" cy="67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25000"/>
              <a:buFont typeface="Arial"/>
              <a:buNone/>
            </a:pPr>
            <a:r>
              <a:rPr lang="ru" sz="1500" b="1" i="0" u="none" strike="noStrike" cap="none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Оплата аптекам, що підписали договір на реімбурсацію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5684" y="2998935"/>
            <a:ext cx="481800" cy="48301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367887" y="913600"/>
            <a:ext cx="2009700" cy="458399"/>
          </a:xfrm>
          <a:prstGeom prst="roundRect">
            <a:avLst>
              <a:gd name="adj" fmla="val 10000"/>
            </a:avLst>
          </a:prstGeom>
          <a:solidFill>
            <a:srgbClr val="80A6CD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Державний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бюджет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337" y="705627"/>
            <a:ext cx="674198" cy="6797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Shape 153"/>
          <p:cNvCxnSpPr>
            <a:endCxn id="137" idx="0"/>
          </p:cNvCxnSpPr>
          <p:nvPr/>
        </p:nvCxnSpPr>
        <p:spPr>
          <a:xfrm flipH="1">
            <a:off x="6907912" y="1166600"/>
            <a:ext cx="9000" cy="460500"/>
          </a:xfrm>
          <a:prstGeom prst="straightConnector1">
            <a:avLst/>
          </a:prstGeom>
          <a:noFill/>
          <a:ln w="38100" cap="flat" cmpd="sng">
            <a:solidFill>
              <a:srgbClr val="134F5C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54" name="Shape 154"/>
          <p:cNvSpPr txBox="1"/>
          <p:nvPr/>
        </p:nvSpPr>
        <p:spPr>
          <a:xfrm>
            <a:off x="2739061" y="748350"/>
            <a:ext cx="3947699" cy="44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25000"/>
              <a:buFont typeface="Arial"/>
              <a:buNone/>
            </a:pPr>
            <a:r>
              <a:rPr lang="ru" sz="1500" b="1" i="0" u="none" strike="noStrike" cap="none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Оплата за обслуговування пацієнтiв</a:t>
            </a:r>
          </a:p>
        </p:txBody>
      </p:sp>
      <p:cxnSp>
        <p:nvCxnSpPr>
          <p:cNvPr id="155" name="Shape 155"/>
          <p:cNvCxnSpPr>
            <a:stCxn id="151" idx="3"/>
          </p:cNvCxnSpPr>
          <p:nvPr/>
        </p:nvCxnSpPr>
        <p:spPr>
          <a:xfrm>
            <a:off x="2377587" y="1142799"/>
            <a:ext cx="4560600" cy="30900"/>
          </a:xfrm>
          <a:prstGeom prst="straightConnector1">
            <a:avLst/>
          </a:prstGeom>
          <a:noFill/>
          <a:ln w="3810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Shape 156"/>
          <p:cNvCxnSpPr>
            <a:endCxn id="140" idx="0"/>
          </p:cNvCxnSpPr>
          <p:nvPr/>
        </p:nvCxnSpPr>
        <p:spPr>
          <a:xfrm flipH="1">
            <a:off x="4209786" y="1159525"/>
            <a:ext cx="2100" cy="1271400"/>
          </a:xfrm>
          <a:prstGeom prst="straightConnector1">
            <a:avLst/>
          </a:prstGeom>
          <a:noFill/>
          <a:ln w="38100" cap="flat" cmpd="sng">
            <a:solidFill>
              <a:srgbClr val="134F5C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7" name="Shape 157"/>
          <p:cNvCxnSpPr/>
          <p:nvPr/>
        </p:nvCxnSpPr>
        <p:spPr>
          <a:xfrm flipH="1">
            <a:off x="6232962" y="2023100"/>
            <a:ext cx="9000" cy="460500"/>
          </a:xfrm>
          <a:prstGeom prst="straightConnector1">
            <a:avLst/>
          </a:prstGeom>
          <a:noFill/>
          <a:ln w="38100" cap="flat" cmpd="sng">
            <a:solidFill>
              <a:srgbClr val="134F5C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8" name="Shape 158"/>
          <p:cNvCxnSpPr/>
          <p:nvPr/>
        </p:nvCxnSpPr>
        <p:spPr>
          <a:xfrm flipH="1">
            <a:off x="6867336" y="2023100"/>
            <a:ext cx="9000" cy="460500"/>
          </a:xfrm>
          <a:prstGeom prst="straightConnector1">
            <a:avLst/>
          </a:prstGeom>
          <a:noFill/>
          <a:ln w="38100" cap="flat" cmpd="sng">
            <a:solidFill>
              <a:srgbClr val="134F5C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9" name="Shape 159"/>
          <p:cNvCxnSpPr/>
          <p:nvPr/>
        </p:nvCxnSpPr>
        <p:spPr>
          <a:xfrm flipH="1">
            <a:off x="7501711" y="2023100"/>
            <a:ext cx="9000" cy="460500"/>
          </a:xfrm>
          <a:prstGeom prst="straightConnector1">
            <a:avLst/>
          </a:prstGeom>
          <a:noFill/>
          <a:ln w="38100" cap="flat" cmpd="sng">
            <a:solidFill>
              <a:srgbClr val="134F5C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60" name="Shape 160"/>
          <p:cNvSpPr/>
          <p:nvPr/>
        </p:nvSpPr>
        <p:spPr>
          <a:xfrm>
            <a:off x="367887" y="2998925"/>
            <a:ext cx="863099" cy="458399"/>
          </a:xfrm>
          <a:prstGeom prst="roundRect">
            <a:avLst>
              <a:gd name="adj" fmla="val 10000"/>
            </a:avLst>
          </a:prstGeom>
          <a:solidFill>
            <a:srgbClr val="80A6CD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Аптека</a:t>
            </a:r>
          </a:p>
        </p:txBody>
      </p:sp>
      <p:cxnSp>
        <p:nvCxnSpPr>
          <p:cNvPr id="161" name="Shape 161"/>
          <p:cNvCxnSpPr>
            <a:stCxn id="152" idx="2"/>
            <a:endCxn id="160" idx="0"/>
          </p:cNvCxnSpPr>
          <p:nvPr/>
        </p:nvCxnSpPr>
        <p:spPr>
          <a:xfrm>
            <a:off x="799436" y="1385373"/>
            <a:ext cx="0" cy="1613700"/>
          </a:xfrm>
          <a:prstGeom prst="straightConnector1">
            <a:avLst/>
          </a:prstGeom>
          <a:noFill/>
          <a:ln w="38100" cap="flat" cmpd="sng">
            <a:solidFill>
              <a:srgbClr val="134F5C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62" name="Shape 162"/>
          <p:cNvCxnSpPr>
            <a:stCxn id="145" idx="1"/>
            <a:endCxn id="150" idx="3"/>
          </p:cNvCxnSpPr>
          <p:nvPr/>
        </p:nvCxnSpPr>
        <p:spPr>
          <a:xfrm flipH="1">
            <a:off x="1697362" y="3219875"/>
            <a:ext cx="481200" cy="2070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311700" y="42925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2600" b="0" i="0" u="none" strike="noStrike" cap="none">
                <a:solidFill>
                  <a:srgbClr val="275D90"/>
                </a:solidFill>
                <a:latin typeface="Arial"/>
                <a:ea typeface="Arial"/>
                <a:cs typeface="Arial"/>
                <a:sym typeface="Arial"/>
              </a:rPr>
              <a:t>Схема процесів еHealth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506" y="1654433"/>
            <a:ext cx="278700" cy="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2077267" y="1614984"/>
            <a:ext cx="425099" cy="425099"/>
          </a:xfrm>
          <a:prstGeom prst="ellipse">
            <a:avLst/>
          </a:prstGeom>
          <a:solidFill>
            <a:srgbClr val="206FA0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9975" y="1749374"/>
            <a:ext cx="239699" cy="156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Shape 171"/>
          <p:cNvGrpSpPr/>
          <p:nvPr/>
        </p:nvGrpSpPr>
        <p:grpSpPr>
          <a:xfrm>
            <a:off x="1488768" y="683986"/>
            <a:ext cx="6545053" cy="3775525"/>
            <a:chOff x="629368" y="646725"/>
            <a:chExt cx="6545053" cy="3775525"/>
          </a:xfrm>
        </p:grpSpPr>
        <p:grpSp>
          <p:nvGrpSpPr>
            <p:cNvPr id="172" name="Shape 172"/>
            <p:cNvGrpSpPr/>
            <p:nvPr/>
          </p:nvGrpSpPr>
          <p:grpSpPr>
            <a:xfrm>
              <a:off x="4923121" y="2599622"/>
              <a:ext cx="408899" cy="408900"/>
              <a:chOff x="6457971" y="1589696"/>
              <a:chExt cx="408899" cy="408899"/>
            </a:xfrm>
          </p:grpSpPr>
          <p:sp>
            <p:nvSpPr>
              <p:cNvPr id="173" name="Shape 173"/>
              <p:cNvSpPr/>
              <p:nvPr/>
            </p:nvSpPr>
            <p:spPr>
              <a:xfrm>
                <a:off x="6457971" y="1589696"/>
                <a:ext cx="408899" cy="408899"/>
              </a:xfrm>
              <a:prstGeom prst="ellipse">
                <a:avLst/>
              </a:prstGeom>
              <a:solidFill>
                <a:srgbClr val="206FA0"/>
              </a:solidFill>
              <a:ln>
                <a:noFill/>
              </a:ln>
            </p:spPr>
            <p:txBody>
              <a:bodyPr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6481832" y="1611758"/>
                <a:ext cx="361199" cy="364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Arial"/>
                  <a:buNone/>
                </a:pPr>
                <a:r>
                  <a:rPr lang="ru" sz="9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API</a:t>
                </a:r>
              </a:p>
            </p:txBody>
          </p:sp>
        </p:grpSp>
        <p:grpSp>
          <p:nvGrpSpPr>
            <p:cNvPr id="175" name="Shape 175"/>
            <p:cNvGrpSpPr/>
            <p:nvPr/>
          </p:nvGrpSpPr>
          <p:grpSpPr>
            <a:xfrm>
              <a:off x="5754921" y="1011121"/>
              <a:ext cx="1419499" cy="3393619"/>
              <a:chOff x="4611921" y="1011121"/>
              <a:chExt cx="1419499" cy="3393619"/>
            </a:xfrm>
          </p:grpSpPr>
          <p:sp>
            <p:nvSpPr>
              <p:cNvPr id="176" name="Shape 176"/>
              <p:cNvSpPr/>
              <p:nvPr/>
            </p:nvSpPr>
            <p:spPr>
              <a:xfrm>
                <a:off x="4611921" y="1575741"/>
                <a:ext cx="1401899" cy="2829000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4611921" y="1011121"/>
                <a:ext cx="1401899" cy="516000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4611921" y="1091913"/>
                <a:ext cx="1401899" cy="36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Arial"/>
                  <a:buNone/>
                </a:pPr>
                <a:r>
                  <a:rPr lang="ru"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Центральний компонент</a:t>
                </a:r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898321" y="1770025"/>
                <a:ext cx="1037099" cy="358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Arial"/>
                  <a:buNone/>
                </a:pPr>
                <a:r>
                  <a:rPr lang="ru" sz="14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Пацієнти</a:t>
                </a:r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4898321" y="2438975"/>
                <a:ext cx="765599" cy="34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Arial"/>
                  <a:buNone/>
                </a:pPr>
                <a:r>
                  <a:rPr lang="ru" sz="14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Лікарі</a:t>
                </a: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4898321" y="3149850"/>
                <a:ext cx="872400" cy="358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Arial"/>
                  <a:buNone/>
                </a:pPr>
                <a:r>
                  <a:rPr lang="ru" sz="14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Заклади</a:t>
                </a:r>
              </a:p>
            </p:txBody>
          </p:sp>
          <p:sp>
            <p:nvSpPr>
              <p:cNvPr id="182" name="Shape 182"/>
              <p:cNvSpPr/>
              <p:nvPr/>
            </p:nvSpPr>
            <p:spPr>
              <a:xfrm>
                <a:off x="4898321" y="3820450"/>
                <a:ext cx="1133100" cy="358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Arial"/>
                  <a:buNone/>
                </a:pPr>
                <a:r>
                  <a:rPr lang="ru" sz="14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Декларації</a:t>
                </a:r>
              </a:p>
            </p:txBody>
          </p:sp>
          <p:pic>
            <p:nvPicPr>
              <p:cNvPr id="183" name="Shape 18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642025" y="1816680"/>
                <a:ext cx="227999" cy="2651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Shape 18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642025" y="2479372"/>
                <a:ext cx="227999" cy="2651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Shape 18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642025" y="3179392"/>
                <a:ext cx="227999" cy="2651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Shape 18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642025" y="3902035"/>
                <a:ext cx="227999" cy="265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7" name="Shape 187"/>
            <p:cNvSpPr/>
            <p:nvPr/>
          </p:nvSpPr>
          <p:spPr>
            <a:xfrm>
              <a:off x="629374" y="646725"/>
              <a:ext cx="6512698" cy="327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ru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Проектний офіс</a:t>
              </a:r>
            </a:p>
          </p:txBody>
        </p:sp>
        <p:cxnSp>
          <p:nvCxnSpPr>
            <p:cNvPr id="188" name="Shape 188"/>
            <p:cNvCxnSpPr>
              <a:stCxn id="183" idx="1"/>
              <a:endCxn id="174" idx="3"/>
            </p:cNvCxnSpPr>
            <p:nvPr/>
          </p:nvCxnSpPr>
          <p:spPr>
            <a:xfrm flipH="1">
              <a:off x="5308325" y="1949280"/>
              <a:ext cx="476700" cy="854700"/>
            </a:xfrm>
            <a:prstGeom prst="straightConnector1">
              <a:avLst/>
            </a:prstGeom>
            <a:noFill/>
            <a:ln w="19050" cap="flat" cmpd="sng">
              <a:solidFill>
                <a:srgbClr val="206FA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189" name="Shape 189"/>
            <p:cNvCxnSpPr>
              <a:stCxn id="184" idx="1"/>
              <a:endCxn id="174" idx="3"/>
            </p:cNvCxnSpPr>
            <p:nvPr/>
          </p:nvCxnSpPr>
          <p:spPr>
            <a:xfrm flipH="1">
              <a:off x="5308325" y="2611972"/>
              <a:ext cx="476700" cy="192000"/>
            </a:xfrm>
            <a:prstGeom prst="straightConnector1">
              <a:avLst/>
            </a:prstGeom>
            <a:noFill/>
            <a:ln w="19050" cap="flat" cmpd="sng">
              <a:solidFill>
                <a:srgbClr val="206FA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sp>
          <p:nvSpPr>
            <p:cNvPr id="190" name="Shape 190"/>
            <p:cNvSpPr/>
            <p:nvPr/>
          </p:nvSpPr>
          <p:spPr>
            <a:xfrm>
              <a:off x="3157550" y="1605250"/>
              <a:ext cx="1401899" cy="28170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" name="Shape 191"/>
            <p:cNvGrpSpPr/>
            <p:nvPr/>
          </p:nvGrpSpPr>
          <p:grpSpPr>
            <a:xfrm>
              <a:off x="3646037" y="3584201"/>
              <a:ext cx="425099" cy="425099"/>
              <a:chOff x="3493637" y="3584201"/>
              <a:chExt cx="425099" cy="425099"/>
            </a:xfrm>
          </p:grpSpPr>
          <p:sp>
            <p:nvSpPr>
              <p:cNvPr id="192" name="Shape 192"/>
              <p:cNvSpPr/>
              <p:nvPr/>
            </p:nvSpPr>
            <p:spPr>
              <a:xfrm>
                <a:off x="3493637" y="3584201"/>
                <a:ext cx="425099" cy="425099"/>
              </a:xfrm>
              <a:prstGeom prst="ellipse">
                <a:avLst/>
              </a:prstGeom>
              <a:solidFill>
                <a:srgbClr val="206FA0"/>
              </a:solidFill>
              <a:ln>
                <a:noFill/>
              </a:ln>
            </p:spPr>
            <p:txBody>
              <a:bodyPr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3" name="Shape 19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592185" y="3715387"/>
                <a:ext cx="227999" cy="162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4" name="Shape 194"/>
            <p:cNvGrpSpPr/>
            <p:nvPr/>
          </p:nvGrpSpPr>
          <p:grpSpPr>
            <a:xfrm>
              <a:off x="3646037" y="2974601"/>
              <a:ext cx="425099" cy="425099"/>
              <a:chOff x="3493637" y="3584201"/>
              <a:chExt cx="425099" cy="425099"/>
            </a:xfrm>
          </p:grpSpPr>
          <p:sp>
            <p:nvSpPr>
              <p:cNvPr id="195" name="Shape 195"/>
              <p:cNvSpPr/>
              <p:nvPr/>
            </p:nvSpPr>
            <p:spPr>
              <a:xfrm>
                <a:off x="3493637" y="3584201"/>
                <a:ext cx="425099" cy="425099"/>
              </a:xfrm>
              <a:prstGeom prst="ellipse">
                <a:avLst/>
              </a:prstGeom>
              <a:solidFill>
                <a:srgbClr val="206FA0"/>
              </a:solidFill>
              <a:ln>
                <a:noFill/>
              </a:ln>
            </p:spPr>
            <p:txBody>
              <a:bodyPr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6" name="Shape 19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592185" y="3715387"/>
                <a:ext cx="227999" cy="162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7" name="Shape 197"/>
            <p:cNvSpPr/>
            <p:nvPr/>
          </p:nvSpPr>
          <p:spPr>
            <a:xfrm>
              <a:off x="3157700" y="1605249"/>
              <a:ext cx="1401899" cy="5807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3157558" y="1091913"/>
              <a:ext cx="1401899" cy="36480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ru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Бізнес Компнент</a:t>
              </a:r>
            </a:p>
          </p:txBody>
        </p:sp>
        <p:cxnSp>
          <p:nvCxnSpPr>
            <p:cNvPr id="199" name="Shape 199"/>
            <p:cNvCxnSpPr>
              <a:stCxn id="185" idx="1"/>
              <a:endCxn id="174" idx="3"/>
            </p:cNvCxnSpPr>
            <p:nvPr/>
          </p:nvCxnSpPr>
          <p:spPr>
            <a:xfrm rot="10800000">
              <a:off x="5308325" y="2804092"/>
              <a:ext cx="476700" cy="507900"/>
            </a:xfrm>
            <a:prstGeom prst="straightConnector1">
              <a:avLst/>
            </a:prstGeom>
            <a:noFill/>
            <a:ln w="19050" cap="flat" cmpd="sng">
              <a:solidFill>
                <a:srgbClr val="206FA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200" name="Shape 200"/>
            <p:cNvCxnSpPr>
              <a:stCxn id="186" idx="1"/>
              <a:endCxn id="174" idx="3"/>
            </p:cNvCxnSpPr>
            <p:nvPr/>
          </p:nvCxnSpPr>
          <p:spPr>
            <a:xfrm rot="10800000">
              <a:off x="5308325" y="2804035"/>
              <a:ext cx="476700" cy="1230600"/>
            </a:xfrm>
            <a:prstGeom prst="straightConnector1">
              <a:avLst/>
            </a:prstGeom>
            <a:noFill/>
            <a:ln w="19050" cap="flat" cmpd="sng">
              <a:solidFill>
                <a:srgbClr val="206FA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201" name="Shape 201"/>
            <p:cNvCxnSpPr>
              <a:stCxn id="202" idx="2"/>
            </p:cNvCxnSpPr>
            <p:nvPr/>
          </p:nvCxnSpPr>
          <p:spPr>
            <a:xfrm rot="10800000">
              <a:off x="1654937" y="1872347"/>
              <a:ext cx="1991100" cy="657600"/>
            </a:xfrm>
            <a:prstGeom prst="straightConnector1">
              <a:avLst/>
            </a:prstGeom>
            <a:noFill/>
            <a:ln w="19050" cap="flat" cmpd="sng">
              <a:solidFill>
                <a:srgbClr val="206FA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203" name="Shape 203"/>
            <p:cNvCxnSpPr>
              <a:stCxn id="195" idx="2"/>
            </p:cNvCxnSpPr>
            <p:nvPr/>
          </p:nvCxnSpPr>
          <p:spPr>
            <a:xfrm rot="10800000">
              <a:off x="1646837" y="2427251"/>
              <a:ext cx="1999200" cy="759900"/>
            </a:xfrm>
            <a:prstGeom prst="straightConnector1">
              <a:avLst/>
            </a:prstGeom>
            <a:noFill/>
            <a:ln w="19050" cap="flat" cmpd="sng">
              <a:solidFill>
                <a:srgbClr val="206FA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204" name="Shape 204"/>
            <p:cNvCxnSpPr/>
            <p:nvPr/>
          </p:nvCxnSpPr>
          <p:spPr>
            <a:xfrm flipH="1">
              <a:off x="1646837" y="2577550"/>
              <a:ext cx="1999200" cy="943798"/>
            </a:xfrm>
            <a:prstGeom prst="straightConnector1">
              <a:avLst/>
            </a:prstGeom>
            <a:noFill/>
            <a:ln w="19050" cap="flat" cmpd="sng">
              <a:solidFill>
                <a:srgbClr val="206FA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205" name="Shape 205"/>
            <p:cNvCxnSpPr>
              <a:stCxn id="174" idx="1"/>
            </p:cNvCxnSpPr>
            <p:nvPr/>
          </p:nvCxnSpPr>
          <p:spPr>
            <a:xfrm rot="10800000">
              <a:off x="4079082" y="2516684"/>
              <a:ext cx="867900" cy="287400"/>
            </a:xfrm>
            <a:prstGeom prst="straightConnector1">
              <a:avLst/>
            </a:prstGeom>
            <a:noFill/>
            <a:ln w="19050" cap="flat" cmpd="sng">
              <a:solidFill>
                <a:srgbClr val="206FA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grpSp>
          <p:nvGrpSpPr>
            <p:cNvPr id="206" name="Shape 206"/>
            <p:cNvGrpSpPr/>
            <p:nvPr/>
          </p:nvGrpSpPr>
          <p:grpSpPr>
            <a:xfrm>
              <a:off x="3646037" y="2317397"/>
              <a:ext cx="425099" cy="425099"/>
              <a:chOff x="3493637" y="2545997"/>
              <a:chExt cx="425099" cy="425099"/>
            </a:xfrm>
          </p:grpSpPr>
          <p:sp>
            <p:nvSpPr>
              <p:cNvPr id="202" name="Shape 202"/>
              <p:cNvSpPr/>
              <p:nvPr/>
            </p:nvSpPr>
            <p:spPr>
              <a:xfrm>
                <a:off x="3493637" y="2545997"/>
                <a:ext cx="425099" cy="425099"/>
              </a:xfrm>
              <a:prstGeom prst="ellipse">
                <a:avLst/>
              </a:prstGeom>
              <a:solidFill>
                <a:srgbClr val="206FA0"/>
              </a:solidFill>
              <a:ln>
                <a:noFill/>
              </a:ln>
            </p:spPr>
            <p:txBody>
              <a:bodyPr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07" name="Shape 20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592228" y="2677174"/>
                <a:ext cx="227700" cy="162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208" name="Shape 208"/>
            <p:cNvCxnSpPr>
              <a:stCxn id="174" idx="1"/>
              <a:endCxn id="192" idx="6"/>
            </p:cNvCxnSpPr>
            <p:nvPr/>
          </p:nvCxnSpPr>
          <p:spPr>
            <a:xfrm flipH="1">
              <a:off x="4071282" y="2804084"/>
              <a:ext cx="875700" cy="992700"/>
            </a:xfrm>
            <a:prstGeom prst="straightConnector1">
              <a:avLst/>
            </a:prstGeom>
            <a:noFill/>
            <a:ln w="19050" cap="flat" cmpd="sng">
              <a:solidFill>
                <a:srgbClr val="206FA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209" name="Shape 209"/>
            <p:cNvCxnSpPr>
              <a:stCxn id="174" idx="1"/>
              <a:endCxn id="195" idx="6"/>
            </p:cNvCxnSpPr>
            <p:nvPr/>
          </p:nvCxnSpPr>
          <p:spPr>
            <a:xfrm flipH="1">
              <a:off x="4071282" y="2804084"/>
              <a:ext cx="875700" cy="383100"/>
            </a:xfrm>
            <a:prstGeom prst="straightConnector1">
              <a:avLst/>
            </a:prstGeom>
            <a:noFill/>
            <a:ln w="19050" cap="flat" cmpd="sng">
              <a:solidFill>
                <a:srgbClr val="206FA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210" name="Shape 210"/>
            <p:cNvCxnSpPr>
              <a:stCxn id="195" idx="2"/>
            </p:cNvCxnSpPr>
            <p:nvPr/>
          </p:nvCxnSpPr>
          <p:spPr>
            <a:xfrm rot="10800000">
              <a:off x="1638737" y="3008651"/>
              <a:ext cx="2007300" cy="178500"/>
            </a:xfrm>
            <a:prstGeom prst="straightConnector1">
              <a:avLst/>
            </a:prstGeom>
            <a:noFill/>
            <a:ln w="19050" cap="flat" cmpd="sng">
              <a:solidFill>
                <a:srgbClr val="206FA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211" name="Shape 211"/>
            <p:cNvCxnSpPr>
              <a:stCxn id="195" idx="2"/>
            </p:cNvCxnSpPr>
            <p:nvPr/>
          </p:nvCxnSpPr>
          <p:spPr>
            <a:xfrm flipH="1">
              <a:off x="1638737" y="3187151"/>
              <a:ext cx="2007300" cy="381600"/>
            </a:xfrm>
            <a:prstGeom prst="straightConnector1">
              <a:avLst/>
            </a:prstGeom>
            <a:noFill/>
            <a:ln w="19050" cap="flat" cmpd="sng">
              <a:solidFill>
                <a:srgbClr val="206FA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212" name="Shape 212"/>
            <p:cNvCxnSpPr>
              <a:stCxn id="192" idx="2"/>
            </p:cNvCxnSpPr>
            <p:nvPr/>
          </p:nvCxnSpPr>
          <p:spPr>
            <a:xfrm flipH="1">
              <a:off x="1638737" y="3796751"/>
              <a:ext cx="2007300" cy="334200"/>
            </a:xfrm>
            <a:prstGeom prst="straightConnector1">
              <a:avLst/>
            </a:prstGeom>
            <a:noFill/>
            <a:ln w="19050" cap="flat" cmpd="sng">
              <a:solidFill>
                <a:srgbClr val="206FA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grpSp>
          <p:nvGrpSpPr>
            <p:cNvPr id="213" name="Shape 213"/>
            <p:cNvGrpSpPr/>
            <p:nvPr/>
          </p:nvGrpSpPr>
          <p:grpSpPr>
            <a:xfrm>
              <a:off x="629368" y="1011121"/>
              <a:ext cx="1404449" cy="3386495"/>
              <a:chOff x="553168" y="1011121"/>
              <a:chExt cx="1404449" cy="3386495"/>
            </a:xfrm>
          </p:grpSpPr>
          <p:cxnSp>
            <p:nvCxnSpPr>
              <p:cNvPr id="214" name="Shape 214"/>
              <p:cNvCxnSpPr/>
              <p:nvPr/>
            </p:nvCxnSpPr>
            <p:spPr>
              <a:xfrm rot="10800000" flipH="1">
                <a:off x="1531037" y="1260608"/>
                <a:ext cx="239699" cy="89999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triangle" w="lg" len="lg"/>
                <a:tailEnd type="triangle" w="lg" len="lg"/>
              </a:ln>
            </p:spPr>
          </p:cxnSp>
          <p:cxnSp>
            <p:nvCxnSpPr>
              <p:cNvPr id="215" name="Shape 215"/>
              <p:cNvCxnSpPr/>
              <p:nvPr/>
            </p:nvCxnSpPr>
            <p:spPr>
              <a:xfrm rot="10800000" flipH="1">
                <a:off x="1302437" y="1260608"/>
                <a:ext cx="239699" cy="89999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triangle" w="lg" len="lg"/>
                <a:tailEnd type="triangle" w="lg" len="lg"/>
              </a:ln>
            </p:spPr>
          </p:cxnSp>
          <p:sp>
            <p:nvSpPr>
              <p:cNvPr id="216" name="Shape 216"/>
              <p:cNvSpPr/>
              <p:nvPr/>
            </p:nvSpPr>
            <p:spPr>
              <a:xfrm>
                <a:off x="553168" y="1100558"/>
                <a:ext cx="1401899" cy="36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Arial"/>
                  <a:buNone/>
                </a:pPr>
                <a:r>
                  <a:rPr lang="ru" sz="9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Екосистема медичних послуг</a:t>
                </a:r>
              </a:p>
            </p:txBody>
          </p:sp>
          <p:sp>
            <p:nvSpPr>
              <p:cNvPr id="217" name="Shape 217"/>
              <p:cNvSpPr/>
              <p:nvPr/>
            </p:nvSpPr>
            <p:spPr>
              <a:xfrm>
                <a:off x="555718" y="1011121"/>
                <a:ext cx="1401899" cy="516000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Shape 218"/>
              <p:cNvSpPr/>
              <p:nvPr/>
            </p:nvSpPr>
            <p:spPr>
              <a:xfrm>
                <a:off x="553168" y="1100558"/>
                <a:ext cx="1401899" cy="36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lang="ru"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Медичні заклади</a:t>
                </a:r>
              </a:p>
            </p:txBody>
          </p:sp>
          <p:cxnSp>
            <p:nvCxnSpPr>
              <p:cNvPr id="219" name="Shape 219"/>
              <p:cNvCxnSpPr/>
              <p:nvPr/>
            </p:nvCxnSpPr>
            <p:spPr>
              <a:xfrm rot="10800000">
                <a:off x="1451348" y="3345403"/>
                <a:ext cx="59699" cy="249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  <p:cxnSp>
            <p:nvCxnSpPr>
              <p:cNvPr id="220" name="Shape 220"/>
              <p:cNvCxnSpPr/>
              <p:nvPr/>
            </p:nvCxnSpPr>
            <p:spPr>
              <a:xfrm rot="10800000" flipH="1">
                <a:off x="1391200" y="2269927"/>
                <a:ext cx="299399" cy="119999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  <p:cxnSp>
            <p:nvCxnSpPr>
              <p:cNvPr id="221" name="Shape 221"/>
              <p:cNvCxnSpPr/>
              <p:nvPr/>
            </p:nvCxnSpPr>
            <p:spPr>
              <a:xfrm rot="10800000" flipH="1">
                <a:off x="1171487" y="1661132"/>
                <a:ext cx="59699" cy="479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  <p:cxnSp>
            <p:nvCxnSpPr>
              <p:cNvPr id="222" name="Shape 222"/>
              <p:cNvCxnSpPr/>
              <p:nvPr/>
            </p:nvCxnSpPr>
            <p:spPr>
              <a:xfrm rot="10800000">
                <a:off x="1222748" y="3345403"/>
                <a:ext cx="59699" cy="249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  <p:cxnSp>
            <p:nvCxnSpPr>
              <p:cNvPr id="223" name="Shape 223"/>
              <p:cNvCxnSpPr/>
              <p:nvPr/>
            </p:nvCxnSpPr>
            <p:spPr>
              <a:xfrm rot="10800000" flipH="1">
                <a:off x="942887" y="1897733"/>
                <a:ext cx="59699" cy="479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  <p:sp>
            <p:nvSpPr>
              <p:cNvPr id="224" name="Shape 224"/>
              <p:cNvSpPr/>
              <p:nvPr/>
            </p:nvSpPr>
            <p:spPr>
              <a:xfrm>
                <a:off x="555718" y="3872317"/>
                <a:ext cx="1401899" cy="525299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Shape 225"/>
              <p:cNvSpPr/>
              <p:nvPr/>
            </p:nvSpPr>
            <p:spPr>
              <a:xfrm>
                <a:off x="555718" y="3295141"/>
                <a:ext cx="1401899" cy="525299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6" name="Shape 22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40656" y="3378332"/>
                <a:ext cx="278700" cy="346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7" name="Shape 227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40662" y="2239803"/>
                <a:ext cx="278700" cy="327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Shape 228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647875" y="1701244"/>
                <a:ext cx="361199" cy="249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9" name="Shape 229"/>
              <p:cNvSpPr/>
              <p:nvPr/>
            </p:nvSpPr>
            <p:spPr>
              <a:xfrm>
                <a:off x="1025554" y="1639848"/>
                <a:ext cx="648300" cy="358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Arial"/>
                  <a:buNone/>
                </a:pPr>
                <a:r>
                  <a:rPr lang="ru" sz="8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ЦПМСД</a:t>
                </a:r>
              </a:p>
            </p:txBody>
          </p:sp>
          <p:sp>
            <p:nvSpPr>
              <p:cNvPr id="230" name="Shape 230"/>
              <p:cNvSpPr/>
              <p:nvPr/>
            </p:nvSpPr>
            <p:spPr>
              <a:xfrm>
                <a:off x="1137267" y="3345310"/>
                <a:ext cx="425099" cy="425099"/>
              </a:xfrm>
              <a:prstGeom prst="ellipse">
                <a:avLst/>
              </a:prstGeom>
              <a:solidFill>
                <a:srgbClr val="206FA0"/>
              </a:solidFill>
              <a:ln>
                <a:noFill/>
              </a:ln>
            </p:spPr>
            <p:txBody>
              <a:bodyPr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31" name="Shape 23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227712" y="3468894"/>
                <a:ext cx="239699" cy="1713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2" name="Shape 232"/>
              <p:cNvSpPr/>
              <p:nvPr/>
            </p:nvSpPr>
            <p:spPr>
              <a:xfrm>
                <a:off x="1137276" y="3922042"/>
                <a:ext cx="425099" cy="425099"/>
              </a:xfrm>
              <a:prstGeom prst="ellipse">
                <a:avLst/>
              </a:prstGeom>
              <a:solidFill>
                <a:srgbClr val="206FA0"/>
              </a:solidFill>
              <a:ln>
                <a:noFill/>
              </a:ln>
            </p:spPr>
            <p:txBody>
              <a:bodyPr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33" name="Shape 23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227712" y="4045623"/>
                <a:ext cx="239699" cy="171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4" name="Shape 23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40656" y="3987932"/>
                <a:ext cx="278700" cy="3462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35" name="Shape 235"/>
              <p:cNvCxnSpPr/>
              <p:nvPr/>
            </p:nvCxnSpPr>
            <p:spPr>
              <a:xfrm rot="10800000">
                <a:off x="1451348" y="2202402"/>
                <a:ext cx="59699" cy="249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  <p:cxnSp>
            <p:nvCxnSpPr>
              <p:cNvPr id="236" name="Shape 236"/>
              <p:cNvCxnSpPr/>
              <p:nvPr/>
            </p:nvCxnSpPr>
            <p:spPr>
              <a:xfrm rot="10800000">
                <a:off x="1222748" y="2202402"/>
                <a:ext cx="59699" cy="249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  <p:sp>
            <p:nvSpPr>
              <p:cNvPr id="237" name="Shape 237"/>
              <p:cNvSpPr/>
              <p:nvPr/>
            </p:nvSpPr>
            <p:spPr>
              <a:xfrm>
                <a:off x="555718" y="2729316"/>
                <a:ext cx="1401899" cy="525299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Shape 238"/>
              <p:cNvSpPr/>
              <p:nvPr/>
            </p:nvSpPr>
            <p:spPr>
              <a:xfrm>
                <a:off x="555718" y="2152141"/>
                <a:ext cx="1401899" cy="525299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39" name="Shape 23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40656" y="2235333"/>
                <a:ext cx="278700" cy="346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0" name="Shape 240"/>
              <p:cNvSpPr/>
              <p:nvPr/>
            </p:nvSpPr>
            <p:spPr>
              <a:xfrm>
                <a:off x="1137267" y="2202309"/>
                <a:ext cx="425099" cy="425099"/>
              </a:xfrm>
              <a:prstGeom prst="ellipse">
                <a:avLst/>
              </a:prstGeom>
              <a:solidFill>
                <a:srgbClr val="206FA0"/>
              </a:solidFill>
              <a:ln>
                <a:noFill/>
              </a:ln>
            </p:spPr>
            <p:txBody>
              <a:bodyPr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1" name="Shape 24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227712" y="2325893"/>
                <a:ext cx="239699" cy="1713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2" name="Shape 242"/>
              <p:cNvSpPr/>
              <p:nvPr/>
            </p:nvSpPr>
            <p:spPr>
              <a:xfrm>
                <a:off x="1137276" y="2779041"/>
                <a:ext cx="425099" cy="425099"/>
              </a:xfrm>
              <a:prstGeom prst="ellipse">
                <a:avLst/>
              </a:prstGeom>
              <a:solidFill>
                <a:srgbClr val="206FA0"/>
              </a:solidFill>
              <a:ln>
                <a:noFill/>
              </a:ln>
            </p:spPr>
            <p:txBody>
              <a:bodyPr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3" name="Shape 24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227712" y="2902624"/>
                <a:ext cx="239699" cy="171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4" name="Shape 24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40656" y="2844933"/>
                <a:ext cx="278700" cy="3462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45" name="Shape 245"/>
              <p:cNvCxnSpPr/>
              <p:nvPr/>
            </p:nvCxnSpPr>
            <p:spPr>
              <a:xfrm rot="10800000" flipH="1">
                <a:off x="1391200" y="1660327"/>
                <a:ext cx="299399" cy="119999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  <p:pic>
            <p:nvPicPr>
              <p:cNvPr id="246" name="Shape 246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40662" y="1630204"/>
                <a:ext cx="278700" cy="3279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47" name="Shape 247"/>
              <p:cNvCxnSpPr/>
              <p:nvPr/>
            </p:nvCxnSpPr>
            <p:spPr>
              <a:xfrm rot="10800000">
                <a:off x="1451348" y="1592802"/>
                <a:ext cx="59699" cy="249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  <p:cxnSp>
            <p:nvCxnSpPr>
              <p:cNvPr id="248" name="Shape 248"/>
              <p:cNvCxnSpPr/>
              <p:nvPr/>
            </p:nvCxnSpPr>
            <p:spPr>
              <a:xfrm rot="10800000">
                <a:off x="1222748" y="1592802"/>
                <a:ext cx="59699" cy="249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  <p:grpSp>
            <p:nvGrpSpPr>
              <p:cNvPr id="249" name="Shape 249"/>
              <p:cNvGrpSpPr/>
              <p:nvPr/>
            </p:nvGrpSpPr>
            <p:grpSpPr>
              <a:xfrm>
                <a:off x="555717" y="1575740"/>
                <a:ext cx="1401899" cy="525298"/>
                <a:chOff x="1393917" y="1545013"/>
                <a:chExt cx="1401899" cy="525299"/>
              </a:xfrm>
            </p:grpSpPr>
            <p:pic>
              <p:nvPicPr>
                <p:cNvPr id="250" name="Shape 250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478855" y="1628207"/>
                  <a:ext cx="278700" cy="3461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51" name="Shape 251"/>
                <p:cNvSpPr/>
                <p:nvPr/>
              </p:nvSpPr>
              <p:spPr>
                <a:xfrm>
                  <a:off x="1975467" y="1595183"/>
                  <a:ext cx="425099" cy="425099"/>
                </a:xfrm>
                <a:prstGeom prst="ellipse">
                  <a:avLst/>
                </a:prstGeom>
                <a:solidFill>
                  <a:srgbClr val="206FA0"/>
                </a:solidFill>
                <a:ln>
                  <a:noFill/>
                </a:ln>
              </p:spPr>
              <p:txBody>
                <a:bodyPr lIns="68575" tIns="68575" rIns="68575" bIns="685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52" name="Shape 25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2065911" y="1718767"/>
                  <a:ext cx="239699" cy="1713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53" name="Shape 253"/>
                <p:cNvSpPr/>
                <p:nvPr/>
              </p:nvSpPr>
              <p:spPr>
                <a:xfrm>
                  <a:off x="1393917" y="1545013"/>
                  <a:ext cx="1401899" cy="525299"/>
                </a:xfrm>
                <a:prstGeom prst="rect">
                  <a:avLst/>
                </a:prstGeom>
                <a:solidFill>
                  <a:srgbClr val="B7B7B7"/>
                </a:solidFill>
                <a:ln>
                  <a:noFill/>
                </a:ln>
              </p:spPr>
              <p:txBody>
                <a:bodyPr lIns="68575" tIns="68575" rIns="68575" bIns="685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4" name="Shape 254"/>
            <p:cNvSpPr/>
            <p:nvPr/>
          </p:nvSpPr>
          <p:spPr>
            <a:xfrm>
              <a:off x="3192158" y="1031783"/>
              <a:ext cx="1401899" cy="5160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ru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Медичні інформаційні системи</a:t>
              </a:r>
            </a:p>
          </p:txBody>
        </p:sp>
      </p:grp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6350" y="1749374"/>
            <a:ext cx="278700" cy="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/>
          <p:nvPr/>
        </p:nvSpPr>
        <p:spPr>
          <a:xfrm>
            <a:off x="2077267" y="1709923"/>
            <a:ext cx="425099" cy="425099"/>
          </a:xfrm>
          <a:prstGeom prst="ellipse">
            <a:avLst/>
          </a:prstGeom>
          <a:solidFill>
            <a:srgbClr val="206FA0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9986" y="1836831"/>
            <a:ext cx="239699" cy="17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11700" y="2204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2800" b="0" i="0" u="none" strike="noStrike" cap="none">
                <a:solidFill>
                  <a:srgbClr val="275D90"/>
                </a:solidFill>
                <a:latin typeface="Arial"/>
                <a:ea typeface="Arial"/>
                <a:cs typeface="Arial"/>
                <a:sym typeface="Arial"/>
              </a:rPr>
              <a:t>Як приєднатись до eHealth ?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11700" y="933225"/>
            <a:ext cx="8672699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" sz="1700" b="1" i="0" u="none" strike="noStrike" cap="none">
                <a:solidFill>
                  <a:srgbClr val="275D90"/>
                </a:solidFill>
                <a:latin typeface="Arial"/>
                <a:ea typeface="Arial"/>
                <a:cs typeface="Arial"/>
                <a:sym typeface="Arial"/>
              </a:rPr>
              <a:t>Крок 1</a:t>
            </a:r>
            <a:r>
              <a:rPr lang="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Отримати Електронний Цифровий Підпис (ЕЦП)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ЕЦП від СГ для керівника закладу, головного бухгалтера чи керівника відділу кадрів закладу.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ЕЦП фізичних осіб для лікарів та інших користувачів (не стосується лікарів ФОП за умови,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що керівник та лікар це одна особа – лікар використовує ЕЦП суб’єкту господарювання).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" sz="1700" b="1" i="0" u="none" strike="noStrike" cap="none">
                <a:solidFill>
                  <a:srgbClr val="275D90"/>
                </a:solidFill>
                <a:latin typeface="Arial"/>
                <a:ea typeface="Arial"/>
                <a:cs typeface="Arial"/>
                <a:sym typeface="Arial"/>
              </a:rPr>
              <a:t>Крок 2</a:t>
            </a:r>
            <a:r>
              <a:rPr lang="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Технічне оснащення робочого місця та закладу </a:t>
            </a:r>
            <a:r>
              <a:rPr lang="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цілому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(комп’ютер, інтернет, принтер 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" sz="1700" b="1" i="0" u="none" strike="noStrike" cap="none">
                <a:solidFill>
                  <a:srgbClr val="275D90"/>
                </a:solidFill>
                <a:latin typeface="Arial"/>
                <a:ea typeface="Arial"/>
                <a:cs typeface="Arial"/>
                <a:sym typeface="Arial"/>
              </a:rPr>
              <a:t>Крок 3</a:t>
            </a:r>
            <a:r>
              <a:rPr lang="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Вибрати та зареєструватись в Медичній Інформаційній Системі (МІС)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Усі необхідні базові функціональні продукти для роботи з Центральним компонентом eHealth будуть надаватись безкоштовно.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311700" y="1991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2600" b="0" i="0" u="none" strike="noStrike" cap="none">
                <a:solidFill>
                  <a:srgbClr val="275D90"/>
                </a:solidFill>
                <a:latin typeface="Arial"/>
                <a:ea typeface="Arial"/>
                <a:cs typeface="Arial"/>
                <a:sym typeface="Arial"/>
              </a:rPr>
              <a:t>Вибрати та зареєструватись в МІС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2600" b="0" i="0" u="none" strike="noStrike" cap="none">
                <a:solidFill>
                  <a:srgbClr val="275D9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900" y="935799"/>
            <a:ext cx="8586397" cy="40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530</Words>
  <Application>Microsoft Office PowerPoint</Application>
  <PresentationFormat>Экран (16:9)</PresentationFormat>
  <Paragraphs>113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simple-light-2</vt:lpstr>
      <vt:lpstr>Custom Theme</vt:lpstr>
      <vt:lpstr>Зміни у сфері охорони здоров’я та eHealth</vt:lpstr>
      <vt:lpstr>Що таке еHealth?</vt:lpstr>
      <vt:lpstr>Проектний офіс еHealth </vt:lpstr>
      <vt:lpstr>Карта розвитку еHealth</vt:lpstr>
      <vt:lpstr>Презентация PowerPoint</vt:lpstr>
      <vt:lpstr>Презентация PowerPoint</vt:lpstr>
      <vt:lpstr>Схема процесів еHealth</vt:lpstr>
      <vt:lpstr>Як приєднатись до eHealth ?</vt:lpstr>
      <vt:lpstr>Вибрати та зареєструватись в МІС   </vt:lpstr>
      <vt:lpstr>Вибрати та зареєструватись в МІС </vt:lpstr>
      <vt:lpstr>Як зареєструвати лікаря у електронній системі? </vt:lpstr>
      <vt:lpstr>Як зареєструвати декларацію у електронній системі?  </vt:lpstr>
      <vt:lpstr>Верифікація (офіційне підтвердження) дій в eHealth </vt:lpstr>
      <vt:lpstr>Презентация PowerPoint</vt:lpstr>
      <vt:lpstr>Дякуємо за увагу та активну участь eHealth в Україні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Зміни у сфері охорони здоров’я та eHealth</dc:title>
  <dc:creator>Admin</dc:creator>
  <cp:lastModifiedBy>Admin</cp:lastModifiedBy>
  <cp:revision>3</cp:revision>
  <dcterms:modified xsi:type="dcterms:W3CDTF">2017-06-08T07:37:04Z</dcterms:modified>
</cp:coreProperties>
</file>