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9" r:id="rId6"/>
    <p:sldId id="259" r:id="rId7"/>
    <p:sldId id="267" r:id="rId8"/>
    <p:sldId id="260" r:id="rId9"/>
    <p:sldId id="261" r:id="rId10"/>
    <p:sldId id="265" r:id="rId11"/>
    <p:sldId id="263" r:id="rId12"/>
    <p:sldId id="264" r:id="rId13"/>
    <p:sldId id="274" r:id="rId14"/>
    <p:sldId id="266" r:id="rId15"/>
    <p:sldId id="271" r:id="rId16"/>
    <p:sldId id="273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803"/>
    <a:srgbClr val="F7CA65"/>
    <a:srgbClr val="99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60"/>
  </p:normalViewPr>
  <p:slideViewPr>
    <p:cSldViewPr>
      <p:cViewPr>
        <p:scale>
          <a:sx n="100" d="100"/>
          <a:sy n="100" d="100"/>
        </p:scale>
        <p:origin x="-186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______________________________&#1055;&#1056;&#1045;&#1047;&#1045;&#1053;&#1058;&#1040;&#1062;&#1048;&#1048;\&#1050;&#1086;&#1087;&#1080;&#1103;%20&#1074;&#1110;&#1076;&#1089;&#1086;&#1090;&#1086;&#1082;%20&#1075;&#1088;&#1086;&#1096;&#1077;&#1081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______________________________&#1055;&#1056;&#1045;&#1047;&#1045;&#1053;&#1058;&#1040;&#1062;&#1048;&#1048;\&#1050;&#1086;&#1087;&#1080;&#1103;%20&#1074;&#1110;&#1076;&#1089;&#1086;&#1090;&#1086;&#1082;%20&#1075;&#1088;&#1086;&#1096;&#1077;&#1081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2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Україна</c:v>
                </c:pt>
                <c:pt idx="1">
                  <c:v>Франція</c:v>
                </c:pt>
                <c:pt idx="2">
                  <c:v>Польща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79</c:v>
                </c:pt>
                <c:pt idx="2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tx1">
                <a:lumMod val="8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>
                        <a:lumMod val="8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Україна</c:v>
                </c:pt>
                <c:pt idx="1">
                  <c:v>Франція</c:v>
                </c:pt>
                <c:pt idx="2">
                  <c:v>Польща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</c:v>
                </c:pt>
                <c:pt idx="1">
                  <c:v>84</c:v>
                </c:pt>
                <c:pt idx="2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276992"/>
        <c:axId val="154278528"/>
      </c:barChart>
      <c:catAx>
        <c:axId val="154276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4278528"/>
        <c:crosses val="autoZero"/>
        <c:auto val="1"/>
        <c:lblAlgn val="ctr"/>
        <c:lblOffset val="100"/>
        <c:noMultiLvlLbl val="0"/>
      </c:catAx>
      <c:valAx>
        <c:axId val="1542785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427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85651793525813E-2"/>
          <c:y val="1.5088440314104019E-2"/>
          <c:w val="0.90593657042869646"/>
          <c:h val="0.924844395817724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Залишок коштів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cat>
            <c:strRef>
              <c:f>Лист1!$A$2:$A$40</c:f>
              <c:strCache>
                <c:ptCount val="35"/>
                <c:pt idx="0">
                  <c:v>Авдіївський ЦПМСД</c:v>
                </c:pt>
                <c:pt idx="1">
                  <c:v>Покровський районний ЦПМСД</c:v>
                </c:pt>
                <c:pt idx="2">
                  <c:v>Вугледарський ЦПМСД</c:v>
                </c:pt>
                <c:pt idx="3">
                  <c:v>Костянтинівський районний ЦПМСД</c:v>
                </c:pt>
                <c:pt idx="4">
                  <c:v>Ясинуватський районний ЦПМСД</c:v>
                </c:pt>
                <c:pt idx="5">
                  <c:v>Добропільський районний ЦПМСД</c:v>
                </c:pt>
                <c:pt idx="6">
                  <c:v>Селидівський ЦПМСД</c:v>
                </c:pt>
                <c:pt idx="7">
                  <c:v>Лиманський ЦПМСД </c:v>
                </c:pt>
                <c:pt idx="8">
                  <c:v>В-Новосілківський районний ЦПМСД</c:v>
                </c:pt>
                <c:pt idx="9">
                  <c:v>Авдіївська лінійна поліклініка</c:v>
                </c:pt>
                <c:pt idx="10">
                  <c:v>Олександрівський районний ЦПМСД</c:v>
                </c:pt>
                <c:pt idx="11">
                  <c:v>Новогродівський ЦПМСД</c:v>
                </c:pt>
                <c:pt idx="12">
                  <c:v>Слов'янська ЦРБ</c:v>
                </c:pt>
                <c:pt idx="13">
                  <c:v>Нікольський районний ЦПМСД</c:v>
                </c:pt>
                <c:pt idx="14">
                  <c:v>Мирноградський ЦПМСД</c:v>
                </c:pt>
                <c:pt idx="15">
                  <c:v>Мангушський районний ЦПМСД</c:v>
                </c:pt>
                <c:pt idx="16">
                  <c:v>Слов'янський районний ЦПМСД</c:v>
                </c:pt>
                <c:pt idx="17">
                  <c:v>Покровський ЦПМСД</c:v>
                </c:pt>
                <c:pt idx="18">
                  <c:v>Слов’янська ЦПМСД</c:v>
                </c:pt>
                <c:pt idx="19">
                  <c:v>Костянтинівський  ЦПМСД</c:v>
                </c:pt>
                <c:pt idx="20">
                  <c:v>Маріупольський ЦПМСД № 6</c:v>
                </c:pt>
                <c:pt idx="21">
                  <c:v>Бахмутський районний ЦПМСД</c:v>
                </c:pt>
                <c:pt idx="22">
                  <c:v>Мар'їнський районий ЦПМСД</c:v>
                </c:pt>
                <c:pt idx="23">
                  <c:v>Добропільський ЦПМСД</c:v>
                </c:pt>
                <c:pt idx="24">
                  <c:v>Дружківський ЦПМСД</c:v>
                </c:pt>
                <c:pt idx="25">
                  <c:v>Маріупольський ЦПМСД № 4</c:v>
                </c:pt>
                <c:pt idx="26">
                  <c:v>Маріупольський ЦПМСД № 1</c:v>
                </c:pt>
                <c:pt idx="27">
                  <c:v>Маріупольський ЦПМСД № 3</c:v>
                </c:pt>
                <c:pt idx="28">
                  <c:v>Торецький ЦПМСД</c:v>
                </c:pt>
                <c:pt idx="29">
                  <c:v>Маріупольський ЦПМСД № 5</c:v>
                </c:pt>
                <c:pt idx="30">
                  <c:v>Краматорський ЦПМСД № 1</c:v>
                </c:pt>
                <c:pt idx="31">
                  <c:v>Краматорський ЦПМСД № 2</c:v>
                </c:pt>
                <c:pt idx="32">
                  <c:v>Волноваський районний ЦПМСД</c:v>
                </c:pt>
                <c:pt idx="33">
                  <c:v>Маріупольський ЦПМСД № 2</c:v>
                </c:pt>
                <c:pt idx="34">
                  <c:v>Бахмутський ЦПМСД</c:v>
                </c:pt>
              </c:strCache>
            </c:strRef>
          </c:cat>
          <c:val>
            <c:numRef>
              <c:f>Лист1!$B$2:$B$40</c:f>
              <c:numCache>
                <c:formatCode>0.00</c:formatCode>
                <c:ptCount val="35"/>
                <c:pt idx="0">
                  <c:v>-16.79983</c:v>
                </c:pt>
                <c:pt idx="1">
                  <c:v>-10.746309999999999</c:v>
                </c:pt>
                <c:pt idx="2">
                  <c:v>-4.6342700000000008</c:v>
                </c:pt>
                <c:pt idx="3">
                  <c:v>0</c:v>
                </c:pt>
                <c:pt idx="4">
                  <c:v>2.7316400000000001</c:v>
                </c:pt>
                <c:pt idx="5">
                  <c:v>3.6700699999999999</c:v>
                </c:pt>
                <c:pt idx="6">
                  <c:v>3.7763400000000003</c:v>
                </c:pt>
                <c:pt idx="7">
                  <c:v>10.062299999999999</c:v>
                </c:pt>
                <c:pt idx="8">
                  <c:v>14.714399999999999</c:v>
                </c:pt>
                <c:pt idx="9">
                  <c:v>17.825029999999998</c:v>
                </c:pt>
                <c:pt idx="10">
                  <c:v>17.878580000000003</c:v>
                </c:pt>
                <c:pt idx="11">
                  <c:v>24.76634</c:v>
                </c:pt>
                <c:pt idx="12">
                  <c:v>26.991919999999997</c:v>
                </c:pt>
                <c:pt idx="13">
                  <c:v>33.905709999999999</c:v>
                </c:pt>
                <c:pt idx="14">
                  <c:v>55.350999999999999</c:v>
                </c:pt>
                <c:pt idx="15">
                  <c:v>57.298610000000004</c:v>
                </c:pt>
                <c:pt idx="16">
                  <c:v>94.732119999999995</c:v>
                </c:pt>
                <c:pt idx="17">
                  <c:v>102.70435999999999</c:v>
                </c:pt>
                <c:pt idx="18">
                  <c:v>115.476</c:v>
                </c:pt>
                <c:pt idx="19">
                  <c:v>117.92946999999999</c:v>
                </c:pt>
                <c:pt idx="20">
                  <c:v>124.6867</c:v>
                </c:pt>
                <c:pt idx="21">
                  <c:v>126.50613</c:v>
                </c:pt>
                <c:pt idx="22">
                  <c:v>128.30242999999999</c:v>
                </c:pt>
                <c:pt idx="23">
                  <c:v>132.7116</c:v>
                </c:pt>
                <c:pt idx="24">
                  <c:v>143.25403</c:v>
                </c:pt>
                <c:pt idx="25">
                  <c:v>190.09366</c:v>
                </c:pt>
                <c:pt idx="26">
                  <c:v>199.61021</c:v>
                </c:pt>
                <c:pt idx="27">
                  <c:v>226.9751</c:v>
                </c:pt>
                <c:pt idx="28">
                  <c:v>227.78460000000001</c:v>
                </c:pt>
                <c:pt idx="29">
                  <c:v>233.00671</c:v>
                </c:pt>
                <c:pt idx="30">
                  <c:v>240.85175000000001</c:v>
                </c:pt>
                <c:pt idx="31">
                  <c:v>248.23148</c:v>
                </c:pt>
                <c:pt idx="32">
                  <c:v>262.54178999999999</c:v>
                </c:pt>
                <c:pt idx="33">
                  <c:v>265.46377000000001</c:v>
                </c:pt>
                <c:pt idx="34">
                  <c:v>274.59125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33431680"/>
        <c:axId val="133434752"/>
      </c:barChart>
      <c:catAx>
        <c:axId val="1334316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ctr">
              <a:defRPr lang="ru-RU" sz="700" b="0" i="0" u="none" strike="noStrike" kern="1200" baseline="0">
                <a:solidFill>
                  <a:srgbClr val="31B6FD">
                    <a:lumMod val="40000"/>
                    <a:lumOff val="60000"/>
                  </a:srgbClr>
                </a:solidFill>
                <a:latin typeface="Arial Black" pitchFamily="34" charset="0"/>
                <a:ea typeface="+mn-ea"/>
                <a:cs typeface="+mn-cs"/>
              </a:defRPr>
            </a:pPr>
            <a:endParaRPr lang="ru-RU"/>
          </a:p>
        </c:txPr>
        <c:crossAx val="133434752"/>
        <c:crosses val="autoZero"/>
        <c:auto val="1"/>
        <c:lblAlgn val="ctr"/>
        <c:lblOffset val="900"/>
        <c:noMultiLvlLbl val="0"/>
      </c:catAx>
      <c:valAx>
        <c:axId val="133434752"/>
        <c:scaling>
          <c:orientation val="minMax"/>
          <c:max val="300"/>
        </c:scaling>
        <c:delete val="0"/>
        <c:axPos val="b"/>
        <c:majorGridlines>
          <c:spPr>
            <a:ln>
              <a:solidFill>
                <a:schemeClr val="tx2">
                  <a:lumMod val="50000"/>
                </a:schemeClr>
              </a:solidFill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33431680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25000"/>
      </a:schemeClr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10800000" scaled="1"/>
              <a:tileRect/>
            </a:gradFill>
          </c:spPr>
          <c:invertIfNegative val="0"/>
          <c:dPt>
            <c:idx val="1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17"/>
              <c:spPr>
                <a:solidFill>
                  <a:schemeClr val="accent6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050" b="1">
                      <a:gradFill flip="none" rotWithShape="1">
                        <a:gsLst>
                          <a:gs pos="0">
                            <a:srgbClr val="0070C0">
                              <a:shade val="30000"/>
                              <a:satMod val="115000"/>
                            </a:srgbClr>
                          </a:gs>
                          <a:gs pos="50000">
                            <a:srgbClr val="0070C0">
                              <a:shade val="67500"/>
                              <a:satMod val="115000"/>
                            </a:srgbClr>
                          </a:gs>
                          <a:gs pos="100000">
                            <a:srgbClr val="0070C0">
                              <a:shade val="100000"/>
                              <a:satMod val="115000"/>
                            </a:srgb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Лист1!$A$2:$A$20</c:f>
              <c:strCache>
                <c:ptCount val="18"/>
                <c:pt idx="0">
                  <c:v>Авдіївський ЦПМСД</c:v>
                </c:pt>
                <c:pt idx="1">
                  <c:v>Покровський районний ЦПМСД</c:v>
                </c:pt>
                <c:pt idx="2">
                  <c:v>Вугледарський ЦПМСД</c:v>
                </c:pt>
                <c:pt idx="3">
                  <c:v>Костянтинівський районний ЦПМСД</c:v>
                </c:pt>
                <c:pt idx="4">
                  <c:v>Селидівський ЦПМСД</c:v>
                </c:pt>
                <c:pt idx="5">
                  <c:v>Ясинуватський районний ЦПМСД</c:v>
                </c:pt>
                <c:pt idx="6">
                  <c:v>Лиманський ЦПМСД </c:v>
                </c:pt>
                <c:pt idx="7">
                  <c:v>Добропільський районний ЦПМСД</c:v>
                </c:pt>
                <c:pt idx="8">
                  <c:v>В-Новосілківський районний ЦПМСД</c:v>
                </c:pt>
                <c:pt idx="9">
                  <c:v>Слов’янська ЦПМСД</c:v>
                </c:pt>
                <c:pt idx="10">
                  <c:v>Мирноградський ЦПМСД</c:v>
                </c:pt>
                <c:pt idx="11">
                  <c:v>Олександрівський районний ЦПМСД</c:v>
                </c:pt>
                <c:pt idx="12">
                  <c:v>Покровський ЦПМСД</c:v>
                </c:pt>
                <c:pt idx="13">
                  <c:v>Новогродівський ЦПМСД</c:v>
                </c:pt>
                <c:pt idx="14">
                  <c:v>Нікольський районний ЦПМСД</c:v>
                </c:pt>
                <c:pt idx="15">
                  <c:v>Костянтинівський  ЦПМСД</c:v>
                </c:pt>
                <c:pt idx="16">
                  <c:v>Мар'їнський районий ЦПМСД</c:v>
                </c:pt>
                <c:pt idx="17">
                  <c:v>Область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8"/>
                <c:pt idx="0">
                  <c:v>37.99</c:v>
                </c:pt>
                <c:pt idx="1">
                  <c:v>36.159999999999997</c:v>
                </c:pt>
                <c:pt idx="2">
                  <c:v>35.51</c:v>
                </c:pt>
                <c:pt idx="3">
                  <c:v>33.33</c:v>
                </c:pt>
                <c:pt idx="4">
                  <c:v>32.869999999999997</c:v>
                </c:pt>
                <c:pt idx="5">
                  <c:v>31.5</c:v>
                </c:pt>
                <c:pt idx="6">
                  <c:v>31.48</c:v>
                </c:pt>
                <c:pt idx="7">
                  <c:v>30.44</c:v>
                </c:pt>
                <c:pt idx="8">
                  <c:v>30.25</c:v>
                </c:pt>
                <c:pt idx="9">
                  <c:v>25.75</c:v>
                </c:pt>
                <c:pt idx="10">
                  <c:v>25.36</c:v>
                </c:pt>
                <c:pt idx="11">
                  <c:v>24.24</c:v>
                </c:pt>
                <c:pt idx="12">
                  <c:v>23.54</c:v>
                </c:pt>
                <c:pt idx="13">
                  <c:v>23.37</c:v>
                </c:pt>
                <c:pt idx="14">
                  <c:v>23.26</c:v>
                </c:pt>
                <c:pt idx="15">
                  <c:v>20.010000000000002</c:v>
                </c:pt>
                <c:pt idx="16">
                  <c:v>19.829999999999998</c:v>
                </c:pt>
                <c:pt idx="17">
                  <c:v>18.62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33495424"/>
        <c:axId val="188180736"/>
      </c:barChart>
      <c:catAx>
        <c:axId val="1334954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ctr">
              <a:defRPr lang="ru-RU" sz="900" b="1" i="0" u="none" strike="noStrike" kern="1200" baseline="0">
                <a:solidFill>
                  <a:srgbClr val="31B6FD">
                    <a:lumMod val="40000"/>
                    <a:lumOff val="60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180736"/>
        <c:crosses val="autoZero"/>
        <c:auto val="1"/>
        <c:lblAlgn val="ctr"/>
        <c:lblOffset val="100"/>
        <c:noMultiLvlLbl val="0"/>
      </c:catAx>
      <c:valAx>
        <c:axId val="188180736"/>
        <c:scaling>
          <c:orientation val="minMax"/>
        </c:scaling>
        <c:delete val="0"/>
        <c:axPos val="b"/>
        <c:majorGridlines>
          <c:spPr>
            <a:ln>
              <a:solidFill>
                <a:schemeClr val="tx2">
                  <a:lumMod val="50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133495424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25000"/>
      </a:schemeClr>
    </a:solidFill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25000"/>
              </a:schemeClr>
            </a:solidFill>
          </c:spPr>
          <c:invertIfNegative val="0"/>
          <c:dPt>
            <c:idx val="17"/>
            <c:invertIfNegative val="0"/>
            <c:bubble3D val="0"/>
            <c:spPr>
              <a:solidFill>
                <a:schemeClr val="tx2">
                  <a:lumMod val="25000"/>
                </a:schemeClr>
              </a:solidFill>
            </c:spPr>
          </c:dPt>
          <c:dLbls>
            <c:dLbl>
              <c:idx val="17"/>
              <c:spPr>
                <a:solidFill>
                  <a:schemeClr val="accent6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050" b="1">
                      <a:gradFill flip="none" rotWithShape="1">
                        <a:gsLst>
                          <a:gs pos="0">
                            <a:srgbClr val="0070C0">
                              <a:shade val="30000"/>
                              <a:satMod val="115000"/>
                            </a:srgbClr>
                          </a:gs>
                          <a:gs pos="50000">
                            <a:srgbClr val="0070C0">
                              <a:shade val="67500"/>
                              <a:satMod val="115000"/>
                            </a:srgbClr>
                          </a:gs>
                          <a:gs pos="100000">
                            <a:srgbClr val="0070C0">
                              <a:shade val="100000"/>
                              <a:satMod val="115000"/>
                            </a:srgb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Лист1!$A$2:$A$20</c:f>
              <c:strCache>
                <c:ptCount val="18"/>
                <c:pt idx="0">
                  <c:v>Авдіївський ЦПМСД</c:v>
                </c:pt>
                <c:pt idx="1">
                  <c:v>Покровський районний ЦПМСД</c:v>
                </c:pt>
                <c:pt idx="2">
                  <c:v>Вугледарський ЦПМСД</c:v>
                </c:pt>
                <c:pt idx="3">
                  <c:v>Костянтинівський районний ЦПМСД</c:v>
                </c:pt>
                <c:pt idx="4">
                  <c:v>Селидівський ЦПМСД</c:v>
                </c:pt>
                <c:pt idx="5">
                  <c:v>Ясинуватський районний ЦПМСД</c:v>
                </c:pt>
                <c:pt idx="6">
                  <c:v>Лиманський ЦПМСД </c:v>
                </c:pt>
                <c:pt idx="7">
                  <c:v>Добропільський районний ЦПМСД</c:v>
                </c:pt>
                <c:pt idx="8">
                  <c:v>В-Новосілківський районний ЦПМСД</c:v>
                </c:pt>
                <c:pt idx="9">
                  <c:v>Слов’янська ЦПМСД</c:v>
                </c:pt>
                <c:pt idx="10">
                  <c:v>Мирноградський ЦПМСД</c:v>
                </c:pt>
                <c:pt idx="11">
                  <c:v>Олександрівський районний ЦПМСД</c:v>
                </c:pt>
                <c:pt idx="12">
                  <c:v>Покровський ЦПМСД</c:v>
                </c:pt>
                <c:pt idx="13">
                  <c:v>Новогродівський ЦПМСД</c:v>
                </c:pt>
                <c:pt idx="14">
                  <c:v>Нікольський районний ЦПМСД</c:v>
                </c:pt>
                <c:pt idx="15">
                  <c:v>Костянтинівський  ЦПМСД</c:v>
                </c:pt>
                <c:pt idx="16">
                  <c:v>Мар'їнський районий ЦПМСД</c:v>
                </c:pt>
                <c:pt idx="17">
                  <c:v>Область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8"/>
                <c:pt idx="0">
                  <c:v>37.99</c:v>
                </c:pt>
                <c:pt idx="1">
                  <c:v>36.159999999999997</c:v>
                </c:pt>
                <c:pt idx="2">
                  <c:v>35.51</c:v>
                </c:pt>
                <c:pt idx="3">
                  <c:v>33.33</c:v>
                </c:pt>
                <c:pt idx="4">
                  <c:v>32.869999999999997</c:v>
                </c:pt>
                <c:pt idx="5">
                  <c:v>31.5</c:v>
                </c:pt>
                <c:pt idx="6">
                  <c:v>31.48</c:v>
                </c:pt>
                <c:pt idx="7">
                  <c:v>30.44</c:v>
                </c:pt>
                <c:pt idx="8">
                  <c:v>30.25</c:v>
                </c:pt>
                <c:pt idx="9">
                  <c:v>25.75</c:v>
                </c:pt>
                <c:pt idx="10">
                  <c:v>25.36</c:v>
                </c:pt>
                <c:pt idx="11">
                  <c:v>24.24</c:v>
                </c:pt>
                <c:pt idx="12">
                  <c:v>23.54</c:v>
                </c:pt>
                <c:pt idx="13">
                  <c:v>23.37</c:v>
                </c:pt>
                <c:pt idx="14">
                  <c:v>23.26</c:v>
                </c:pt>
                <c:pt idx="15">
                  <c:v>20.010000000000002</c:v>
                </c:pt>
                <c:pt idx="16">
                  <c:v>19.829999999999998</c:v>
                </c:pt>
                <c:pt idx="17">
                  <c:v>18.62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230405632"/>
        <c:axId val="230407168"/>
      </c:barChart>
      <c:catAx>
        <c:axId val="230405632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tx2">
                <a:lumMod val="25000"/>
              </a:schemeClr>
            </a:solidFill>
          </a:ln>
        </c:spPr>
        <c:txPr>
          <a:bodyPr/>
          <a:lstStyle/>
          <a:p>
            <a:pPr algn="ctr">
              <a:defRPr lang="ru-RU" sz="900" b="1" i="0" u="none" strike="noStrike" kern="1200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407168"/>
        <c:crosses val="autoZero"/>
        <c:auto val="1"/>
        <c:lblAlgn val="ctr"/>
        <c:lblOffset val="100"/>
        <c:noMultiLvlLbl val="0"/>
      </c:catAx>
      <c:valAx>
        <c:axId val="230407168"/>
        <c:scaling>
          <c:orientation val="minMax"/>
        </c:scaling>
        <c:delete val="0"/>
        <c:axPos val="b"/>
        <c:majorGridlines>
          <c:spPr>
            <a:ln>
              <a:solidFill>
                <a:schemeClr val="tx2">
                  <a:lumMod val="2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>
            <a:solidFill>
              <a:schemeClr val="tx2">
                <a:lumMod val="2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2">
                    <a:lumMod val="25000"/>
                  </a:schemeClr>
                </a:solidFill>
              </a:defRPr>
            </a:pPr>
            <a:endParaRPr lang="ru-RU"/>
          </a:p>
        </c:txPr>
        <c:crossAx val="230405632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25000"/>
      </a:schemeClr>
    </a:solidFill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Лист3!$A$29:$A$46</c:f>
              <c:strCache>
                <c:ptCount val="18"/>
                <c:pt idx="0">
                  <c:v>Авдіївський ЦПМСД</c:v>
                </c:pt>
                <c:pt idx="1">
                  <c:v>Покровський районний ЦПМСД</c:v>
                </c:pt>
                <c:pt idx="2">
                  <c:v>Вугледарський ЦПМСД</c:v>
                </c:pt>
                <c:pt idx="3">
                  <c:v>Костянтинівський районний ЦПМСД</c:v>
                </c:pt>
                <c:pt idx="4">
                  <c:v>Селидівський ЦПМСД</c:v>
                </c:pt>
                <c:pt idx="5">
                  <c:v>Ясинуватський районний ЦПМСД</c:v>
                </c:pt>
                <c:pt idx="6">
                  <c:v>Лиманський ЦПМСД </c:v>
                </c:pt>
                <c:pt idx="7">
                  <c:v>Добропільський районний ЦПМСД</c:v>
                </c:pt>
                <c:pt idx="8">
                  <c:v>В-Новосілківський районний ЦПМСД</c:v>
                </c:pt>
                <c:pt idx="9">
                  <c:v>Слов’янська ЦПМСД</c:v>
                </c:pt>
                <c:pt idx="10">
                  <c:v>Мирноградський ЦПМСД</c:v>
                </c:pt>
                <c:pt idx="11">
                  <c:v>Олександрівський районний ЦПМСД</c:v>
                </c:pt>
                <c:pt idx="12">
                  <c:v>Покровський ЦПМСД</c:v>
                </c:pt>
                <c:pt idx="13">
                  <c:v>Новогродівський ЦПМСД</c:v>
                </c:pt>
                <c:pt idx="14">
                  <c:v>Нікольський районний ЦПМСД</c:v>
                </c:pt>
                <c:pt idx="15">
                  <c:v>Костянтинівський ЦПМСД</c:v>
                </c:pt>
                <c:pt idx="16">
                  <c:v>Мар'їнський районий ЦПМСД</c:v>
                </c:pt>
                <c:pt idx="17">
                  <c:v>Область</c:v>
                </c:pt>
              </c:strCache>
            </c:strRef>
          </c:cat>
          <c:val>
            <c:numRef>
              <c:f>Лист3!$B$29:$B$46</c:f>
              <c:numCache>
                <c:formatCode>0.0%</c:formatCode>
                <c:ptCount val="18"/>
                <c:pt idx="0">
                  <c:v>3.9386445866963535E-2</c:v>
                </c:pt>
                <c:pt idx="1">
                  <c:v>3.1813841201716743E-2</c:v>
                </c:pt>
                <c:pt idx="2">
                  <c:v>5.3525456292026895E-2</c:v>
                </c:pt>
                <c:pt idx="3">
                  <c:v>8.8936582809224316E-3</c:v>
                </c:pt>
                <c:pt idx="4">
                  <c:v>9.659006372433325E-2</c:v>
                </c:pt>
                <c:pt idx="5">
                  <c:v>1.3556097560975609E-2</c:v>
                </c:pt>
                <c:pt idx="6">
                  <c:v>3.5512033960871166E-2</c:v>
                </c:pt>
                <c:pt idx="7">
                  <c:v>1.9474354964816261E-2</c:v>
                </c:pt>
                <c:pt idx="8">
                  <c:v>2.4539171842650104E-2</c:v>
                </c:pt>
                <c:pt idx="9">
                  <c:v>4.3864644805152134E-2</c:v>
                </c:pt>
                <c:pt idx="10">
                  <c:v>5.4386043165467628E-2</c:v>
                </c:pt>
                <c:pt idx="11">
                  <c:v>1.5131889168765742E-2</c:v>
                </c:pt>
                <c:pt idx="12">
                  <c:v>3.7858623326959849E-2</c:v>
                </c:pt>
                <c:pt idx="13">
                  <c:v>5.4535506072874496E-2</c:v>
                </c:pt>
                <c:pt idx="14">
                  <c:v>3.7517490381769755E-2</c:v>
                </c:pt>
                <c:pt idx="15">
                  <c:v>1.4262299344336423E-2</c:v>
                </c:pt>
                <c:pt idx="16">
                  <c:v>2.9406502783905872E-2</c:v>
                </c:pt>
                <c:pt idx="17">
                  <c:v>2.4240529217112484E-2</c:v>
                </c:pt>
              </c:numCache>
            </c:numRef>
          </c:val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Лист3!$A$29:$A$46</c:f>
              <c:strCache>
                <c:ptCount val="18"/>
                <c:pt idx="0">
                  <c:v>Авдіївський ЦПМСД</c:v>
                </c:pt>
                <c:pt idx="1">
                  <c:v>Покровський районний ЦПМСД</c:v>
                </c:pt>
                <c:pt idx="2">
                  <c:v>Вугледарський ЦПМСД</c:v>
                </c:pt>
                <c:pt idx="3">
                  <c:v>Костянтинівський районний ЦПМСД</c:v>
                </c:pt>
                <c:pt idx="4">
                  <c:v>Селидівський ЦПМСД</c:v>
                </c:pt>
                <c:pt idx="5">
                  <c:v>Ясинуватський районний ЦПМСД</c:v>
                </c:pt>
                <c:pt idx="6">
                  <c:v>Лиманський ЦПМСД </c:v>
                </c:pt>
                <c:pt idx="7">
                  <c:v>Добропільський районний ЦПМСД</c:v>
                </c:pt>
                <c:pt idx="8">
                  <c:v>В-Новосілківський районний ЦПМСД</c:v>
                </c:pt>
                <c:pt idx="9">
                  <c:v>Слов’янська ЦПМСД</c:v>
                </c:pt>
                <c:pt idx="10">
                  <c:v>Мирноградський ЦПМСД</c:v>
                </c:pt>
                <c:pt idx="11">
                  <c:v>Олександрівський районний ЦПМСД</c:v>
                </c:pt>
                <c:pt idx="12">
                  <c:v>Покровський ЦПМСД</c:v>
                </c:pt>
                <c:pt idx="13">
                  <c:v>Новогродівський ЦПМСД</c:v>
                </c:pt>
                <c:pt idx="14">
                  <c:v>Нікольський районний ЦПМСД</c:v>
                </c:pt>
                <c:pt idx="15">
                  <c:v>Костянтинівський ЦПМСД</c:v>
                </c:pt>
                <c:pt idx="16">
                  <c:v>Мар'їнський районий ЦПМСД</c:v>
                </c:pt>
                <c:pt idx="17">
                  <c:v>Область</c:v>
                </c:pt>
              </c:strCache>
            </c:strRef>
          </c:cat>
          <c:val>
            <c:numRef>
              <c:f>Лист3!$C$29:$C$46</c:f>
              <c:numCache>
                <c:formatCode>0.0%</c:formatCode>
                <c:ptCount val="18"/>
                <c:pt idx="0">
                  <c:v>0.14424208182577231</c:v>
                </c:pt>
                <c:pt idx="1">
                  <c:v>0.15265965665236053</c:v>
                </c:pt>
                <c:pt idx="2">
                  <c:v>9.3762439961575406E-2</c:v>
                </c:pt>
                <c:pt idx="3">
                  <c:v>4.4895335429769395E-2</c:v>
                </c:pt>
                <c:pt idx="4">
                  <c:v>0.12428057587915978</c:v>
                </c:pt>
                <c:pt idx="5">
                  <c:v>0.15334634146341464</c:v>
                </c:pt>
                <c:pt idx="6">
                  <c:v>0.14746784791435955</c:v>
                </c:pt>
                <c:pt idx="7">
                  <c:v>0.19643526192337762</c:v>
                </c:pt>
                <c:pt idx="8">
                  <c:v>0.12254935817805382</c:v>
                </c:pt>
                <c:pt idx="9">
                  <c:v>0.1144731418807912</c:v>
                </c:pt>
                <c:pt idx="10">
                  <c:v>8.6073683453237404E-2</c:v>
                </c:pt>
                <c:pt idx="11">
                  <c:v>0.12428211586901763</c:v>
                </c:pt>
                <c:pt idx="12">
                  <c:v>7.6630573613766712E-2</c:v>
                </c:pt>
                <c:pt idx="13">
                  <c:v>0.10327866396761133</c:v>
                </c:pt>
                <c:pt idx="14">
                  <c:v>3.7592364604912692E-2</c:v>
                </c:pt>
                <c:pt idx="15">
                  <c:v>0.10488367623784763</c:v>
                </c:pt>
                <c:pt idx="16">
                  <c:v>9.234998424204223E-2</c:v>
                </c:pt>
                <c:pt idx="17">
                  <c:v>7.2023421865251444E-2</c:v>
                </c:pt>
              </c:numCache>
            </c:numRef>
          </c:val>
        </c:ser>
        <c:ser>
          <c:idx val="2"/>
          <c:order val="2"/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Лист3!$A$29:$A$46</c:f>
              <c:strCache>
                <c:ptCount val="18"/>
                <c:pt idx="0">
                  <c:v>Авдіївський ЦПМСД</c:v>
                </c:pt>
                <c:pt idx="1">
                  <c:v>Покровський районний ЦПМСД</c:v>
                </c:pt>
                <c:pt idx="2">
                  <c:v>Вугледарський ЦПМСД</c:v>
                </c:pt>
                <c:pt idx="3">
                  <c:v>Костянтинівський районний ЦПМСД</c:v>
                </c:pt>
                <c:pt idx="4">
                  <c:v>Селидівський ЦПМСД</c:v>
                </c:pt>
                <c:pt idx="5">
                  <c:v>Ясинуватський районний ЦПМСД</c:v>
                </c:pt>
                <c:pt idx="6">
                  <c:v>Лиманський ЦПМСД </c:v>
                </c:pt>
                <c:pt idx="7">
                  <c:v>Добропільський районний ЦПМСД</c:v>
                </c:pt>
                <c:pt idx="8">
                  <c:v>В-Новосілківський районний ЦПМСД</c:v>
                </c:pt>
                <c:pt idx="9">
                  <c:v>Слов’янська ЦПМСД</c:v>
                </c:pt>
                <c:pt idx="10">
                  <c:v>Мирноградський ЦПМСД</c:v>
                </c:pt>
                <c:pt idx="11">
                  <c:v>Олександрівський районний ЦПМСД</c:v>
                </c:pt>
                <c:pt idx="12">
                  <c:v>Покровський ЦПМСД</c:v>
                </c:pt>
                <c:pt idx="13">
                  <c:v>Новогродівський ЦПМСД</c:v>
                </c:pt>
                <c:pt idx="14">
                  <c:v>Нікольський районний ЦПМСД</c:v>
                </c:pt>
                <c:pt idx="15">
                  <c:v>Костянтинівський ЦПМСД</c:v>
                </c:pt>
                <c:pt idx="16">
                  <c:v>Мар'їнський районий ЦПМСД</c:v>
                </c:pt>
                <c:pt idx="17">
                  <c:v>Область</c:v>
                </c:pt>
              </c:strCache>
            </c:strRef>
          </c:cat>
          <c:val>
            <c:numRef>
              <c:f>Лист3!$D$29:$D$46</c:f>
              <c:numCache>
                <c:formatCode>0.0%</c:formatCode>
                <c:ptCount val="18"/>
                <c:pt idx="0">
                  <c:v>0.19627637072084606</c:v>
                </c:pt>
                <c:pt idx="1">
                  <c:v>0.17710458690987124</c:v>
                </c:pt>
                <c:pt idx="2">
                  <c:v>0.2078238712776177</c:v>
                </c:pt>
                <c:pt idx="3">
                  <c:v>0.27954433962264152</c:v>
                </c:pt>
                <c:pt idx="4">
                  <c:v>0.10780962945480289</c:v>
                </c:pt>
                <c:pt idx="5">
                  <c:v>0.14809668542839274</c:v>
                </c:pt>
                <c:pt idx="6">
                  <c:v>0.13178146917681804</c:v>
                </c:pt>
                <c:pt idx="7">
                  <c:v>8.8468256450351834E-2</c:v>
                </c:pt>
                <c:pt idx="8">
                  <c:v>0.15536612836438926</c:v>
                </c:pt>
                <c:pt idx="9">
                  <c:v>9.9153177367418022E-2</c:v>
                </c:pt>
                <c:pt idx="10">
                  <c:v>0.11313595683453238</c:v>
                </c:pt>
                <c:pt idx="11">
                  <c:v>0.1030112846347607</c:v>
                </c:pt>
                <c:pt idx="12">
                  <c:v>0.12087948374760996</c:v>
                </c:pt>
                <c:pt idx="13">
                  <c:v>7.5925344129554678E-2</c:v>
                </c:pt>
                <c:pt idx="14">
                  <c:v>0.15748644569399231</c:v>
                </c:pt>
                <c:pt idx="15">
                  <c:v>8.0911146280804883E-2</c:v>
                </c:pt>
                <c:pt idx="16">
                  <c:v>7.6581121966593141E-2</c:v>
                </c:pt>
                <c:pt idx="17">
                  <c:v>8.9890214103505728E-2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613952"/>
        <c:axId val="335615488"/>
      </c:barChart>
      <c:catAx>
        <c:axId val="3356139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335615488"/>
        <c:crosses val="autoZero"/>
        <c:auto val="1"/>
        <c:lblAlgn val="ctr"/>
        <c:lblOffset val="100"/>
        <c:noMultiLvlLbl val="0"/>
      </c:catAx>
      <c:valAx>
        <c:axId val="3356154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335613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25000"/>
              </a:schemeClr>
            </a:solidFill>
          </c:spPr>
          <c:invertIfNegative val="0"/>
          <c:dPt>
            <c:idx val="17"/>
            <c:invertIfNegative val="0"/>
            <c:bubble3D val="0"/>
            <c:spPr>
              <a:solidFill>
                <a:schemeClr val="tx2">
                  <a:lumMod val="25000"/>
                </a:schemeClr>
              </a:solidFill>
            </c:spPr>
          </c:dPt>
          <c:dLbls>
            <c:dLbl>
              <c:idx val="17"/>
              <c:spPr>
                <a:solidFill>
                  <a:schemeClr val="accent3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050" b="1">
                      <a:gradFill flip="none" rotWithShape="1">
                        <a:gsLst>
                          <a:gs pos="0">
                            <a:srgbClr val="0070C0">
                              <a:shade val="30000"/>
                              <a:satMod val="115000"/>
                            </a:srgbClr>
                          </a:gs>
                          <a:gs pos="50000">
                            <a:srgbClr val="0070C0">
                              <a:shade val="67500"/>
                              <a:satMod val="115000"/>
                            </a:srgbClr>
                          </a:gs>
                          <a:gs pos="100000">
                            <a:srgbClr val="0070C0">
                              <a:shade val="100000"/>
                              <a:satMod val="115000"/>
                            </a:srgb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Лист1!$A$2:$A$40</c:f>
              <c:strCache>
                <c:ptCount val="18"/>
                <c:pt idx="0">
                  <c:v>Маріупольський ЦПМСД № 5</c:v>
                </c:pt>
                <c:pt idx="1">
                  <c:v>Маріупольський ЦПМСД № 4</c:v>
                </c:pt>
                <c:pt idx="2">
                  <c:v>Торецький ЦПМСД</c:v>
                </c:pt>
                <c:pt idx="3">
                  <c:v>Маріупольський ЦПМСД № 6</c:v>
                </c:pt>
                <c:pt idx="4">
                  <c:v>Волноваський районний ЦПМСД</c:v>
                </c:pt>
                <c:pt idx="5">
                  <c:v>Краматорський ЦПМСД № 2</c:v>
                </c:pt>
                <c:pt idx="6">
                  <c:v>Мангушський районний ЦПМСД</c:v>
                </c:pt>
                <c:pt idx="7">
                  <c:v>Бахмутський ЦПМСД</c:v>
                </c:pt>
                <c:pt idx="8">
                  <c:v>Авдіївська лінійна поліклініка</c:v>
                </c:pt>
                <c:pt idx="9">
                  <c:v>Маріупольський ЦПМСД № 2</c:v>
                </c:pt>
                <c:pt idx="10">
                  <c:v>Маріупольський ЦПМСД № 3</c:v>
                </c:pt>
                <c:pt idx="11">
                  <c:v>Маріупольський ЦПМСД № 1</c:v>
                </c:pt>
                <c:pt idx="12">
                  <c:v>Слов'янський районний ЦПМСД</c:v>
                </c:pt>
                <c:pt idx="13">
                  <c:v>Добропільський ЦПМСД</c:v>
                </c:pt>
                <c:pt idx="14">
                  <c:v>Дружківський ЦПМСД</c:v>
                </c:pt>
                <c:pt idx="15">
                  <c:v>Краматорський ЦПМСД № 1</c:v>
                </c:pt>
                <c:pt idx="16">
                  <c:v>Бахмутський районний ЦПМСД</c:v>
                </c:pt>
                <c:pt idx="17">
                  <c:v>Область</c:v>
                </c:pt>
              </c:strCache>
            </c:strRef>
          </c:cat>
          <c:val>
            <c:numRef>
              <c:f>Лист1!$B$2:$B$40</c:f>
              <c:numCache>
                <c:formatCode>0.0</c:formatCode>
                <c:ptCount val="18"/>
                <c:pt idx="0">
                  <c:v>9.1999999999999993</c:v>
                </c:pt>
                <c:pt idx="1">
                  <c:v>10.24</c:v>
                </c:pt>
                <c:pt idx="2">
                  <c:v>10.56</c:v>
                </c:pt>
                <c:pt idx="3">
                  <c:v>11.49</c:v>
                </c:pt>
                <c:pt idx="4">
                  <c:v>11.93</c:v>
                </c:pt>
                <c:pt idx="5">
                  <c:v>12.37</c:v>
                </c:pt>
                <c:pt idx="6">
                  <c:v>12.99</c:v>
                </c:pt>
                <c:pt idx="7">
                  <c:v>13.37</c:v>
                </c:pt>
                <c:pt idx="8">
                  <c:v>13.53</c:v>
                </c:pt>
                <c:pt idx="9">
                  <c:v>13.61</c:v>
                </c:pt>
                <c:pt idx="10">
                  <c:v>14.42</c:v>
                </c:pt>
                <c:pt idx="11">
                  <c:v>15.64</c:v>
                </c:pt>
                <c:pt idx="12">
                  <c:v>15.88</c:v>
                </c:pt>
                <c:pt idx="13">
                  <c:v>17.28</c:v>
                </c:pt>
                <c:pt idx="14">
                  <c:v>17.38</c:v>
                </c:pt>
                <c:pt idx="15">
                  <c:v>18.010000000000002</c:v>
                </c:pt>
                <c:pt idx="16">
                  <c:v>18.46</c:v>
                </c:pt>
                <c:pt idx="17">
                  <c:v>18.62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518016"/>
        <c:axId val="190519552"/>
      </c:barChart>
      <c:catAx>
        <c:axId val="19051801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tx2">
                <a:lumMod val="25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25000"/>
                  </a:schemeClr>
                </a:solidFill>
              </a:defRPr>
            </a:pPr>
            <a:endParaRPr lang="ru-RU"/>
          </a:p>
        </c:txPr>
        <c:crossAx val="190519552"/>
        <c:crosses val="autoZero"/>
        <c:auto val="1"/>
        <c:lblAlgn val="ctr"/>
        <c:lblOffset val="100"/>
        <c:noMultiLvlLbl val="0"/>
      </c:catAx>
      <c:valAx>
        <c:axId val="1905195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2">
                    <a:lumMod val="25000"/>
                  </a:schemeClr>
                </a:solidFill>
              </a:defRPr>
            </a:pPr>
            <a:endParaRPr lang="ru-RU"/>
          </a:p>
        </c:txPr>
        <c:crossAx val="19051801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tx2">
        <a:lumMod val="25000"/>
      </a:schemeClr>
    </a:solidFill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BD3803"/>
            </a:solidFill>
          </c:spPr>
          <c:invertIfNegative val="0"/>
          <c:cat>
            <c:strRef>
              <c:f>Лист3!$A$2:$A$19</c:f>
              <c:strCache>
                <c:ptCount val="18"/>
                <c:pt idx="0">
                  <c:v>Маріупольський ЦПМСД № 5</c:v>
                </c:pt>
                <c:pt idx="1">
                  <c:v>Маріупольський ЦПМСД № 4</c:v>
                </c:pt>
                <c:pt idx="2">
                  <c:v>Торецький ЦПМСД</c:v>
                </c:pt>
                <c:pt idx="3">
                  <c:v>Маріупольський ЦПМСД № 6</c:v>
                </c:pt>
                <c:pt idx="4">
                  <c:v>Волноваський районний ЦПМСД</c:v>
                </c:pt>
                <c:pt idx="5">
                  <c:v>Краматорський ЦПМСД № 2</c:v>
                </c:pt>
                <c:pt idx="6">
                  <c:v>Мангушський районний ЦПМСД</c:v>
                </c:pt>
                <c:pt idx="7">
                  <c:v>Бахмутський ЦПМСД</c:v>
                </c:pt>
                <c:pt idx="8">
                  <c:v>Авдіївська лінійна поліклініка</c:v>
                </c:pt>
                <c:pt idx="9">
                  <c:v>Маріупольський ЦПМСД № 2</c:v>
                </c:pt>
                <c:pt idx="10">
                  <c:v>Маріупольський ЦПМСД № 3</c:v>
                </c:pt>
                <c:pt idx="11">
                  <c:v>Маріупольський ЦПМСД № 1</c:v>
                </c:pt>
                <c:pt idx="12">
                  <c:v>Слов'янський районний ЦПМСД</c:v>
                </c:pt>
                <c:pt idx="13">
                  <c:v>Добропільський ЦПМСД</c:v>
                </c:pt>
                <c:pt idx="14">
                  <c:v>Дружківський ЦПМСД</c:v>
                </c:pt>
                <c:pt idx="15">
                  <c:v>Краматорський ЦПМСД № 1</c:v>
                </c:pt>
                <c:pt idx="16">
                  <c:v>Бахмутський районний ЦПМСД</c:v>
                </c:pt>
                <c:pt idx="17">
                  <c:v>Область</c:v>
                </c:pt>
              </c:strCache>
            </c:strRef>
          </c:cat>
          <c:val>
            <c:numRef>
              <c:f>Лист3!$B$2:$B$19</c:f>
              <c:numCache>
                <c:formatCode>0.0%</c:formatCode>
                <c:ptCount val="18"/>
                <c:pt idx="0">
                  <c:v>8.2105911585050213E-3</c:v>
                </c:pt>
                <c:pt idx="1">
                  <c:v>1.7298871222235709E-2</c:v>
                </c:pt>
                <c:pt idx="2">
                  <c:v>1.3615169101460876E-2</c:v>
                </c:pt>
                <c:pt idx="3">
                  <c:v>2.6610273492286115E-2</c:v>
                </c:pt>
                <c:pt idx="4">
                  <c:v>5.1976287483702739E-3</c:v>
                </c:pt>
                <c:pt idx="5">
                  <c:v>1.1670700421940929E-2</c:v>
                </c:pt>
                <c:pt idx="6">
                  <c:v>2.6327156549520767E-2</c:v>
                </c:pt>
                <c:pt idx="7">
                  <c:v>1.3606550500161341E-2</c:v>
                </c:pt>
                <c:pt idx="8">
                  <c:v>1.7608666666666665E-2</c:v>
                </c:pt>
                <c:pt idx="9">
                  <c:v>1.3846657246969584E-2</c:v>
                </c:pt>
                <c:pt idx="10">
                  <c:v>3.4260757701915071E-2</c:v>
                </c:pt>
                <c:pt idx="11">
                  <c:v>3.9563925117558334E-3</c:v>
                </c:pt>
                <c:pt idx="12">
                  <c:v>1.4E-2</c:v>
                </c:pt>
                <c:pt idx="13">
                  <c:v>2.5505885202228139E-2</c:v>
                </c:pt>
                <c:pt idx="14">
                  <c:v>3.4912781619451261E-3</c:v>
                </c:pt>
                <c:pt idx="15">
                  <c:v>1.3053272217978102E-2</c:v>
                </c:pt>
                <c:pt idx="16">
                  <c:v>4.4804217222287664E-3</c:v>
                </c:pt>
                <c:pt idx="17">
                  <c:v>2.4240529217112484E-2</c:v>
                </c:pt>
              </c:numCache>
            </c:numRef>
          </c:val>
        </c:ser>
        <c:ser>
          <c:idx val="1"/>
          <c:order val="1"/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Лист3!$A$2:$A$19</c:f>
              <c:strCache>
                <c:ptCount val="18"/>
                <c:pt idx="0">
                  <c:v>Маріупольський ЦПМСД № 5</c:v>
                </c:pt>
                <c:pt idx="1">
                  <c:v>Маріупольський ЦПМСД № 4</c:v>
                </c:pt>
                <c:pt idx="2">
                  <c:v>Торецький ЦПМСД</c:v>
                </c:pt>
                <c:pt idx="3">
                  <c:v>Маріупольський ЦПМСД № 6</c:v>
                </c:pt>
                <c:pt idx="4">
                  <c:v>Волноваський районний ЦПМСД</c:v>
                </c:pt>
                <c:pt idx="5">
                  <c:v>Краматорський ЦПМСД № 2</c:v>
                </c:pt>
                <c:pt idx="6">
                  <c:v>Мангушський районний ЦПМСД</c:v>
                </c:pt>
                <c:pt idx="7">
                  <c:v>Бахмутський ЦПМСД</c:v>
                </c:pt>
                <c:pt idx="8">
                  <c:v>Авдіївська лінійна поліклініка</c:v>
                </c:pt>
                <c:pt idx="9">
                  <c:v>Маріупольський ЦПМСД № 2</c:v>
                </c:pt>
                <c:pt idx="10">
                  <c:v>Маріупольський ЦПМСД № 3</c:v>
                </c:pt>
                <c:pt idx="11">
                  <c:v>Маріупольський ЦПМСД № 1</c:v>
                </c:pt>
                <c:pt idx="12">
                  <c:v>Слов'янський районний ЦПМСД</c:v>
                </c:pt>
                <c:pt idx="13">
                  <c:v>Добропільський ЦПМСД</c:v>
                </c:pt>
                <c:pt idx="14">
                  <c:v>Дружківський ЦПМСД</c:v>
                </c:pt>
                <c:pt idx="15">
                  <c:v>Краматорський ЦПМСД № 1</c:v>
                </c:pt>
                <c:pt idx="16">
                  <c:v>Бахмутський районний ЦПМСД</c:v>
                </c:pt>
                <c:pt idx="17">
                  <c:v>Область</c:v>
                </c:pt>
              </c:strCache>
            </c:strRef>
          </c:cat>
          <c:val>
            <c:numRef>
              <c:f>Лист3!$C$2:$C$19</c:f>
              <c:numCache>
                <c:formatCode>0.0%</c:formatCode>
                <c:ptCount val="18"/>
                <c:pt idx="0">
                  <c:v>3.0899565172378091E-2</c:v>
                </c:pt>
                <c:pt idx="1">
                  <c:v>5.0596540842335232E-2</c:v>
                </c:pt>
                <c:pt idx="2">
                  <c:v>2.2441675005002999E-2</c:v>
                </c:pt>
                <c:pt idx="3">
                  <c:v>4.509554698457223E-2</c:v>
                </c:pt>
                <c:pt idx="4">
                  <c:v>3.3125505215123863E-2</c:v>
                </c:pt>
                <c:pt idx="5">
                  <c:v>2.5965957805907176E-2</c:v>
                </c:pt>
                <c:pt idx="6">
                  <c:v>6.8537096201632938E-2</c:v>
                </c:pt>
                <c:pt idx="7">
                  <c:v>6.4273197805743795E-2</c:v>
                </c:pt>
                <c:pt idx="8">
                  <c:v>8.2935555555555554E-2</c:v>
                </c:pt>
                <c:pt idx="9">
                  <c:v>6.0256607421729752E-2</c:v>
                </c:pt>
                <c:pt idx="10">
                  <c:v>7.0786186511240634E-2</c:v>
                </c:pt>
                <c:pt idx="11">
                  <c:v>7.4782086771360126E-2</c:v>
                </c:pt>
                <c:pt idx="12">
                  <c:v>4.2999999999999997E-2</c:v>
                </c:pt>
                <c:pt idx="13">
                  <c:v>2.4857193024945511E-2</c:v>
                </c:pt>
                <c:pt idx="14">
                  <c:v>7.6706625027883113E-2</c:v>
                </c:pt>
                <c:pt idx="15">
                  <c:v>9.1955926916221037E-2</c:v>
                </c:pt>
                <c:pt idx="16">
                  <c:v>3.4056638002120394E-2</c:v>
                </c:pt>
                <c:pt idx="17">
                  <c:v>7.2023421865251444E-2</c:v>
                </c:pt>
              </c:numCache>
            </c:numRef>
          </c:val>
        </c:ser>
        <c:ser>
          <c:idx val="2"/>
          <c:order val="2"/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Лист3!$A$2:$A$19</c:f>
              <c:strCache>
                <c:ptCount val="18"/>
                <c:pt idx="0">
                  <c:v>Маріупольський ЦПМСД № 5</c:v>
                </c:pt>
                <c:pt idx="1">
                  <c:v>Маріупольський ЦПМСД № 4</c:v>
                </c:pt>
                <c:pt idx="2">
                  <c:v>Торецький ЦПМСД</c:v>
                </c:pt>
                <c:pt idx="3">
                  <c:v>Маріупольський ЦПМСД № 6</c:v>
                </c:pt>
                <c:pt idx="4">
                  <c:v>Волноваський районний ЦПМСД</c:v>
                </c:pt>
                <c:pt idx="5">
                  <c:v>Краматорський ЦПМСД № 2</c:v>
                </c:pt>
                <c:pt idx="6">
                  <c:v>Мангушський районний ЦПМСД</c:v>
                </c:pt>
                <c:pt idx="7">
                  <c:v>Бахмутський ЦПМСД</c:v>
                </c:pt>
                <c:pt idx="8">
                  <c:v>Авдіївська лінійна поліклініка</c:v>
                </c:pt>
                <c:pt idx="9">
                  <c:v>Маріупольський ЦПМСД № 2</c:v>
                </c:pt>
                <c:pt idx="10">
                  <c:v>Маріупольський ЦПМСД № 3</c:v>
                </c:pt>
                <c:pt idx="11">
                  <c:v>Маріупольський ЦПМСД № 1</c:v>
                </c:pt>
                <c:pt idx="12">
                  <c:v>Слов'янський районний ЦПМСД</c:v>
                </c:pt>
                <c:pt idx="13">
                  <c:v>Добропільський ЦПМСД</c:v>
                </c:pt>
                <c:pt idx="14">
                  <c:v>Дружківський ЦПМСД</c:v>
                </c:pt>
                <c:pt idx="15">
                  <c:v>Краматорський ЦПМСД № 1</c:v>
                </c:pt>
                <c:pt idx="16">
                  <c:v>Бахмутський районний ЦПМСД</c:v>
                </c:pt>
                <c:pt idx="17">
                  <c:v>Область</c:v>
                </c:pt>
              </c:strCache>
            </c:strRef>
          </c:cat>
          <c:val>
            <c:numRef>
              <c:f>Лист3!$D$2:$D$19</c:f>
              <c:numCache>
                <c:formatCode>0.0%</c:formatCode>
                <c:ptCount val="18"/>
                <c:pt idx="0">
                  <c:v>5.2921410083859609E-2</c:v>
                </c:pt>
                <c:pt idx="1">
                  <c:v>3.4551899502366791E-2</c:v>
                </c:pt>
                <c:pt idx="2">
                  <c:v>6.9521903141885139E-2</c:v>
                </c:pt>
                <c:pt idx="3">
                  <c:v>4.3149193548387102E-2</c:v>
                </c:pt>
                <c:pt idx="4">
                  <c:v>8.0938771186440675E-2</c:v>
                </c:pt>
                <c:pt idx="5">
                  <c:v>8.6049856540084374E-2</c:v>
                </c:pt>
                <c:pt idx="6">
                  <c:v>3.5066134185303521E-2</c:v>
                </c:pt>
                <c:pt idx="7">
                  <c:v>5.5846453694740242E-2</c:v>
                </c:pt>
                <c:pt idx="8">
                  <c:v>3.4733222222222221E-2</c:v>
                </c:pt>
                <c:pt idx="9">
                  <c:v>6.20135123075779E-2</c:v>
                </c:pt>
                <c:pt idx="10">
                  <c:v>3.9186944213155696E-2</c:v>
                </c:pt>
                <c:pt idx="11">
                  <c:v>7.767159080826902E-2</c:v>
                </c:pt>
                <c:pt idx="12">
                  <c:v>0.10199598304772434</c:v>
                </c:pt>
                <c:pt idx="13">
                  <c:v>0.12242500605473479</c:v>
                </c:pt>
                <c:pt idx="14">
                  <c:v>9.3620934641980819E-2</c:v>
                </c:pt>
                <c:pt idx="15">
                  <c:v>7.5120830150241902E-2</c:v>
                </c:pt>
                <c:pt idx="16">
                  <c:v>0.14604754388031568</c:v>
                </c:pt>
                <c:pt idx="17">
                  <c:v>8.9890214103505728E-2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129152"/>
        <c:axId val="198130688"/>
      </c:barChart>
      <c:catAx>
        <c:axId val="1981291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198130688"/>
        <c:crosses val="autoZero"/>
        <c:auto val="1"/>
        <c:lblAlgn val="ctr"/>
        <c:lblOffset val="100"/>
        <c:noMultiLvlLbl val="0"/>
      </c:catAx>
      <c:valAx>
        <c:axId val="1981306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198129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3523057784573"/>
          <c:y val="2.2217514502670607E-2"/>
          <c:w val="0.86837372825373194"/>
          <c:h val="0.57605953683818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Кошторисні призначення на звітний період червень  2017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ТОВ "Здравиця"</c:v>
                </c:pt>
                <c:pt idx="1">
                  <c:v>ФЛ-П Ковальська Т.</c:v>
                </c:pt>
                <c:pt idx="2">
                  <c:v>ДП "ЕКО-М" ТОВ "Пассат-ЛТД"</c:v>
                </c:pt>
                <c:pt idx="3">
                  <c:v>ТОВ "Перша Маріупольська соціальна аптека"</c:v>
                </c:pt>
                <c:pt idx="4">
                  <c:v>ТОВ "Замрій -Фарм"</c:v>
                </c:pt>
                <c:pt idx="5">
                  <c:v>ТОВ  "Родій Фарм"</c:v>
                </c:pt>
                <c:pt idx="6">
                  <c:v>ТОВ "Церій Фарм"</c:v>
                </c:pt>
                <c:pt idx="7">
                  <c:v>ТОВ "Фарм-Консалтінг"</c:v>
                </c:pt>
                <c:pt idx="8">
                  <c:v>ТОВ "Мрія -Фарм"</c:v>
                </c:pt>
                <c:pt idx="9">
                  <c:v>ТОВ "Екоіллічпродукт"</c:v>
                </c:pt>
                <c:pt idx="10">
                  <c:v>м. Маріуполь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19800</c:v>
                </c:pt>
                <c:pt idx="1">
                  <c:v>6600</c:v>
                </c:pt>
                <c:pt idx="2">
                  <c:v>23000</c:v>
                </c:pt>
                <c:pt idx="3">
                  <c:v>48476</c:v>
                </c:pt>
                <c:pt idx="4">
                  <c:v>49800</c:v>
                </c:pt>
                <c:pt idx="5">
                  <c:v>73038</c:v>
                </c:pt>
                <c:pt idx="6">
                  <c:v>146436</c:v>
                </c:pt>
                <c:pt idx="7">
                  <c:v>78348</c:v>
                </c:pt>
                <c:pt idx="8">
                  <c:v>387825</c:v>
                </c:pt>
                <c:pt idx="9">
                  <c:v>1177877</c:v>
                </c:pt>
                <c:pt idx="10">
                  <c:v>2011200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Нарахована сума відшкодувань, за актами наданими аптеками, грн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ТОВ "Здравиця"</c:v>
                </c:pt>
                <c:pt idx="1">
                  <c:v>ФЛ-П Ковальська Т.</c:v>
                </c:pt>
                <c:pt idx="2">
                  <c:v>ДП "ЕКО-М" ТОВ "Пассат-ЛТД"</c:v>
                </c:pt>
                <c:pt idx="3">
                  <c:v>ТОВ "Перша Маріупольська соціальна аптека"</c:v>
                </c:pt>
                <c:pt idx="4">
                  <c:v>ТОВ "Замрій -Фарм"</c:v>
                </c:pt>
                <c:pt idx="5">
                  <c:v>ТОВ  "Родій Фарм"</c:v>
                </c:pt>
                <c:pt idx="6">
                  <c:v>ТОВ "Церій Фарм"</c:v>
                </c:pt>
                <c:pt idx="7">
                  <c:v>ТОВ "Фарм-Консалтінг"</c:v>
                </c:pt>
                <c:pt idx="8">
                  <c:v>ТОВ "Мрія -Фарм"</c:v>
                </c:pt>
                <c:pt idx="9">
                  <c:v>ТОВ "Екоіллічпродукт"</c:v>
                </c:pt>
                <c:pt idx="10">
                  <c:v>м. Маріуполь</c:v>
                </c:pt>
              </c:strCache>
            </c:strRef>
          </c:cat>
          <c:val>
            <c:numRef>
              <c:f>Лист1!$C$2:$C$12</c:f>
              <c:numCache>
                <c:formatCode>#,##0.00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343.16</c:v>
                </c:pt>
                <c:pt idx="4">
                  <c:v>7999.31</c:v>
                </c:pt>
                <c:pt idx="5">
                  <c:v>8034.33</c:v>
                </c:pt>
                <c:pt idx="6">
                  <c:v>25107.93</c:v>
                </c:pt>
                <c:pt idx="7">
                  <c:v>25385.62</c:v>
                </c:pt>
                <c:pt idx="8">
                  <c:v>161101.35</c:v>
                </c:pt>
                <c:pt idx="9">
                  <c:v>481110.98</c:v>
                </c:pt>
                <c:pt idx="10">
                  <c:v>709082.68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455808"/>
        <c:axId val="150777856"/>
      </c:barChart>
      <c:catAx>
        <c:axId val="150455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150777856"/>
        <c:crosses val="autoZero"/>
        <c:auto val="1"/>
        <c:lblAlgn val="ctr"/>
        <c:lblOffset val="100"/>
        <c:noMultiLvlLbl val="0"/>
      </c:catAx>
      <c:valAx>
        <c:axId val="150777856"/>
        <c:scaling>
          <c:orientation val="minMax"/>
        </c:scaling>
        <c:delete val="0"/>
        <c:axPos val="l"/>
        <c:majorGridlines>
          <c:spPr>
            <a:ln>
              <a:solidFill>
                <a:schemeClr val="accent2">
                  <a:lumMod val="75000"/>
                </a:schemeClr>
              </a:solidFill>
            </a:ln>
          </c:spPr>
        </c:majorGridlines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150455808"/>
        <c:crosses val="autoZero"/>
        <c:crossBetween val="between"/>
      </c:valAx>
      <c:spPr>
        <a:ln>
          <a:solidFill>
            <a:schemeClr val="accent2">
              <a:lumMod val="7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3393824944387239"/>
          <c:y val="4.6404601542031972E-2"/>
          <c:w val="0.51284614393349037"/>
          <c:h val="0.14243646373471608"/>
        </c:manualLayout>
      </c:layout>
      <c:overlay val="0"/>
      <c:spPr>
        <a:solidFill>
          <a:schemeClr val="tx2">
            <a:lumMod val="25000"/>
          </a:schemeClr>
        </a:solidFill>
      </c:spPr>
    </c:legend>
    <c:plotVisOnly val="1"/>
    <c:dispBlanksAs val="gap"/>
    <c:showDLblsOverMax val="0"/>
  </c:chart>
  <c:spPr>
    <a:solidFill>
      <a:schemeClr val="tx2">
        <a:lumMod val="25000"/>
      </a:schemeClr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Сума заключеного договору, грн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ТОВ "ЛДЦ-ФАРМ"</c:v>
                </c:pt>
                <c:pt idx="1">
                  <c:v>ТОВ "Добрі ліки"</c:v>
                </c:pt>
                <c:pt idx="2">
                  <c:v>ДКП "Фармація"</c:v>
                </c:pt>
                <c:pt idx="3">
                  <c:v>ТОВ "Родій Фарм"</c:v>
                </c:pt>
                <c:pt idx="4">
                  <c:v>ФОП Батрак А.І.</c:v>
                </c:pt>
                <c:pt idx="5">
                  <c:v>ТОВ "Церій Фарм"</c:v>
                </c:pt>
                <c:pt idx="6">
                  <c:v>ТОВ "Олівія Фарм"</c:v>
                </c:pt>
                <c:pt idx="7">
                  <c:v>МПП "Галеніка"</c:v>
                </c:pt>
                <c:pt idx="8">
                  <c:v>м. Слов'янськ</c:v>
                </c:pt>
              </c:strCache>
            </c:strRef>
          </c:cat>
          <c:val>
            <c:numRef>
              <c:f>Лист1!$B$2:$B$10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Кошторисні призначання на 2017 рік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ТОВ "ЛДЦ-ФАРМ"</c:v>
                </c:pt>
                <c:pt idx="1">
                  <c:v>ТОВ "Добрі ліки"</c:v>
                </c:pt>
                <c:pt idx="2">
                  <c:v>ДКП "Фармація"</c:v>
                </c:pt>
                <c:pt idx="3">
                  <c:v>ТОВ "Родій Фарм"</c:v>
                </c:pt>
                <c:pt idx="4">
                  <c:v>ФОП Батрак А.І.</c:v>
                </c:pt>
                <c:pt idx="5">
                  <c:v>ТОВ "Церій Фарм"</c:v>
                </c:pt>
                <c:pt idx="6">
                  <c:v>ТОВ "Олівія Фарм"</c:v>
                </c:pt>
                <c:pt idx="7">
                  <c:v>МПП "Галеніка"</c:v>
                </c:pt>
                <c:pt idx="8">
                  <c:v>м. Слов'янськ</c:v>
                </c:pt>
              </c:strCache>
            </c:strRef>
          </c:cat>
          <c:val>
            <c:numRef>
              <c:f>Лист1!$C$2:$C$10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Кошторисні призначення на звітний період червень  2017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ТОВ "ЛДЦ-ФАРМ"</c:v>
                </c:pt>
                <c:pt idx="1">
                  <c:v>ТОВ "Добрі ліки"</c:v>
                </c:pt>
                <c:pt idx="2">
                  <c:v>ДКП "Фармація"</c:v>
                </c:pt>
                <c:pt idx="3">
                  <c:v>ТОВ "Родій Фарм"</c:v>
                </c:pt>
                <c:pt idx="4">
                  <c:v>ФОП Батрак А.І.</c:v>
                </c:pt>
                <c:pt idx="5">
                  <c:v>ТОВ "Церій Фарм"</c:v>
                </c:pt>
                <c:pt idx="6">
                  <c:v>ТОВ "Олівія Фарм"</c:v>
                </c:pt>
                <c:pt idx="7">
                  <c:v>МПП "Галеніка"</c:v>
                </c:pt>
                <c:pt idx="8">
                  <c:v>м. Слов'янськ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2500</c:v>
                </c:pt>
                <c:pt idx="1">
                  <c:v>2500</c:v>
                </c:pt>
                <c:pt idx="2">
                  <c:v>20000</c:v>
                </c:pt>
                <c:pt idx="3">
                  <c:v>36000</c:v>
                </c:pt>
                <c:pt idx="4">
                  <c:v>30000</c:v>
                </c:pt>
                <c:pt idx="5">
                  <c:v>36300</c:v>
                </c:pt>
                <c:pt idx="6">
                  <c:v>80000</c:v>
                </c:pt>
                <c:pt idx="7">
                  <c:v>300000</c:v>
                </c:pt>
                <c:pt idx="8">
                  <c:v>507300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Нарахована сума відшкодувань, за актами наданими аптеками, грн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ТОВ "ЛДЦ-ФАРМ"</c:v>
                </c:pt>
                <c:pt idx="1">
                  <c:v>ТОВ "Добрі ліки"</c:v>
                </c:pt>
                <c:pt idx="2">
                  <c:v>ДКП "Фармація"</c:v>
                </c:pt>
                <c:pt idx="3">
                  <c:v>ТОВ "Родій Фарм"</c:v>
                </c:pt>
                <c:pt idx="4">
                  <c:v>ФОП Батрак А.І.</c:v>
                </c:pt>
                <c:pt idx="5">
                  <c:v>ТОВ "Церій Фарм"</c:v>
                </c:pt>
                <c:pt idx="6">
                  <c:v>ТОВ "Олівія Фарм"</c:v>
                </c:pt>
                <c:pt idx="7">
                  <c:v>МПП "Галеніка"</c:v>
                </c:pt>
                <c:pt idx="8">
                  <c:v>м. Слов'янськ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0</c:v>
                </c:pt>
                <c:pt idx="1">
                  <c:v>686.6</c:v>
                </c:pt>
                <c:pt idx="2">
                  <c:v>2849.22</c:v>
                </c:pt>
                <c:pt idx="3">
                  <c:v>10634.49</c:v>
                </c:pt>
                <c:pt idx="4">
                  <c:v>13300.64</c:v>
                </c:pt>
                <c:pt idx="5">
                  <c:v>13352.15</c:v>
                </c:pt>
                <c:pt idx="6">
                  <c:v>59886.42</c:v>
                </c:pt>
                <c:pt idx="7">
                  <c:v>291114.43</c:v>
                </c:pt>
                <c:pt idx="8">
                  <c:v>391823.94999999995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Сума фактично перерахованих коштів на відшкодування, грн 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ТОВ "ЛДЦ-ФАРМ"</c:v>
                </c:pt>
                <c:pt idx="1">
                  <c:v>ТОВ "Добрі ліки"</c:v>
                </c:pt>
                <c:pt idx="2">
                  <c:v>ДКП "Фармація"</c:v>
                </c:pt>
                <c:pt idx="3">
                  <c:v>ТОВ "Родій Фарм"</c:v>
                </c:pt>
                <c:pt idx="4">
                  <c:v>ФОП Батрак А.І.</c:v>
                </c:pt>
                <c:pt idx="5">
                  <c:v>ТОВ "Церій Фарм"</c:v>
                </c:pt>
                <c:pt idx="6">
                  <c:v>ТОВ "Олівія Фарм"</c:v>
                </c:pt>
                <c:pt idx="7">
                  <c:v>МПП "Галеніка"</c:v>
                </c:pt>
                <c:pt idx="8">
                  <c:v>м. Слов'янськ</c:v>
                </c:pt>
              </c:strCache>
            </c:strRef>
          </c:cat>
          <c:val>
            <c:numRef>
              <c:f>Лист1!$F$2:$F$10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150208"/>
        <c:axId val="153151744"/>
      </c:barChart>
      <c:catAx>
        <c:axId val="153150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153151744"/>
        <c:crosses val="autoZero"/>
        <c:auto val="1"/>
        <c:lblAlgn val="ctr"/>
        <c:lblOffset val="100"/>
        <c:noMultiLvlLbl val="0"/>
      </c:catAx>
      <c:valAx>
        <c:axId val="153151744"/>
        <c:scaling>
          <c:orientation val="minMax"/>
        </c:scaling>
        <c:delete val="0"/>
        <c:axPos val="l"/>
        <c:majorGridlines>
          <c:spPr>
            <a:ln>
              <a:solidFill>
                <a:srgbClr val="0070C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1531502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665406217955969E-2"/>
          <c:y val="0.1112353908258214"/>
          <c:w val="0.56829394649889664"/>
          <c:h val="0.12888253361067029"/>
        </c:manualLayout>
      </c:layout>
      <c:overlay val="0"/>
    </c:legend>
    <c:plotVisOnly val="1"/>
    <c:dispBlanksAs val="gap"/>
    <c:showDLblsOverMax val="0"/>
  </c:chart>
  <c:spPr>
    <a:solidFill>
      <a:schemeClr val="tx2">
        <a:lumMod val="25000"/>
      </a:schemeClr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Квітень</c:v>
                </c:pt>
                <c:pt idx="1">
                  <c:v>Травень</c:v>
                </c:pt>
                <c:pt idx="2">
                  <c:v>Червень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107</c:v>
                </c:pt>
                <c:pt idx="1">
                  <c:v>229</c:v>
                </c:pt>
                <c:pt idx="2">
                  <c:v>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810624"/>
        <c:axId val="150812160"/>
      </c:barChart>
      <c:catAx>
        <c:axId val="150810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40000"/>
                    <a:lumOff val="60000"/>
                  </a:schemeClr>
                </a:solidFill>
              </a:defRPr>
            </a:pPr>
            <a:endParaRPr lang="ru-RU"/>
          </a:p>
        </c:txPr>
        <c:crossAx val="150812160"/>
        <c:crosses val="autoZero"/>
        <c:auto val="1"/>
        <c:lblAlgn val="ctr"/>
        <c:lblOffset val="100"/>
        <c:noMultiLvlLbl val="0"/>
      </c:catAx>
      <c:valAx>
        <c:axId val="150812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810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243353679051344E-2"/>
          <c:y val="3.6502373883241776E-2"/>
          <c:w val="0.83372178053157819"/>
          <c:h val="0.69148752869097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Лист1!$A$2:$A$70</c:f>
              <c:strCache>
                <c:ptCount val="25"/>
                <c:pt idx="0">
                  <c:v>м.Маріуполь</c:v>
                </c:pt>
                <c:pt idx="1">
                  <c:v>м. Краматорськ</c:v>
                </c:pt>
                <c:pt idx="2">
                  <c:v>Мангушський район</c:v>
                </c:pt>
                <c:pt idx="3">
                  <c:v>м. Костянтинівка</c:v>
                </c:pt>
                <c:pt idx="4">
                  <c:v>м. Бахмут</c:v>
                </c:pt>
                <c:pt idx="5">
                  <c:v>м. Торецьк</c:v>
                </c:pt>
                <c:pt idx="6">
                  <c:v>Волноваський район</c:v>
                </c:pt>
                <c:pt idx="7">
                  <c:v>Бахмутський район</c:v>
                </c:pt>
                <c:pt idx="8">
                  <c:v>Нікольській район</c:v>
                </c:pt>
                <c:pt idx="9">
                  <c:v>м. Вугледар</c:v>
                </c:pt>
                <c:pt idx="10">
                  <c:v>м. Дружківка</c:v>
                </c:pt>
                <c:pt idx="11">
                  <c:v>Мар'їнський район</c:v>
                </c:pt>
                <c:pt idx="12">
                  <c:v>м. Лиман</c:v>
                </c:pt>
                <c:pt idx="13">
                  <c:v>м. Добропілля</c:v>
                </c:pt>
                <c:pt idx="14">
                  <c:v>м. Покровськ</c:v>
                </c:pt>
                <c:pt idx="15">
                  <c:v>м. Мирноград</c:v>
                </c:pt>
                <c:pt idx="16">
                  <c:v>м. Селидове</c:v>
                </c:pt>
                <c:pt idx="17">
                  <c:v>В-Новоселівський район</c:v>
                </c:pt>
                <c:pt idx="18">
                  <c:v>Слов'янський район</c:v>
                </c:pt>
                <c:pt idx="19">
                  <c:v>Олександрівський район</c:v>
                </c:pt>
                <c:pt idx="20">
                  <c:v>Покровський район</c:v>
                </c:pt>
                <c:pt idx="21">
                  <c:v>Костянтинівський район</c:v>
                </c:pt>
                <c:pt idx="22">
                  <c:v>м. Новогродівка</c:v>
                </c:pt>
                <c:pt idx="23">
                  <c:v>Ясинуватський район</c:v>
                </c:pt>
                <c:pt idx="24">
                  <c:v>Добропільський район</c:v>
                </c:pt>
              </c:strCache>
            </c:strRef>
          </c:cat>
          <c:val>
            <c:numRef>
              <c:f>Лист1!$B$2:$B$70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 аптек  у  закладі  охорони  здоров’я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strRef>
              <c:f>Лист1!$A$2:$A$70</c:f>
              <c:strCache>
                <c:ptCount val="25"/>
                <c:pt idx="0">
                  <c:v>м.Маріуполь</c:v>
                </c:pt>
                <c:pt idx="1">
                  <c:v>м. Краматорськ</c:v>
                </c:pt>
                <c:pt idx="2">
                  <c:v>Мангушський район</c:v>
                </c:pt>
                <c:pt idx="3">
                  <c:v>м. Костянтинівка</c:v>
                </c:pt>
                <c:pt idx="4">
                  <c:v>м. Бахмут</c:v>
                </c:pt>
                <c:pt idx="5">
                  <c:v>м. Торецьк</c:v>
                </c:pt>
                <c:pt idx="6">
                  <c:v>Волноваський район</c:v>
                </c:pt>
                <c:pt idx="7">
                  <c:v>Бахмутський район</c:v>
                </c:pt>
                <c:pt idx="8">
                  <c:v>Нікольській район</c:v>
                </c:pt>
                <c:pt idx="9">
                  <c:v>м. Вугледар</c:v>
                </c:pt>
                <c:pt idx="10">
                  <c:v>м. Дружківка</c:v>
                </c:pt>
                <c:pt idx="11">
                  <c:v>Мар'їнський район</c:v>
                </c:pt>
                <c:pt idx="12">
                  <c:v>м. Лиман</c:v>
                </c:pt>
                <c:pt idx="13">
                  <c:v>м. Добропілля</c:v>
                </c:pt>
                <c:pt idx="14">
                  <c:v>м. Покровськ</c:v>
                </c:pt>
                <c:pt idx="15">
                  <c:v>м. Мирноград</c:v>
                </c:pt>
                <c:pt idx="16">
                  <c:v>м. Селидове</c:v>
                </c:pt>
                <c:pt idx="17">
                  <c:v>В-Новоселівський район</c:v>
                </c:pt>
                <c:pt idx="18">
                  <c:v>Слов'янський район</c:v>
                </c:pt>
                <c:pt idx="19">
                  <c:v>Олександрівський район</c:v>
                </c:pt>
                <c:pt idx="20">
                  <c:v>Покровський район</c:v>
                </c:pt>
                <c:pt idx="21">
                  <c:v>Костянтинівський район</c:v>
                </c:pt>
                <c:pt idx="22">
                  <c:v>м. Новогродівка</c:v>
                </c:pt>
                <c:pt idx="23">
                  <c:v>Ясинуватський район</c:v>
                </c:pt>
                <c:pt idx="24">
                  <c:v>Добропільський район</c:v>
                </c:pt>
              </c:strCache>
            </c:strRef>
          </c:cat>
          <c:val>
            <c:numRef>
              <c:f>Лист1!$C$2:$C$70</c:f>
              <c:numCache>
                <c:formatCode>General</c:formatCode>
                <c:ptCount val="25"/>
                <c:pt idx="0">
                  <c:v>112</c:v>
                </c:pt>
                <c:pt idx="1">
                  <c:v>39</c:v>
                </c:pt>
                <c:pt idx="2">
                  <c:v>14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Кількість аптек в закладах, які приймають участь у програмі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Лист1!$A$2:$A$70</c:f>
              <c:strCache>
                <c:ptCount val="25"/>
                <c:pt idx="0">
                  <c:v>м.Маріуполь</c:v>
                </c:pt>
                <c:pt idx="1">
                  <c:v>м. Краматорськ</c:v>
                </c:pt>
                <c:pt idx="2">
                  <c:v>Мангушський район</c:v>
                </c:pt>
                <c:pt idx="3">
                  <c:v>м. Костянтинівка</c:v>
                </c:pt>
                <c:pt idx="4">
                  <c:v>м. Бахмут</c:v>
                </c:pt>
                <c:pt idx="5">
                  <c:v>м. Торецьк</c:v>
                </c:pt>
                <c:pt idx="6">
                  <c:v>Волноваський район</c:v>
                </c:pt>
                <c:pt idx="7">
                  <c:v>Бахмутський район</c:v>
                </c:pt>
                <c:pt idx="8">
                  <c:v>Нікольській район</c:v>
                </c:pt>
                <c:pt idx="9">
                  <c:v>м. Вугледар</c:v>
                </c:pt>
                <c:pt idx="10">
                  <c:v>м. Дружківка</c:v>
                </c:pt>
                <c:pt idx="11">
                  <c:v>Мар'їнський район</c:v>
                </c:pt>
                <c:pt idx="12">
                  <c:v>м. Лиман</c:v>
                </c:pt>
                <c:pt idx="13">
                  <c:v>м. Добропілля</c:v>
                </c:pt>
                <c:pt idx="14">
                  <c:v>м. Покровськ</c:v>
                </c:pt>
                <c:pt idx="15">
                  <c:v>м. Мирноград</c:v>
                </c:pt>
                <c:pt idx="16">
                  <c:v>м. Селидове</c:v>
                </c:pt>
                <c:pt idx="17">
                  <c:v>В-Новоселівський район</c:v>
                </c:pt>
                <c:pt idx="18">
                  <c:v>Слов'янський район</c:v>
                </c:pt>
                <c:pt idx="19">
                  <c:v>Олександрівський район</c:v>
                </c:pt>
                <c:pt idx="20">
                  <c:v>Покровський район</c:v>
                </c:pt>
                <c:pt idx="21">
                  <c:v>Костянтинівський район</c:v>
                </c:pt>
                <c:pt idx="22">
                  <c:v>м. Новогродівка</c:v>
                </c:pt>
                <c:pt idx="23">
                  <c:v>Ясинуватський район</c:v>
                </c:pt>
                <c:pt idx="24">
                  <c:v>Добропільський район</c:v>
                </c:pt>
              </c:strCache>
            </c:strRef>
          </c:cat>
          <c:val>
            <c:numRef>
              <c:f>Лист1!$D$2:$D$70</c:f>
              <c:numCache>
                <c:formatCode>General</c:formatCode>
                <c:ptCount val="25"/>
                <c:pt idx="0">
                  <c:v>14</c:v>
                </c:pt>
                <c:pt idx="1">
                  <c:v>4</c:v>
                </c:pt>
                <c:pt idx="2">
                  <c:v>10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4</c:v>
                </c:pt>
                <c:pt idx="12">
                  <c:v>3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957632"/>
        <c:axId val="123959168"/>
      </c:barChart>
      <c:catAx>
        <c:axId val="123957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3959168"/>
        <c:crosses val="autoZero"/>
        <c:auto val="1"/>
        <c:lblAlgn val="ctr"/>
        <c:lblOffset val="100"/>
        <c:noMultiLvlLbl val="0"/>
      </c:catAx>
      <c:valAx>
        <c:axId val="12395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957632"/>
        <c:crosses val="autoZero"/>
        <c:crossBetween val="between"/>
      </c:valAx>
      <c:spPr>
        <a:solidFill>
          <a:schemeClr val="accent1">
            <a:lumMod val="50000"/>
          </a:schemeClr>
        </a:solidFill>
      </c:spPr>
    </c:plotArea>
    <c:legend>
      <c:legendPos val="r"/>
      <c:layout>
        <c:manualLayout>
          <c:xMode val="edge"/>
          <c:yMode val="edge"/>
          <c:x val="0.56707835701693776"/>
          <c:y val="9.1404521382916132E-2"/>
          <c:w val="0.32239461777750889"/>
          <c:h val="0.13721359559091051"/>
        </c:manualLayout>
      </c:layout>
      <c:overlay val="0"/>
      <c:spPr>
        <a:solidFill>
          <a:schemeClr val="tx2">
            <a:lumMod val="25000"/>
          </a:schemeClr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Лист1!$A$2:$A$70</c:f>
              <c:strCache>
                <c:ptCount val="25"/>
                <c:pt idx="0">
                  <c:v>м. Вугледар</c:v>
                </c:pt>
                <c:pt idx="1">
                  <c:v>Олександрівський район</c:v>
                </c:pt>
                <c:pt idx="2">
                  <c:v>Покровський район</c:v>
                </c:pt>
                <c:pt idx="3">
                  <c:v>Костянтинівський район</c:v>
                </c:pt>
                <c:pt idx="4">
                  <c:v>м. Новогродівка</c:v>
                </c:pt>
                <c:pt idx="5">
                  <c:v>Ясинуватський район</c:v>
                </c:pt>
                <c:pt idx="6">
                  <c:v>Добропільський район</c:v>
                </c:pt>
                <c:pt idx="7">
                  <c:v>м.Маріуполь</c:v>
                </c:pt>
                <c:pt idx="8">
                  <c:v>м. Краматорськ</c:v>
                </c:pt>
                <c:pt idx="9">
                  <c:v>Нікольській район</c:v>
                </c:pt>
                <c:pt idx="10">
                  <c:v>м. Дружківка</c:v>
                </c:pt>
                <c:pt idx="11">
                  <c:v>м. Костянтинівка</c:v>
                </c:pt>
                <c:pt idx="12">
                  <c:v>м. Добропілля</c:v>
                </c:pt>
                <c:pt idx="13">
                  <c:v>Бахмутський район</c:v>
                </c:pt>
                <c:pt idx="14">
                  <c:v>м. Бахмут</c:v>
                </c:pt>
                <c:pt idx="15">
                  <c:v>В-Новоселівський район</c:v>
                </c:pt>
                <c:pt idx="16">
                  <c:v>м. Лиман</c:v>
                </c:pt>
                <c:pt idx="17">
                  <c:v>м. Покровськ</c:v>
                </c:pt>
                <c:pt idx="18">
                  <c:v>м. Торецьк</c:v>
                </c:pt>
                <c:pt idx="19">
                  <c:v>Мар'їнський район</c:v>
                </c:pt>
                <c:pt idx="20">
                  <c:v>Мангушський район</c:v>
                </c:pt>
                <c:pt idx="21">
                  <c:v>м. Мирноград</c:v>
                </c:pt>
                <c:pt idx="22">
                  <c:v>Волноваський район</c:v>
                </c:pt>
                <c:pt idx="23">
                  <c:v>м. Селидове</c:v>
                </c:pt>
                <c:pt idx="24">
                  <c:v>Слов'янський район</c:v>
                </c:pt>
              </c:strCache>
            </c:strRef>
          </c:cat>
          <c:val>
            <c:numRef>
              <c:f>Лист1!$B$2:$B$70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 аптечних  закладів</c:v>
                </c:pt>
              </c:strCache>
            </c:strRef>
          </c:tx>
          <c:invertIfNegative val="0"/>
          <c:cat>
            <c:strRef>
              <c:f>Лист1!$A$2:$A$70</c:f>
              <c:strCache>
                <c:ptCount val="25"/>
                <c:pt idx="0">
                  <c:v>м. Вугледар</c:v>
                </c:pt>
                <c:pt idx="1">
                  <c:v>Олександрівський район</c:v>
                </c:pt>
                <c:pt idx="2">
                  <c:v>Покровський район</c:v>
                </c:pt>
                <c:pt idx="3">
                  <c:v>Костянтинівський район</c:v>
                </c:pt>
                <c:pt idx="4">
                  <c:v>м. Новогродівка</c:v>
                </c:pt>
                <c:pt idx="5">
                  <c:v>Ясинуватський район</c:v>
                </c:pt>
                <c:pt idx="6">
                  <c:v>Добропільський район</c:v>
                </c:pt>
                <c:pt idx="7">
                  <c:v>м.Маріуполь</c:v>
                </c:pt>
                <c:pt idx="8">
                  <c:v>м. Краматорськ</c:v>
                </c:pt>
                <c:pt idx="9">
                  <c:v>Нікольській район</c:v>
                </c:pt>
                <c:pt idx="10">
                  <c:v>м. Дружківка</c:v>
                </c:pt>
                <c:pt idx="11">
                  <c:v>м. Костянтинівка</c:v>
                </c:pt>
                <c:pt idx="12">
                  <c:v>м. Добропілля</c:v>
                </c:pt>
                <c:pt idx="13">
                  <c:v>Бахмутський район</c:v>
                </c:pt>
                <c:pt idx="14">
                  <c:v>м. Бахмут</c:v>
                </c:pt>
                <c:pt idx="15">
                  <c:v>В-Новоселівський район</c:v>
                </c:pt>
                <c:pt idx="16">
                  <c:v>м. Лиман</c:v>
                </c:pt>
                <c:pt idx="17">
                  <c:v>м. Покровськ</c:v>
                </c:pt>
                <c:pt idx="18">
                  <c:v>м. Торецьк</c:v>
                </c:pt>
                <c:pt idx="19">
                  <c:v>Мар'їнський район</c:v>
                </c:pt>
                <c:pt idx="20">
                  <c:v>Мангушський район</c:v>
                </c:pt>
                <c:pt idx="21">
                  <c:v>м. Мирноград</c:v>
                </c:pt>
                <c:pt idx="22">
                  <c:v>Волноваський район</c:v>
                </c:pt>
                <c:pt idx="23">
                  <c:v>м. Селидове</c:v>
                </c:pt>
                <c:pt idx="24">
                  <c:v>Слов'янський район</c:v>
                </c:pt>
              </c:strCache>
            </c:strRef>
          </c:cat>
          <c:val>
            <c:numRef>
              <c:f>Лист1!$C$2:$C$70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Кількість  аптек  у  закладах охорони  здоров’я</c:v>
                </c:pt>
              </c:strCache>
            </c:strRef>
          </c:tx>
          <c:invertIfNegative val="0"/>
          <c:cat>
            <c:strRef>
              <c:f>Лист1!$A$2:$A$70</c:f>
              <c:strCache>
                <c:ptCount val="25"/>
                <c:pt idx="0">
                  <c:v>м. Вугледар</c:v>
                </c:pt>
                <c:pt idx="1">
                  <c:v>Олександрівський район</c:v>
                </c:pt>
                <c:pt idx="2">
                  <c:v>Покровський район</c:v>
                </c:pt>
                <c:pt idx="3">
                  <c:v>Костянтинівський район</c:v>
                </c:pt>
                <c:pt idx="4">
                  <c:v>м. Новогродівка</c:v>
                </c:pt>
                <c:pt idx="5">
                  <c:v>Ясинуватський район</c:v>
                </c:pt>
                <c:pt idx="6">
                  <c:v>Добропільський район</c:v>
                </c:pt>
                <c:pt idx="7">
                  <c:v>м.Маріуполь</c:v>
                </c:pt>
                <c:pt idx="8">
                  <c:v>м. Краматорськ</c:v>
                </c:pt>
                <c:pt idx="9">
                  <c:v>Нікольській район</c:v>
                </c:pt>
                <c:pt idx="10">
                  <c:v>м. Дружківка</c:v>
                </c:pt>
                <c:pt idx="11">
                  <c:v>м. Костянтинівка</c:v>
                </c:pt>
                <c:pt idx="12">
                  <c:v>м. Добропілля</c:v>
                </c:pt>
                <c:pt idx="13">
                  <c:v>Бахмутський район</c:v>
                </c:pt>
                <c:pt idx="14">
                  <c:v>м. Бахмут</c:v>
                </c:pt>
                <c:pt idx="15">
                  <c:v>В-Новоселівський район</c:v>
                </c:pt>
                <c:pt idx="16">
                  <c:v>м. Лиман</c:v>
                </c:pt>
                <c:pt idx="17">
                  <c:v>м. Покровськ</c:v>
                </c:pt>
                <c:pt idx="18">
                  <c:v>м. Торецьк</c:v>
                </c:pt>
                <c:pt idx="19">
                  <c:v>Мар'їнський район</c:v>
                </c:pt>
                <c:pt idx="20">
                  <c:v>Мангушський район</c:v>
                </c:pt>
                <c:pt idx="21">
                  <c:v>м. Мирноград</c:v>
                </c:pt>
                <c:pt idx="22">
                  <c:v>Волноваський район</c:v>
                </c:pt>
                <c:pt idx="23">
                  <c:v>м. Селидове</c:v>
                </c:pt>
                <c:pt idx="24">
                  <c:v>Слов'янський район</c:v>
                </c:pt>
              </c:strCache>
            </c:strRef>
          </c:cat>
          <c:val>
            <c:numRef>
              <c:f>Лист1!$D$2:$D$70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Кількість аптек в закладах, які приймають участь у програмі</c:v>
                </c:pt>
              </c:strCache>
            </c:strRef>
          </c:tx>
          <c:invertIfNegative val="0"/>
          <c:cat>
            <c:strRef>
              <c:f>Лист1!$A$2:$A$70</c:f>
              <c:strCache>
                <c:ptCount val="25"/>
                <c:pt idx="0">
                  <c:v>м. Вугледар</c:v>
                </c:pt>
                <c:pt idx="1">
                  <c:v>Олександрівський район</c:v>
                </c:pt>
                <c:pt idx="2">
                  <c:v>Покровський район</c:v>
                </c:pt>
                <c:pt idx="3">
                  <c:v>Костянтинівський район</c:v>
                </c:pt>
                <c:pt idx="4">
                  <c:v>м. Новогродівка</c:v>
                </c:pt>
                <c:pt idx="5">
                  <c:v>Ясинуватський район</c:v>
                </c:pt>
                <c:pt idx="6">
                  <c:v>Добропільський район</c:v>
                </c:pt>
                <c:pt idx="7">
                  <c:v>м.Маріуполь</c:v>
                </c:pt>
                <c:pt idx="8">
                  <c:v>м. Краматорськ</c:v>
                </c:pt>
                <c:pt idx="9">
                  <c:v>Нікольській район</c:v>
                </c:pt>
                <c:pt idx="10">
                  <c:v>м. Дружківка</c:v>
                </c:pt>
                <c:pt idx="11">
                  <c:v>м. Костянтинівка</c:v>
                </c:pt>
                <c:pt idx="12">
                  <c:v>м. Добропілля</c:v>
                </c:pt>
                <c:pt idx="13">
                  <c:v>Бахмутський район</c:v>
                </c:pt>
                <c:pt idx="14">
                  <c:v>м. Бахмут</c:v>
                </c:pt>
                <c:pt idx="15">
                  <c:v>В-Новоселівський район</c:v>
                </c:pt>
                <c:pt idx="16">
                  <c:v>м. Лиман</c:v>
                </c:pt>
                <c:pt idx="17">
                  <c:v>м. Покровськ</c:v>
                </c:pt>
                <c:pt idx="18">
                  <c:v>м. Торецьк</c:v>
                </c:pt>
                <c:pt idx="19">
                  <c:v>Мар'їнський район</c:v>
                </c:pt>
                <c:pt idx="20">
                  <c:v>Мангушський район</c:v>
                </c:pt>
                <c:pt idx="21">
                  <c:v>м. Мирноград</c:v>
                </c:pt>
                <c:pt idx="22">
                  <c:v>Волноваський район</c:v>
                </c:pt>
                <c:pt idx="23">
                  <c:v>м. Селидове</c:v>
                </c:pt>
                <c:pt idx="24">
                  <c:v>Слов'янський район</c:v>
                </c:pt>
              </c:strCache>
            </c:strRef>
          </c:cat>
          <c:val>
            <c:numRef>
              <c:f>Лист1!$E$2:$E$70</c:f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Відсоток аптек, які приймають участь у програмі з тих, що знаходяться умед. закладах </c:v>
                </c:pt>
              </c:strCache>
            </c:strRef>
          </c:tx>
          <c:invertIfNegative val="0"/>
          <c:cat>
            <c:strRef>
              <c:f>Лист1!$A$2:$A$70</c:f>
              <c:strCache>
                <c:ptCount val="25"/>
                <c:pt idx="0">
                  <c:v>м. Вугледар</c:v>
                </c:pt>
                <c:pt idx="1">
                  <c:v>Олександрівський район</c:v>
                </c:pt>
                <c:pt idx="2">
                  <c:v>Покровський район</c:v>
                </c:pt>
                <c:pt idx="3">
                  <c:v>Костянтинівський район</c:v>
                </c:pt>
                <c:pt idx="4">
                  <c:v>м. Новогродівка</c:v>
                </c:pt>
                <c:pt idx="5">
                  <c:v>Ясинуватський район</c:v>
                </c:pt>
                <c:pt idx="6">
                  <c:v>Добропільський район</c:v>
                </c:pt>
                <c:pt idx="7">
                  <c:v>м.Маріуполь</c:v>
                </c:pt>
                <c:pt idx="8">
                  <c:v>м. Краматорськ</c:v>
                </c:pt>
                <c:pt idx="9">
                  <c:v>Нікольській район</c:v>
                </c:pt>
                <c:pt idx="10">
                  <c:v>м. Дружківка</c:v>
                </c:pt>
                <c:pt idx="11">
                  <c:v>м. Костянтинівка</c:v>
                </c:pt>
                <c:pt idx="12">
                  <c:v>м. Добропілля</c:v>
                </c:pt>
                <c:pt idx="13">
                  <c:v>Бахмутський район</c:v>
                </c:pt>
                <c:pt idx="14">
                  <c:v>м. Бахмут</c:v>
                </c:pt>
                <c:pt idx="15">
                  <c:v>В-Новоселівський район</c:v>
                </c:pt>
                <c:pt idx="16">
                  <c:v>м. Лиман</c:v>
                </c:pt>
                <c:pt idx="17">
                  <c:v>м. Покровськ</c:v>
                </c:pt>
                <c:pt idx="18">
                  <c:v>м. Торецьк</c:v>
                </c:pt>
                <c:pt idx="19">
                  <c:v>Мар'їнський район</c:v>
                </c:pt>
                <c:pt idx="20">
                  <c:v>Мангушський район</c:v>
                </c:pt>
                <c:pt idx="21">
                  <c:v>м. Мирноград</c:v>
                </c:pt>
                <c:pt idx="22">
                  <c:v>Волноваський район</c:v>
                </c:pt>
                <c:pt idx="23">
                  <c:v>м. Селидове</c:v>
                </c:pt>
                <c:pt idx="24">
                  <c:v>Слов'янський район</c:v>
                </c:pt>
              </c:strCache>
            </c:strRef>
          </c:cat>
          <c:val>
            <c:numRef>
              <c:f>Лист1!$F$2:$F$70</c:f>
              <c:numCache>
                <c:formatCode>0.0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10.256410256410257</c:v>
                </c:pt>
                <c:pt idx="9">
                  <c:v>16.666666666666668</c:v>
                </c:pt>
                <c:pt idx="10">
                  <c:v>16.666666666666668</c:v>
                </c:pt>
                <c:pt idx="11">
                  <c:v>33.333333333333336</c:v>
                </c:pt>
                <c:pt idx="12">
                  <c:v>40</c:v>
                </c:pt>
                <c:pt idx="13">
                  <c:v>42.857142857142854</c:v>
                </c:pt>
                <c:pt idx="14">
                  <c:v>50</c:v>
                </c:pt>
                <c:pt idx="15">
                  <c:v>50</c:v>
                </c:pt>
                <c:pt idx="16">
                  <c:v>60</c:v>
                </c:pt>
                <c:pt idx="17">
                  <c:v>60</c:v>
                </c:pt>
                <c:pt idx="18">
                  <c:v>62.5</c:v>
                </c:pt>
                <c:pt idx="19">
                  <c:v>66.666666666666671</c:v>
                </c:pt>
                <c:pt idx="20">
                  <c:v>71.428571428571431</c:v>
                </c:pt>
                <c:pt idx="21">
                  <c:v>75</c:v>
                </c:pt>
                <c:pt idx="22">
                  <c:v>85.714285714285708</c:v>
                </c:pt>
                <c:pt idx="23">
                  <c:v>100</c:v>
                </c:pt>
                <c:pt idx="2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61312"/>
        <c:axId val="125262848"/>
      </c:barChart>
      <c:catAx>
        <c:axId val="125261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125262848"/>
        <c:crosses val="autoZero"/>
        <c:auto val="1"/>
        <c:lblAlgn val="ctr"/>
        <c:lblOffset val="100"/>
        <c:noMultiLvlLbl val="0"/>
      </c:catAx>
      <c:valAx>
        <c:axId val="125262848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125261312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25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200929269685102E-2"/>
          <c:y val="0.19967596193015591"/>
          <c:w val="0.83658306392799042"/>
          <c:h val="0.7887753212606006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1.7194596639977296E-2"/>
                  <c:y val="-3.52738584601710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0640687888364441E-2"/>
                  <c:y val="-7.83863521337135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9685920486282602E-2"/>
                  <c:y val="-0.24691700922119764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tx2">
                          <a:lumMod val="25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9962237419164642E-3"/>
                  <c:y val="-8.23056697403992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Лист1!$I$11:$I$14</c:f>
              <c:strCache>
                <c:ptCount val="4"/>
                <c:pt idx="0">
                  <c:v>Цукровий діабет ІІ типу</c:v>
                </c:pt>
                <c:pt idx="1">
                  <c:v>Бронхіальна астма</c:v>
                </c:pt>
                <c:pt idx="2">
                  <c:v>Серцево-судинні захворювання</c:v>
                </c:pt>
                <c:pt idx="3">
                  <c:v>Інші</c:v>
                </c:pt>
              </c:strCache>
            </c:strRef>
          </c:cat>
          <c:val>
            <c:numRef>
              <c:f>Лист1!$J$11:$J$14</c:f>
              <c:numCache>
                <c:formatCode>General</c:formatCode>
                <c:ptCount val="4"/>
                <c:pt idx="0">
                  <c:v>59136</c:v>
                </c:pt>
                <c:pt idx="1">
                  <c:v>3477</c:v>
                </c:pt>
                <c:pt idx="2">
                  <c:v>481685</c:v>
                </c:pt>
                <c:pt idx="3">
                  <c:v>55702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</c:spPr>
          <c:invertIfNegative val="0"/>
          <c:dPt>
            <c:idx val="1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9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Лист1!$A$2:$A$39</c:f>
              <c:strCache>
                <c:ptCount val="36"/>
                <c:pt idx="0">
                  <c:v>Маріупольський ЦПМСД № 6</c:v>
                </c:pt>
                <c:pt idx="1">
                  <c:v>Маріупольський ЦПМСД № 1</c:v>
                </c:pt>
                <c:pt idx="2">
                  <c:v>Маріупольський ЦПМСД № 5</c:v>
                </c:pt>
                <c:pt idx="3">
                  <c:v>Маріупольський ЦПМСД № 3</c:v>
                </c:pt>
                <c:pt idx="4">
                  <c:v>Слов'янський район</c:v>
                </c:pt>
                <c:pt idx="5">
                  <c:v>Маріупольський ЦПМСД № 2</c:v>
                </c:pt>
                <c:pt idx="6">
                  <c:v>м. Маріуполь</c:v>
                </c:pt>
                <c:pt idx="7">
                  <c:v>Краматорський ЦПМСД № 2</c:v>
                </c:pt>
                <c:pt idx="8">
                  <c:v>Волноваський районний ЦПМСД</c:v>
                </c:pt>
                <c:pt idx="9">
                  <c:v>М. Краматорськ</c:v>
                </c:pt>
                <c:pt idx="10">
                  <c:v>Краматорський ЦПМСД № 1</c:v>
                </c:pt>
                <c:pt idx="11">
                  <c:v>Мирноградський ЦПМСД</c:v>
                </c:pt>
                <c:pt idx="12">
                  <c:v>Олександрівський районний ЦПМСД</c:v>
                </c:pt>
                <c:pt idx="13">
                  <c:v>Торецький ЦПМСД</c:v>
                </c:pt>
                <c:pt idx="14">
                  <c:v>Дружківський ЦПМСД</c:v>
                </c:pt>
                <c:pt idx="15">
                  <c:v>Мар'їнський районий ЦПМСД</c:v>
                </c:pt>
                <c:pt idx="16">
                  <c:v>Бахмутський ЦПМСД</c:v>
                </c:pt>
                <c:pt idx="17">
                  <c:v>Костянтинівський  ЦПМСД</c:v>
                </c:pt>
                <c:pt idx="18">
                  <c:v>Маріупольський ЦПМСД № 4</c:v>
                </c:pt>
                <c:pt idx="19">
                  <c:v>Область</c:v>
                </c:pt>
                <c:pt idx="20">
                  <c:v>м. Авдіївка</c:v>
                </c:pt>
                <c:pt idx="21">
                  <c:v>Слов’янська ЦПМСД</c:v>
                </c:pt>
                <c:pt idx="22">
                  <c:v>Мангушський районний ЦПМСД</c:v>
                </c:pt>
                <c:pt idx="23">
                  <c:v>Лиманський ЦПМСД </c:v>
                </c:pt>
                <c:pt idx="24">
                  <c:v>Добропільський ЦПМСД</c:v>
                </c:pt>
                <c:pt idx="25">
                  <c:v>Добропільський районний ЦПМСД</c:v>
                </c:pt>
                <c:pt idx="26">
                  <c:v>Ясинуватський районний ЦПМСД</c:v>
                </c:pt>
                <c:pt idx="27">
                  <c:v>Костянтинівський районний ЦПМСД</c:v>
                </c:pt>
                <c:pt idx="28">
                  <c:v>Вугледарський ЦПМСД</c:v>
                </c:pt>
                <c:pt idx="29">
                  <c:v>Селидівський ЦПМСД</c:v>
                </c:pt>
                <c:pt idx="30">
                  <c:v>В-Новосілківський районний ЦПМСД</c:v>
                </c:pt>
                <c:pt idx="31">
                  <c:v>Нікольський районний ЦПМСД</c:v>
                </c:pt>
                <c:pt idx="32">
                  <c:v>Покровський ЦПМСД</c:v>
                </c:pt>
                <c:pt idx="33">
                  <c:v>Бахмутський районний ЦПМСД</c:v>
                </c:pt>
                <c:pt idx="34">
                  <c:v>Новогродівський ЦПМСД</c:v>
                </c:pt>
                <c:pt idx="35">
                  <c:v>Покровський районний ЦПМСД</c:v>
                </c:pt>
              </c:strCache>
            </c:strRef>
          </c:cat>
          <c:val>
            <c:numRef>
              <c:f>Лист1!$B$2:$B$39</c:f>
              <c:numCache>
                <c:formatCode>0.0</c:formatCode>
                <c:ptCount val="36"/>
                <c:pt idx="0">
                  <c:v>6.8988260123994198</c:v>
                </c:pt>
                <c:pt idx="1">
                  <c:v>7.2261636031387724</c:v>
                </c:pt>
                <c:pt idx="2">
                  <c:v>7.6634615384615383</c:v>
                </c:pt>
                <c:pt idx="3">
                  <c:v>8.6511794351832521</c:v>
                </c:pt>
                <c:pt idx="4">
                  <c:v>8.7259346869045267</c:v>
                </c:pt>
                <c:pt idx="5">
                  <c:v>9.5692184582555342</c:v>
                </c:pt>
                <c:pt idx="6">
                  <c:v>9.761084965944459</c:v>
                </c:pt>
                <c:pt idx="7">
                  <c:v>11.548338666982735</c:v>
                </c:pt>
                <c:pt idx="8">
                  <c:v>11.618888297467873</c:v>
                </c:pt>
                <c:pt idx="9">
                  <c:v>11.7715210475017</c:v>
                </c:pt>
                <c:pt idx="10">
                  <c:v>11.965870776852681</c:v>
                </c:pt>
                <c:pt idx="11">
                  <c:v>12.426306825625574</c:v>
                </c:pt>
                <c:pt idx="12">
                  <c:v>13.182980702162288</c:v>
                </c:pt>
                <c:pt idx="13">
                  <c:v>13.331163396261509</c:v>
                </c:pt>
                <c:pt idx="14">
                  <c:v>13.752628747493519</c:v>
                </c:pt>
                <c:pt idx="15">
                  <c:v>14.382876575315063</c:v>
                </c:pt>
                <c:pt idx="16">
                  <c:v>14.727316169882325</c:v>
                </c:pt>
                <c:pt idx="17">
                  <c:v>15.284087722250266</c:v>
                </c:pt>
                <c:pt idx="18">
                  <c:v>15.909842025249521</c:v>
                </c:pt>
                <c:pt idx="19">
                  <c:v>16.233738345853428</c:v>
                </c:pt>
                <c:pt idx="20">
                  <c:v>16.285771065182828</c:v>
                </c:pt>
                <c:pt idx="21">
                  <c:v>18.442085172372661</c:v>
                </c:pt>
                <c:pt idx="22">
                  <c:v>19.418687589158345</c:v>
                </c:pt>
                <c:pt idx="23">
                  <c:v>20.578693555458134</c:v>
                </c:pt>
                <c:pt idx="24">
                  <c:v>21.340357038337721</c:v>
                </c:pt>
                <c:pt idx="25">
                  <c:v>22.124219037118706</c:v>
                </c:pt>
                <c:pt idx="26">
                  <c:v>22.616933096506809</c:v>
                </c:pt>
                <c:pt idx="27">
                  <c:v>23.044297832233742</c:v>
                </c:pt>
                <c:pt idx="28">
                  <c:v>24.32017543859649</c:v>
                </c:pt>
                <c:pt idx="29">
                  <c:v>24.38256257251782</c:v>
                </c:pt>
                <c:pt idx="30">
                  <c:v>24.898484698425275</c:v>
                </c:pt>
                <c:pt idx="31">
                  <c:v>25.603674540682416</c:v>
                </c:pt>
                <c:pt idx="32">
                  <c:v>27.609032439791559</c:v>
                </c:pt>
                <c:pt idx="33">
                  <c:v>30.27582748244734</c:v>
                </c:pt>
                <c:pt idx="34">
                  <c:v>30.279351435827309</c:v>
                </c:pt>
                <c:pt idx="35">
                  <c:v>41.707934411797076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31635584"/>
        <c:axId val="231641472"/>
      </c:barChart>
      <c:catAx>
        <c:axId val="2316355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231641472"/>
        <c:crosses val="autoZero"/>
        <c:auto val="1"/>
        <c:lblAlgn val="ctr"/>
        <c:lblOffset val="100"/>
        <c:noMultiLvlLbl val="0"/>
      </c:catAx>
      <c:valAx>
        <c:axId val="231641472"/>
        <c:scaling>
          <c:orientation val="minMax"/>
        </c:scaling>
        <c:delete val="0"/>
        <c:axPos val="b"/>
        <c:majorGridlines>
          <c:spPr>
            <a:ln>
              <a:solidFill>
                <a:schemeClr val="accent2">
                  <a:lumMod val="7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>
            <a:solidFill>
              <a:schemeClr val="accent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231635584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25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0910192475940506"/>
                  <c:y val="3.47222222222222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3085351627596933E-2"/>
                  <c:y val="-3.93302259344921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50552190897708"/>
                  <c:y val="-0.33698326448576421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err="1"/>
                      <a:t>Серцево-судинні</a:t>
                    </a:r>
                    <a:r>
                      <a:rPr lang="ru-RU" sz="900" dirty="0"/>
                      <a:t> </a:t>
                    </a:r>
                    <a:r>
                      <a:rPr lang="ru-RU" sz="900" dirty="0" err="1"/>
                      <a:t>захворювання</a:t>
                    </a:r>
                    <a:r>
                      <a:rPr lang="ru-RU" dirty="0"/>
                      <a:t>
94%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Лист1!$I$11:$I$14</c:f>
              <c:strCache>
                <c:ptCount val="3"/>
                <c:pt idx="0">
                  <c:v>Цукровий діабет ІІ типу</c:v>
                </c:pt>
                <c:pt idx="1">
                  <c:v>Бронхіальна астма</c:v>
                </c:pt>
                <c:pt idx="2">
                  <c:v>Серцево-судинні захворювання</c:v>
                </c:pt>
              </c:strCache>
            </c:strRef>
          </c:cat>
          <c:val>
            <c:numRef>
              <c:f>Лист1!$J$11:$J$14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9314341417262"/>
          <c:y val="1.0907976036850606E-2"/>
          <c:w val="0.85958169337731127"/>
          <c:h val="0.925698070584749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99000">
                  <a:schemeClr val="accent5">
                    <a:lumMod val="50000"/>
                  </a:schemeClr>
                </a:gs>
                <a:gs pos="48000">
                  <a:schemeClr val="accent5">
                    <a:lumMod val="40000"/>
                    <a:lumOff val="60000"/>
                  </a:schemeClr>
                </a:gs>
              </a:gsLst>
              <a:lin ang="0" scaled="0"/>
              <a:tileRect/>
            </a:gradFill>
          </c:spPr>
          <c:invertIfNegative val="0"/>
          <c:cat>
            <c:strRef>
              <c:f>Лист1!$A$2:$A$38</c:f>
              <c:strCache>
                <c:ptCount val="37"/>
                <c:pt idx="0">
                  <c:v>Авдіївська лінійна поліклініка</c:v>
                </c:pt>
                <c:pt idx="1">
                  <c:v>Слов'янська ЦРБ</c:v>
                </c:pt>
                <c:pt idx="2">
                  <c:v>Ясинуватський районний ЦПМСД</c:v>
                </c:pt>
                <c:pt idx="3">
                  <c:v>Мангушський районний ЦПМСД</c:v>
                </c:pt>
                <c:pt idx="4">
                  <c:v>Добропільський районний ЦПМСД</c:v>
                </c:pt>
                <c:pt idx="5">
                  <c:v>Маріупольський ЦПМСД № 6</c:v>
                </c:pt>
                <c:pt idx="6">
                  <c:v>Вугледарський ЦПМСД</c:v>
                </c:pt>
                <c:pt idx="7">
                  <c:v>Олександрівський районний ЦПМСД</c:v>
                </c:pt>
                <c:pt idx="8">
                  <c:v>Маріупольський ЦПМСД № 4</c:v>
                </c:pt>
                <c:pt idx="9">
                  <c:v>Костянтинівський районний ЦПМСД</c:v>
                </c:pt>
                <c:pt idx="10">
                  <c:v>Мирноградський ЦПМСД</c:v>
                </c:pt>
                <c:pt idx="11">
                  <c:v>Слов'янський районний ЦПМСД</c:v>
                </c:pt>
                <c:pt idx="12">
                  <c:v>Авдіївський ЦПМСД</c:v>
                </c:pt>
                <c:pt idx="13">
                  <c:v>Маріупольський ЦПМСД № 5</c:v>
                </c:pt>
                <c:pt idx="14">
                  <c:v>Нікольський районний ЦПМСД</c:v>
                </c:pt>
                <c:pt idx="15">
                  <c:v>м. Авдіївка</c:v>
                </c:pt>
                <c:pt idx="16">
                  <c:v>Слов'янський район </c:v>
                </c:pt>
                <c:pt idx="17">
                  <c:v>Новогродівський ЦПМСД</c:v>
                </c:pt>
                <c:pt idx="18">
                  <c:v>Лиманський ЦПМСД </c:v>
                </c:pt>
                <c:pt idx="19">
                  <c:v>Маріупольський ЦПМСД № 2</c:v>
                </c:pt>
                <c:pt idx="20">
                  <c:v>Добропільський ЦПМСД</c:v>
                </c:pt>
                <c:pt idx="21">
                  <c:v>Костянтинівський  ЦПМСД</c:v>
                </c:pt>
                <c:pt idx="22">
                  <c:v>Покровський районний ЦПМСД</c:v>
                </c:pt>
                <c:pt idx="23">
                  <c:v>Маріупольський ЦПМСД № 3</c:v>
                </c:pt>
                <c:pt idx="24">
                  <c:v>Краматорський ЦПМСД № 2</c:v>
                </c:pt>
                <c:pt idx="25">
                  <c:v>Мар'їнський районий ЦПМСД</c:v>
                </c:pt>
                <c:pt idx="26">
                  <c:v>В-Новосілківський районний ЦПМСД</c:v>
                </c:pt>
                <c:pt idx="27">
                  <c:v>Покровський ЦПМСД</c:v>
                </c:pt>
                <c:pt idx="28">
                  <c:v>Дружківський ЦПМСД</c:v>
                </c:pt>
                <c:pt idx="29">
                  <c:v>Бахмутський районний ЦПМСД</c:v>
                </c:pt>
                <c:pt idx="30">
                  <c:v>Торецький ЦПМСД</c:v>
                </c:pt>
                <c:pt idx="31">
                  <c:v>Волноваський районний ЦПМСД</c:v>
                </c:pt>
                <c:pt idx="32">
                  <c:v>Маріупольський ЦПМСД № 1</c:v>
                </c:pt>
                <c:pt idx="33">
                  <c:v>Бахмутський ЦПМСД</c:v>
                </c:pt>
                <c:pt idx="34">
                  <c:v>Краматорський ЦПМСД № 1</c:v>
                </c:pt>
                <c:pt idx="35">
                  <c:v>Селидівський ЦПМСД</c:v>
                </c:pt>
                <c:pt idx="36">
                  <c:v>Слов’янська ЦПМСД</c:v>
                </c:pt>
              </c:strCache>
            </c:strRef>
          </c:cat>
          <c:val>
            <c:numRef>
              <c:f>Лист1!$B$2:$B$38</c:f>
              <c:numCache>
                <c:formatCode>General</c:formatCode>
                <c:ptCount val="37"/>
                <c:pt idx="0">
                  <c:v>672</c:v>
                </c:pt>
                <c:pt idx="1">
                  <c:v>1044</c:v>
                </c:pt>
                <c:pt idx="2">
                  <c:v>2616</c:v>
                </c:pt>
                <c:pt idx="3">
                  <c:v>3044</c:v>
                </c:pt>
                <c:pt idx="4">
                  <c:v>3144</c:v>
                </c:pt>
                <c:pt idx="5">
                  <c:v>3271</c:v>
                </c:pt>
                <c:pt idx="6">
                  <c:v>3322</c:v>
                </c:pt>
                <c:pt idx="7">
                  <c:v>3444</c:v>
                </c:pt>
                <c:pt idx="8">
                  <c:v>4164</c:v>
                </c:pt>
                <c:pt idx="9">
                  <c:v>4659</c:v>
                </c:pt>
                <c:pt idx="10">
                  <c:v>4942</c:v>
                </c:pt>
                <c:pt idx="11">
                  <c:v>4971</c:v>
                </c:pt>
                <c:pt idx="12">
                  <c:v>5272</c:v>
                </c:pt>
                <c:pt idx="13">
                  <c:v>5841</c:v>
                </c:pt>
                <c:pt idx="14">
                  <c:v>5857</c:v>
                </c:pt>
                <c:pt idx="15">
                  <c:v>5944</c:v>
                </c:pt>
                <c:pt idx="16">
                  <c:v>6015</c:v>
                </c:pt>
                <c:pt idx="17">
                  <c:v>6274</c:v>
                </c:pt>
                <c:pt idx="18">
                  <c:v>6712</c:v>
                </c:pt>
                <c:pt idx="19">
                  <c:v>7633</c:v>
                </c:pt>
                <c:pt idx="20">
                  <c:v>7762</c:v>
                </c:pt>
                <c:pt idx="21">
                  <c:v>8174</c:v>
                </c:pt>
                <c:pt idx="22">
                  <c:v>8222</c:v>
                </c:pt>
                <c:pt idx="23">
                  <c:v>8300</c:v>
                </c:pt>
                <c:pt idx="24">
                  <c:v>9714</c:v>
                </c:pt>
                <c:pt idx="25">
                  <c:v>10164</c:v>
                </c:pt>
                <c:pt idx="26">
                  <c:v>10316</c:v>
                </c:pt>
                <c:pt idx="27">
                  <c:v>10565</c:v>
                </c:pt>
                <c:pt idx="28">
                  <c:v>10761</c:v>
                </c:pt>
                <c:pt idx="29">
                  <c:v>11569</c:v>
                </c:pt>
                <c:pt idx="30">
                  <c:v>11611</c:v>
                </c:pt>
                <c:pt idx="31">
                  <c:v>12146</c:v>
                </c:pt>
                <c:pt idx="32">
                  <c:v>12585</c:v>
                </c:pt>
                <c:pt idx="33">
                  <c:v>12774</c:v>
                </c:pt>
                <c:pt idx="34">
                  <c:v>13102</c:v>
                </c:pt>
                <c:pt idx="35">
                  <c:v>13196</c:v>
                </c:pt>
                <c:pt idx="36">
                  <c:v>15825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25304192"/>
        <c:axId val="124396672"/>
      </c:barChart>
      <c:catAx>
        <c:axId val="1253041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700" b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defRPr>
            </a:pPr>
            <a:endParaRPr lang="ru-RU"/>
          </a:p>
        </c:txPr>
        <c:crossAx val="124396672"/>
        <c:crosses val="autoZero"/>
        <c:auto val="1"/>
        <c:lblAlgn val="ctr"/>
        <c:lblOffset val="100"/>
        <c:noMultiLvlLbl val="0"/>
      </c:catAx>
      <c:valAx>
        <c:axId val="124396672"/>
        <c:scaling>
          <c:orientation val="minMax"/>
          <c:max val="16000"/>
        </c:scaling>
        <c:delete val="0"/>
        <c:axPos val="b"/>
        <c:majorGridlines>
          <c:spPr>
            <a:ln>
              <a:solidFill>
                <a:schemeClr val="accent2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25304192"/>
        <c:crosses val="autoZero"/>
        <c:crossBetween val="between"/>
      </c:valAx>
      <c:spPr>
        <a:ln>
          <a:solidFill>
            <a:schemeClr val="accent2">
              <a:lumMod val="75000"/>
            </a:schemeClr>
          </a:solidFill>
        </a:ln>
      </c:spPr>
    </c:plotArea>
    <c:plotVisOnly val="1"/>
    <c:dispBlanksAs val="gap"/>
    <c:showDLblsOverMax val="0"/>
  </c:chart>
  <c:spPr>
    <a:solidFill>
      <a:schemeClr val="tx2">
        <a:lumMod val="25000"/>
      </a:schemeClr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  <a:tileRect/>
            </a:gradFill>
          </c:spPr>
          <c:invertIfNegative val="0"/>
          <c:dPt>
            <c:idx val="1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Arial Black" pitchFamily="34" charset="0"/>
                      </a:defRPr>
                    </a:pPr>
                    <a:r>
                      <a:rPr lang="en-US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18,94</a:t>
                    </a:r>
                  </a:p>
                </c:rich>
              </c:tx>
              <c:spPr>
                <a:solidFill>
                  <a:schemeClr val="accent4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Arial Black" pitchFamily="34" charset="0"/>
                      </a:defRPr>
                    </a:pPr>
                    <a:r>
                      <a:rPr lang="en-US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56,08</a:t>
                    </a:r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/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Arial Black" pitchFamily="34" charset="0"/>
                      </a:defRPr>
                    </a:pPr>
                    <a:r>
                      <a:rPr lang="en-US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100,00</a:t>
                    </a:r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/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Arial Black" pitchFamily="34" charset="0"/>
                      </a:defRPr>
                    </a:pPr>
                    <a:r>
                      <a:rPr lang="en-US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106,69</a:t>
                    </a:r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layout/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Arial Black" pitchFamily="34" charset="0"/>
                      </a:defRPr>
                    </a:pPr>
                    <a:r>
                      <a:rPr lang="en-US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108,66</a:t>
                    </a:r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/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Arial Black" pitchFamily="34" charset="0"/>
                      </a:defRPr>
                    </a:pPr>
                    <a:r>
                      <a:rPr lang="en-US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114,03</a:t>
                    </a:r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Лист1!$A$2:$A$41</c:f>
              <c:strCache>
                <c:ptCount val="36"/>
                <c:pt idx="0">
                  <c:v>Слов'янська ЦРБ</c:v>
                </c:pt>
                <c:pt idx="1">
                  <c:v>Маріупольський ЦПМСД № 5</c:v>
                </c:pt>
                <c:pt idx="2">
                  <c:v>Маріупольський ЦПМСД № 4</c:v>
                </c:pt>
                <c:pt idx="3">
                  <c:v>Торецький ЦПМСД</c:v>
                </c:pt>
                <c:pt idx="4">
                  <c:v>Маріупольський ЦПМСД № 6</c:v>
                </c:pt>
                <c:pt idx="5">
                  <c:v>Волноваський районний ЦПМСД</c:v>
                </c:pt>
                <c:pt idx="6">
                  <c:v>Краматорський ЦПМСД № 2</c:v>
                </c:pt>
                <c:pt idx="7">
                  <c:v>Мангушський районний ЦПМСД</c:v>
                </c:pt>
                <c:pt idx="8">
                  <c:v>Авдіївська лінійна поліклініка</c:v>
                </c:pt>
                <c:pt idx="9">
                  <c:v>Маріупольський ЦПМСД № 2</c:v>
                </c:pt>
                <c:pt idx="10">
                  <c:v>Бахмутський ЦПМСД</c:v>
                </c:pt>
                <c:pt idx="11">
                  <c:v>Маріупольський ЦПМСД № 3</c:v>
                </c:pt>
                <c:pt idx="12">
                  <c:v>Маріупольський ЦПМСД № 1</c:v>
                </c:pt>
                <c:pt idx="13">
                  <c:v>Слов'янський районний ЦПМСД</c:v>
                </c:pt>
                <c:pt idx="14">
                  <c:v>Добропільський ЦПМСД</c:v>
                </c:pt>
                <c:pt idx="15">
                  <c:v>Дружківський ЦПМСД</c:v>
                </c:pt>
                <c:pt idx="16">
                  <c:v>Краматорський ЦПМСД № 1</c:v>
                </c:pt>
                <c:pt idx="17">
                  <c:v>Бахмутський районний ЦПМСД</c:v>
                </c:pt>
                <c:pt idx="18">
                  <c:v>Область</c:v>
                </c:pt>
                <c:pt idx="19">
                  <c:v>Мар'їнський районий ЦПМСД</c:v>
                </c:pt>
                <c:pt idx="20">
                  <c:v>Костянтинівський  ЦПМСД</c:v>
                </c:pt>
                <c:pt idx="21">
                  <c:v>Нікольський районний ЦПМСД</c:v>
                </c:pt>
                <c:pt idx="22">
                  <c:v>Новогродівський ЦПМСД</c:v>
                </c:pt>
                <c:pt idx="23">
                  <c:v>Покровський ЦПМСД</c:v>
                </c:pt>
                <c:pt idx="24">
                  <c:v>Олександрівський районний ЦПМСД</c:v>
                </c:pt>
                <c:pt idx="25">
                  <c:v>Мирноградський ЦПМСД</c:v>
                </c:pt>
                <c:pt idx="26">
                  <c:v>Слов’янська ЦПМСД</c:v>
                </c:pt>
                <c:pt idx="27">
                  <c:v>В-Новосілківський районний ЦПМСД</c:v>
                </c:pt>
                <c:pt idx="28">
                  <c:v>Добропільський районний ЦПМСД</c:v>
                </c:pt>
                <c:pt idx="29">
                  <c:v>Лиманський ЦПМСД </c:v>
                </c:pt>
                <c:pt idx="30">
                  <c:v>Ясинуватський районний ЦПМСД</c:v>
                </c:pt>
                <c:pt idx="31">
                  <c:v>Селидівський ЦПМСД</c:v>
                </c:pt>
                <c:pt idx="32">
                  <c:v>Костянтинівський районний ЦПМСД</c:v>
                </c:pt>
                <c:pt idx="33">
                  <c:v>Вугледарський ЦПМСД</c:v>
                </c:pt>
                <c:pt idx="34">
                  <c:v>Покровський районний ЦПМСД</c:v>
                </c:pt>
                <c:pt idx="35">
                  <c:v>Авдіївський ЦПМСД</c:v>
                </c:pt>
              </c:strCache>
            </c:strRef>
          </c:cat>
          <c:val>
            <c:numRef>
              <c:f>Лист1!$B$2:$B$41</c:f>
              <c:numCache>
                <c:formatCode>#,##0.00</c:formatCode>
                <c:ptCount val="36"/>
                <c:pt idx="0">
                  <c:v>18.943183183183184</c:v>
                </c:pt>
                <c:pt idx="1">
                  <c:v>27.615187946567257</c:v>
                </c:pt>
                <c:pt idx="2">
                  <c:v>30.749122040072859</c:v>
                </c:pt>
                <c:pt idx="3">
                  <c:v>31.657785778577864</c:v>
                </c:pt>
                <c:pt idx="4">
                  <c:v>34.444426919032594</c:v>
                </c:pt>
                <c:pt idx="5">
                  <c:v>35.793154805575931</c:v>
                </c:pt>
                <c:pt idx="6">
                  <c:v>37.124751773049645</c:v>
                </c:pt>
                <c:pt idx="7">
                  <c:v>38.979116080937168</c:v>
                </c:pt>
                <c:pt idx="8">
                  <c:v>40.583233333333332</c:v>
                </c:pt>
                <c:pt idx="9">
                  <c:v>40.810753623188404</c:v>
                </c:pt>
                <c:pt idx="10">
                  <c:v>43.007212536322129</c:v>
                </c:pt>
                <c:pt idx="11">
                  <c:v>43.284582708645672</c:v>
                </c:pt>
                <c:pt idx="12">
                  <c:v>46.898055333865386</c:v>
                </c:pt>
                <c:pt idx="13">
                  <c:v>47.632880044223334</c:v>
                </c:pt>
                <c:pt idx="14">
                  <c:v>51.811328976034858</c:v>
                </c:pt>
                <c:pt idx="15">
                  <c:v>52.104971581410901</c:v>
                </c:pt>
                <c:pt idx="16">
                  <c:v>54.018375334096987</c:v>
                </c:pt>
                <c:pt idx="17">
                  <c:v>55.32975635593219</c:v>
                </c:pt>
                <c:pt idx="18">
                  <c:v>56.078431561479611</c:v>
                </c:pt>
                <c:pt idx="19">
                  <c:v>59.538811100599183</c:v>
                </c:pt>
                <c:pt idx="20">
                  <c:v>60.010352661919292</c:v>
                </c:pt>
                <c:pt idx="21">
                  <c:v>69.861591111111096</c:v>
                </c:pt>
                <c:pt idx="22">
                  <c:v>69.980193939393942</c:v>
                </c:pt>
                <c:pt idx="23">
                  <c:v>70.563382057896249</c:v>
                </c:pt>
                <c:pt idx="24">
                  <c:v>72.911242424242431</c:v>
                </c:pt>
                <c:pt idx="25">
                  <c:v>76.100604490500857</c:v>
                </c:pt>
                <c:pt idx="26">
                  <c:v>77.237137788290966</c:v>
                </c:pt>
                <c:pt idx="27">
                  <c:v>90.849253731343282</c:v>
                </c:pt>
                <c:pt idx="28">
                  <c:v>91.384812206572789</c:v>
                </c:pt>
                <c:pt idx="29">
                  <c:v>94.428405315614597</c:v>
                </c:pt>
                <c:pt idx="30">
                  <c:v>94.855668549905857</c:v>
                </c:pt>
                <c:pt idx="31">
                  <c:v>98.6622954303932</c:v>
                </c:pt>
                <c:pt idx="32">
                  <c:v>100.00000000000001</c:v>
                </c:pt>
                <c:pt idx="33">
                  <c:v>106.68725829725828</c:v>
                </c:pt>
                <c:pt idx="34">
                  <c:v>108.66288593309149</c:v>
                </c:pt>
                <c:pt idx="35">
                  <c:v>114.03494569757727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28822656"/>
        <c:axId val="129172608"/>
      </c:barChart>
      <c:catAx>
        <c:axId val="1288226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  <c:crossAx val="129172608"/>
        <c:crosses val="autoZero"/>
        <c:auto val="1"/>
        <c:lblAlgn val="ctr"/>
        <c:lblOffset val="100"/>
        <c:noMultiLvlLbl val="0"/>
      </c:catAx>
      <c:valAx>
        <c:axId val="129172608"/>
        <c:scaling>
          <c:orientation val="minMax"/>
        </c:scaling>
        <c:delete val="0"/>
        <c:axPos val="b"/>
        <c:majorGridlines>
          <c:spPr>
            <a:ln>
              <a:solidFill>
                <a:schemeClr val="tx2">
                  <a:lumMod val="50000"/>
                </a:schemeClr>
              </a:solidFill>
            </a:ln>
          </c:spPr>
        </c:majorGridlines>
        <c:numFmt formatCode="#,##0.00" sourceLinked="1"/>
        <c:majorTickMark val="out"/>
        <c:minorTickMark val="none"/>
        <c:tickLblPos val="nextTo"/>
        <c:crossAx val="128822656"/>
        <c:crosses val="autoZero"/>
        <c:crossBetween val="between"/>
      </c:valAx>
      <c:spPr>
        <a:ln>
          <a:solidFill>
            <a:schemeClr val="accent2">
              <a:lumMod val="75000"/>
            </a:schemeClr>
          </a:solidFill>
        </a:ln>
      </c:spPr>
    </c:plotArea>
    <c:plotVisOnly val="1"/>
    <c:dispBlanksAs val="gap"/>
    <c:showDLblsOverMax val="0"/>
  </c:chart>
  <c:spPr>
    <a:solidFill>
      <a:schemeClr val="tx2">
        <a:lumMod val="25000"/>
      </a:schemeClr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DE7-7856-4073-AD7F-7B837B902D7C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D81DDE7-7856-4073-AD7F-7B837B902D7C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60A705B-54B6-4AD0-B3BF-6B00AEE11BC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6448" y="3356992"/>
            <a:ext cx="580800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Про хід реалізації</a:t>
            </a:r>
          </a:p>
          <a:p>
            <a:pPr algn="ctr"/>
            <a:r>
              <a:rPr lang="ru-RU" sz="3600" b="1" dirty="0" smtClean="0"/>
              <a:t>Державної програми</a:t>
            </a:r>
          </a:p>
          <a:p>
            <a:pPr algn="ctr"/>
            <a:r>
              <a:rPr lang="ru-RU" sz="3600" b="1" dirty="0" smtClean="0"/>
              <a:t>«Доступні ліки»</a:t>
            </a:r>
          </a:p>
          <a:p>
            <a:pPr algn="ctr"/>
            <a:r>
              <a:rPr lang="ru-RU" sz="3600" b="1" dirty="0" smtClean="0"/>
              <a:t>в Донецькій області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87154" y="6078487"/>
            <a:ext cx="4626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Доповідач: Ватуліна Я.А.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3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10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1304" y="188640"/>
            <a:ext cx="6764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Питома вага освоєння коштів за 3 місяці,%</a:t>
            </a:r>
            <a:endParaRPr lang="ru-RU" sz="20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ru-R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40482287"/>
              </p:ext>
            </p:extLst>
          </p:nvPr>
        </p:nvGraphicFramePr>
        <p:xfrm>
          <a:off x="1" y="813605"/>
          <a:ext cx="9144000" cy="604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584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10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84897" y="116632"/>
            <a:ext cx="5897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Залишок коштів по Урядовій </a:t>
            </a:r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програмі</a:t>
            </a:r>
          </a:p>
          <a:p>
            <a:pPr algn="ctr"/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</a:t>
            </a:r>
            <a:r>
              <a:rPr lang="uk-UA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Доступні ліки</a:t>
            </a:r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», грн  </a:t>
            </a:r>
            <a:r>
              <a:rPr lang="uk-UA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(від </a:t>
            </a:r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 місяців).</a:t>
            </a:r>
            <a:endParaRPr lang="ru-R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43356603"/>
              </p:ext>
            </p:extLst>
          </p:nvPr>
        </p:nvGraphicFramePr>
        <p:xfrm>
          <a:off x="0" y="860742"/>
          <a:ext cx="9144000" cy="599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457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10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7922" y="-34935"/>
            <a:ext cx="56717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Питома вага освоєння річного плану</a:t>
            </a:r>
          </a:p>
          <a:p>
            <a:pPr algn="ctr"/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фінансування Програми</a:t>
            </a:r>
          </a:p>
          <a:p>
            <a:pPr algn="ctr"/>
            <a:r>
              <a:rPr lang="uk-UA" b="1" dirty="0">
                <a:solidFill>
                  <a:schemeClr val="tx2">
                    <a:lumMod val="25000"/>
                  </a:schemeClr>
                </a:solidFill>
              </a:rPr>
              <a:t>(найкращі показники)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7242206"/>
              </p:ext>
            </p:extLst>
          </p:nvPr>
        </p:nvGraphicFramePr>
        <p:xfrm>
          <a:off x="0" y="980727"/>
          <a:ext cx="9143999" cy="587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831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10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7922" y="-34935"/>
            <a:ext cx="56717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Питома вага освоєння річного плану</a:t>
            </a:r>
          </a:p>
          <a:p>
            <a:pPr algn="ctr"/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фінансування Програми</a:t>
            </a:r>
          </a:p>
          <a:p>
            <a:pPr algn="ctr"/>
            <a:r>
              <a:rPr lang="uk-UA" b="1" dirty="0">
                <a:solidFill>
                  <a:schemeClr val="tx2">
                    <a:lumMod val="25000"/>
                  </a:schemeClr>
                </a:solidFill>
              </a:rPr>
              <a:t>(найкращі показники)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43917733"/>
              </p:ext>
            </p:extLst>
          </p:nvPr>
        </p:nvGraphicFramePr>
        <p:xfrm>
          <a:off x="0" y="980727"/>
          <a:ext cx="9143999" cy="587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807010"/>
              </p:ext>
            </p:extLst>
          </p:nvPr>
        </p:nvGraphicFramePr>
        <p:xfrm>
          <a:off x="-36258" y="980728"/>
          <a:ext cx="921651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314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103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7922" y="-34935"/>
            <a:ext cx="56717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Питома вага освоєння річного плану</a:t>
            </a:r>
          </a:p>
          <a:p>
            <a:pPr algn="ctr"/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фінансування Програми</a:t>
            </a:r>
          </a:p>
          <a:p>
            <a:pPr algn="ctr"/>
            <a:r>
              <a:rPr lang="uk-UA" b="1" dirty="0">
                <a:solidFill>
                  <a:schemeClr val="tx2">
                    <a:lumMod val="25000"/>
                  </a:schemeClr>
                </a:solidFill>
              </a:rPr>
              <a:t>(</a:t>
            </a:r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найгірші </a:t>
            </a:r>
            <a:r>
              <a:rPr lang="uk-UA" b="1" dirty="0">
                <a:solidFill>
                  <a:schemeClr val="tx2">
                    <a:lumMod val="25000"/>
                  </a:schemeClr>
                </a:solidFill>
              </a:rPr>
              <a:t>показники)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30919323"/>
              </p:ext>
            </p:extLst>
          </p:nvPr>
        </p:nvGraphicFramePr>
        <p:xfrm>
          <a:off x="0" y="908720"/>
          <a:ext cx="9144000" cy="594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023720"/>
              </p:ext>
            </p:extLst>
          </p:nvPr>
        </p:nvGraphicFramePr>
        <p:xfrm>
          <a:off x="61793" y="871227"/>
          <a:ext cx="9144001" cy="5985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67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" y="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61614" y="188640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Маріуполь</a:t>
            </a:r>
            <a:endParaRPr lang="ru-R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36811264"/>
              </p:ext>
            </p:extLst>
          </p:nvPr>
        </p:nvGraphicFramePr>
        <p:xfrm>
          <a:off x="0" y="773430"/>
          <a:ext cx="9146282" cy="608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9236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" y="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14329" y="188640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Слов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’</a:t>
            </a:r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янськ</a:t>
            </a:r>
            <a:endParaRPr lang="ru-R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9550166"/>
              </p:ext>
            </p:extLst>
          </p:nvPr>
        </p:nvGraphicFramePr>
        <p:xfrm>
          <a:off x="0" y="692696"/>
          <a:ext cx="914171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4805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4941168"/>
            <a:ext cx="66672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 smtClean="0"/>
              <a:t>Дякую за увагу!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92751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89040"/>
            <a:ext cx="6299592" cy="2448272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42562503"/>
              </p:ext>
            </p:extLst>
          </p:nvPr>
        </p:nvGraphicFramePr>
        <p:xfrm>
          <a:off x="1751256" y="8367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07704" y="260648"/>
            <a:ext cx="5747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Середня тривалість життя 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76675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276675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76675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2406" y="2751363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tx1">
                    <a:lumMod val="65000"/>
                  </a:schemeClr>
                </a:solidFill>
              </a:rPr>
              <a:t>ч</a:t>
            </a:r>
            <a:endParaRPr lang="ru-RU" sz="20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6622" y="2751363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tx1">
                    <a:lumMod val="65000"/>
                  </a:schemeClr>
                </a:solidFill>
              </a:rPr>
              <a:t>ч</a:t>
            </a:r>
            <a:endParaRPr lang="ru-RU" sz="20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838" y="2751363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tx1">
                    <a:lumMod val="65000"/>
                  </a:schemeClr>
                </a:solidFill>
              </a:rPr>
              <a:t>ч</a:t>
            </a:r>
            <a:endParaRPr lang="ru-RU" sz="2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0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3091" y="188640"/>
            <a:ext cx="66543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Динаміка укладання договорів</a:t>
            </a:r>
          </a:p>
          <a:p>
            <a:pPr algn="ctr"/>
            <a:r>
              <a:rPr lang="uk-UA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 аптеками (2017 р.)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81545155"/>
              </p:ext>
            </p:extLst>
          </p:nvPr>
        </p:nvGraphicFramePr>
        <p:xfrm>
          <a:off x="1524000" y="16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381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171"/>
            <a:ext cx="9144000" cy="69335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9594" y="36493"/>
            <a:ext cx="643477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Співвідношення числа аптек, 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розташованих </a:t>
            </a:r>
            <a:r>
              <a:rPr lang="uk-UA" b="1" dirty="0">
                <a:solidFill>
                  <a:schemeClr val="tx2">
                    <a:lumMod val="25000"/>
                  </a:schemeClr>
                </a:solidFill>
              </a:rPr>
              <a:t>у ЛПЗ до задіяних у програмі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09710398"/>
              </p:ext>
            </p:extLst>
          </p:nvPr>
        </p:nvGraphicFramePr>
        <p:xfrm>
          <a:off x="-200766" y="692696"/>
          <a:ext cx="9422130" cy="556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677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8163" y="277719"/>
            <a:ext cx="5524269" cy="991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Відсоток</a:t>
            </a:r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аптек, </a:t>
            </a:r>
            <a:endParaRPr lang="en-US" sz="2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які </a:t>
            </a:r>
            <a:r>
              <a:rPr lang="uk-UA" b="1" dirty="0">
                <a:solidFill>
                  <a:schemeClr val="tx2">
                    <a:lumMod val="25000"/>
                  </a:schemeClr>
                </a:solidFill>
              </a:rPr>
              <a:t>приймають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 участь у </a:t>
            </a:r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програмі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з тих, </a:t>
            </a:r>
            <a:endParaRPr lang="en-US" b="1" dirty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знаходяться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у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мед. закладах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57621241"/>
              </p:ext>
            </p:extLst>
          </p:nvPr>
        </p:nvGraphicFramePr>
        <p:xfrm>
          <a:off x="323528" y="1340768"/>
          <a:ext cx="849694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779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36"/>
            <a:ext cx="9144000" cy="6810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280120"/>
            <a:ext cx="65325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  <a:r>
              <a:rPr lang="uk-UA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труктура</a:t>
            </a:r>
            <a:r>
              <a:rPr lang="uk-UA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диспансерної групи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(з числа контингентів, що потребують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постійного лікування) 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690707"/>
              </p:ext>
            </p:extLst>
          </p:nvPr>
        </p:nvGraphicFramePr>
        <p:xfrm>
          <a:off x="899592" y="2276872"/>
          <a:ext cx="72728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56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10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1859" y="188640"/>
            <a:ext cx="7883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Відсоток осіб, що отримали рецепти, від «Д» групи</a:t>
            </a:r>
            <a:endParaRPr lang="ru-R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40057223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120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58825" y="280120"/>
            <a:ext cx="656622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  <a:r>
              <a:rPr lang="uk-UA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труктура виписаних рецептів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(за нозологічними формами) 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082665"/>
              </p:ext>
            </p:extLst>
          </p:nvPr>
        </p:nvGraphicFramePr>
        <p:xfrm>
          <a:off x="1907704" y="1772816"/>
          <a:ext cx="53285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449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41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84278" y="97468"/>
            <a:ext cx="5933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Обсяги</a:t>
            </a:r>
            <a:r>
              <a:rPr lang="uk-UA" sz="28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виписаних рецептів</a:t>
            </a:r>
            <a:endParaRPr lang="uk-UA" b="1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97461707"/>
              </p:ext>
            </p:extLst>
          </p:nvPr>
        </p:nvGraphicFramePr>
        <p:xfrm>
          <a:off x="0" y="812466"/>
          <a:ext cx="9144000" cy="604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8141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451</TotalTime>
  <Words>193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48</cp:revision>
  <dcterms:created xsi:type="dcterms:W3CDTF">2017-07-11T09:52:29Z</dcterms:created>
  <dcterms:modified xsi:type="dcterms:W3CDTF">2017-07-13T07:25:02Z</dcterms:modified>
</cp:coreProperties>
</file>