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5" r:id="rId7"/>
    <p:sldId id="276" r:id="rId8"/>
    <p:sldId id="277" r:id="rId9"/>
    <p:sldId id="278" r:id="rId10"/>
    <p:sldId id="265" r:id="rId11"/>
    <p:sldId id="280" r:id="rId12"/>
    <p:sldId id="264" r:id="rId13"/>
    <p:sldId id="281" r:id="rId14"/>
    <p:sldId id="266" r:id="rId15"/>
    <p:sldId id="283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803"/>
    <a:srgbClr val="F7CA65"/>
    <a:srgbClr val="99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3;&#1088;&#1072;&#1092;&#1080;&#1095;&#1077;&#1089;&#1082;&#1080;&#1077;%20&#1084;&#1072;&#1090;&#1077;&#1088;&#1080;&#1072;&#1083;&#1099;\LIKY\&#1050;&#1085;&#1080;&#1075;&#1072;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3;&#1088;&#1072;&#1092;&#1080;&#1095;&#1077;&#1089;&#1082;&#1080;&#1077;%20&#1084;&#1072;&#1090;&#1077;&#1088;&#1080;&#1072;&#1083;&#1099;\LIKY\&#1050;&#1085;&#1080;&#1075;&#1072;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Квітень</c:v>
                </c:pt>
                <c:pt idx="1">
                  <c:v>Травень</c:v>
                </c:pt>
                <c:pt idx="2">
                  <c:v>Червень</c:v>
                </c:pt>
                <c:pt idx="3">
                  <c:v>Липень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107</c:v>
                </c:pt>
                <c:pt idx="1">
                  <c:v>229</c:v>
                </c:pt>
                <c:pt idx="2">
                  <c:v>252</c:v>
                </c:pt>
                <c:pt idx="3">
                  <c:v>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852800"/>
        <c:axId val="202540160"/>
      </c:barChart>
      <c:catAx>
        <c:axId val="161852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40000"/>
                    <a:lumOff val="60000"/>
                  </a:schemeClr>
                </a:solidFill>
              </a:defRPr>
            </a:pPr>
            <a:endParaRPr lang="ru-RU"/>
          </a:p>
        </c:txPr>
        <c:crossAx val="202540160"/>
        <c:crosses val="autoZero"/>
        <c:auto val="1"/>
        <c:lblAlgn val="ctr"/>
        <c:lblOffset val="100"/>
        <c:noMultiLvlLbl val="0"/>
      </c:catAx>
      <c:valAx>
        <c:axId val="202540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85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Лист2!$A$47:$A$56</c:f>
              <c:strCache>
                <c:ptCount val="10"/>
                <c:pt idx="0">
                  <c:v>Новогродівський ЦПМСД</c:v>
                </c:pt>
                <c:pt idx="1">
                  <c:v>Ясинуватський районний ЦПМСД</c:v>
                </c:pt>
                <c:pt idx="2">
                  <c:v>Мирноградський ЦПМСД</c:v>
                </c:pt>
                <c:pt idx="3">
                  <c:v>В-Новосілківський районний ЦПМСД</c:v>
                </c:pt>
                <c:pt idx="4">
                  <c:v>Лиманський ЦПМСД </c:v>
                </c:pt>
                <c:pt idx="5">
                  <c:v>Селидівський ЦПМСД</c:v>
                </c:pt>
                <c:pt idx="6">
                  <c:v>Костянтинівський районний ЦПМСД</c:v>
                </c:pt>
                <c:pt idx="7">
                  <c:v>Добропільський районний ЦПМСД</c:v>
                </c:pt>
                <c:pt idx="8">
                  <c:v>Авдіївський ЦПМСД</c:v>
                </c:pt>
                <c:pt idx="9">
                  <c:v>Покровський районний ЦПМСД</c:v>
                </c:pt>
              </c:strCache>
            </c:strRef>
          </c:cat>
          <c:val>
            <c:numRef>
              <c:f>Лист2!$B$47:$B$56</c:f>
              <c:numCache>
                <c:formatCode>0%</c:formatCode>
                <c:ptCount val="10"/>
                <c:pt idx="0">
                  <c:v>0.51919291497975706</c:v>
                </c:pt>
                <c:pt idx="1">
                  <c:v>0.52126891807379605</c:v>
                </c:pt>
                <c:pt idx="2">
                  <c:v>0.53487433093525183</c:v>
                </c:pt>
                <c:pt idx="3">
                  <c:v>0.54335403726708076</c:v>
                </c:pt>
                <c:pt idx="4">
                  <c:v>0.54547678110003706</c:v>
                </c:pt>
                <c:pt idx="5">
                  <c:v>0.5549160018881284</c:v>
                </c:pt>
                <c:pt idx="6">
                  <c:v>0.55555555555555547</c:v>
                </c:pt>
                <c:pt idx="7">
                  <c:v>0.58136262705238462</c:v>
                </c:pt>
                <c:pt idx="8">
                  <c:v>0.6110683551349847</c:v>
                </c:pt>
                <c:pt idx="9">
                  <c:v>0.61536003218884128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437760"/>
        <c:axId val="202439296"/>
      </c:barChart>
      <c:catAx>
        <c:axId val="2024377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40000"/>
                    <a:lumOff val="60000"/>
                  </a:schemeClr>
                </a:solidFill>
              </a:defRPr>
            </a:pPr>
            <a:endParaRPr lang="ru-RU"/>
          </a:p>
        </c:txPr>
        <c:crossAx val="202439296"/>
        <c:crosses val="autoZero"/>
        <c:auto val="1"/>
        <c:lblAlgn val="ctr"/>
        <c:lblOffset val="100"/>
        <c:noMultiLvlLbl val="0"/>
      </c:catAx>
      <c:valAx>
        <c:axId val="202439296"/>
        <c:scaling>
          <c:orientation val="minMax"/>
        </c:scaling>
        <c:delete val="0"/>
        <c:axPos val="b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02437760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5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Лист2!$A$72:$A$81</c:f>
              <c:strCache>
                <c:ptCount val="10"/>
                <c:pt idx="0">
                  <c:v>Маріупольський ЦПМСД № 2</c:v>
                </c:pt>
                <c:pt idx="1">
                  <c:v>Маріупольський ЦПМСД № 4</c:v>
                </c:pt>
                <c:pt idx="2">
                  <c:v>Бахмутський районний ЦПМСД</c:v>
                </c:pt>
                <c:pt idx="3">
                  <c:v>Дружківський ЦПМСД</c:v>
                </c:pt>
                <c:pt idx="4">
                  <c:v>Маріупольський ЦПМСД № 6</c:v>
                </c:pt>
                <c:pt idx="5">
                  <c:v>Авдіївська лінійна поліклініка</c:v>
                </c:pt>
                <c:pt idx="6">
                  <c:v>Краматорський ЦПМСД № 2</c:v>
                </c:pt>
                <c:pt idx="7">
                  <c:v>Мангушський районний ЦПМСД</c:v>
                </c:pt>
                <c:pt idx="8">
                  <c:v>Торецький ЦПМСД</c:v>
                </c:pt>
                <c:pt idx="9">
                  <c:v>Волноваський районний ЦПМСД</c:v>
                </c:pt>
              </c:strCache>
            </c:strRef>
          </c:cat>
          <c:val>
            <c:numRef>
              <c:f>Лист2!$B$72:$B$81</c:f>
              <c:numCache>
                <c:formatCode>0.0%</c:formatCode>
                <c:ptCount val="10"/>
                <c:pt idx="0">
                  <c:v>0.30819851221440298</c:v>
                </c:pt>
                <c:pt idx="1">
                  <c:v>0.30625493385119557</c:v>
                </c:pt>
                <c:pt idx="2">
                  <c:v>0.30148265991282835</c:v>
                </c:pt>
                <c:pt idx="3">
                  <c:v>0.29851417577515055</c:v>
                </c:pt>
                <c:pt idx="4">
                  <c:v>0.29302903225806454</c:v>
                </c:pt>
                <c:pt idx="5">
                  <c:v>0.27193655555555557</c:v>
                </c:pt>
                <c:pt idx="6">
                  <c:v>0.24630275105485233</c:v>
                </c:pt>
                <c:pt idx="7">
                  <c:v>0.23057557685481012</c:v>
                </c:pt>
                <c:pt idx="8">
                  <c:v>0.22701387832699624</c:v>
                </c:pt>
                <c:pt idx="9">
                  <c:v>0.21543297750977833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844224"/>
        <c:axId val="161846016"/>
      </c:barChart>
      <c:catAx>
        <c:axId val="161844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40000"/>
                    <a:lumOff val="60000"/>
                  </a:schemeClr>
                </a:solidFill>
              </a:defRPr>
            </a:pPr>
            <a:endParaRPr lang="ru-RU"/>
          </a:p>
        </c:txPr>
        <c:crossAx val="161846016"/>
        <c:crosses val="autoZero"/>
        <c:auto val="1"/>
        <c:lblAlgn val="ctr"/>
        <c:lblOffset val="100"/>
        <c:noMultiLvlLbl val="0"/>
      </c:catAx>
      <c:valAx>
        <c:axId val="161846016"/>
        <c:scaling>
          <c:orientation val="minMax"/>
        </c:scaling>
        <c:delete val="0"/>
        <c:axPos val="b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161844224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5000"/>
      </a:schemeClr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79855643044618"/>
          <c:y val="2.3009508675342422E-2"/>
          <c:w val="0.69013899825021874"/>
          <c:h val="0.93820192795635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Фінансування 15082017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39"/>
                <c:pt idx="0">
                  <c:v>Волноваський районний ЦПМСД</c:v>
                </c:pt>
                <c:pt idx="1">
                  <c:v>Торецький ЦПМСД</c:v>
                </c:pt>
                <c:pt idx="2">
                  <c:v>Мангушський районний ЦПМСД</c:v>
                </c:pt>
                <c:pt idx="3">
                  <c:v>Краматорський ЦПМСД № 2</c:v>
                </c:pt>
                <c:pt idx="4">
                  <c:v>Маріупольський ЦПМСД № 4</c:v>
                </c:pt>
                <c:pt idx="5">
                  <c:v>Авдіївська лінійна поліклініка</c:v>
                </c:pt>
                <c:pt idx="6">
                  <c:v>м. Краматорськ</c:v>
                </c:pt>
                <c:pt idx="7">
                  <c:v>Маріупольський ЦПМСД № 6</c:v>
                </c:pt>
                <c:pt idx="8">
                  <c:v>Дружківський ЦПМСД</c:v>
                </c:pt>
                <c:pt idx="9">
                  <c:v>м. Маріуполь</c:v>
                </c:pt>
                <c:pt idx="10">
                  <c:v>Бахмутський районний ЦПМСД</c:v>
                </c:pt>
                <c:pt idx="11">
                  <c:v>Краматорський ЦПМСД № 1</c:v>
                </c:pt>
                <c:pt idx="12">
                  <c:v>Маріупольський ЦПМСД № 1</c:v>
                </c:pt>
                <c:pt idx="13">
                  <c:v>Маріупольський ЦПМСД № 3</c:v>
                </c:pt>
                <c:pt idx="14">
                  <c:v>Маріупольський ЦПМСД № 2</c:v>
                </c:pt>
                <c:pt idx="15">
                  <c:v>Бахмутський ЦПМСД</c:v>
                </c:pt>
                <c:pt idx="16">
                  <c:v>Вугледарський ЦПМСД</c:v>
                </c:pt>
                <c:pt idx="17">
                  <c:v>Костянтинівський  ЦПМСД</c:v>
                </c:pt>
                <c:pt idx="18">
                  <c:v>Мар'їнський районий ЦПМСД</c:v>
                </c:pt>
                <c:pt idx="19">
                  <c:v>Область</c:v>
                </c:pt>
                <c:pt idx="20">
                  <c:v>Маріупольський ЦПМСД № 5</c:v>
                </c:pt>
                <c:pt idx="21">
                  <c:v>Нікольський районний ЦПМСД</c:v>
                </c:pt>
                <c:pt idx="22">
                  <c:v>Добропільський ЦПМСД</c:v>
                </c:pt>
                <c:pt idx="23">
                  <c:v>Олександрівський районний ЦПМСД</c:v>
                </c:pt>
                <c:pt idx="24">
                  <c:v>Покровський ЦПМСД</c:v>
                </c:pt>
                <c:pt idx="25">
                  <c:v>Ясинуватський районний ЦПМСД</c:v>
                </c:pt>
                <c:pt idx="26">
                  <c:v>Слов'янський районний ЦПМСД</c:v>
                </c:pt>
                <c:pt idx="27">
                  <c:v>Новогродівський ЦПМСД</c:v>
                </c:pt>
                <c:pt idx="28">
                  <c:v>Слов’янська ЦПМСД</c:v>
                </c:pt>
                <c:pt idx="29">
                  <c:v>Мирноградський ЦПМСД</c:v>
                </c:pt>
                <c:pt idx="30">
                  <c:v>Авдіївський ЦПМСД</c:v>
                </c:pt>
                <c:pt idx="31">
                  <c:v>м. Авдіївка</c:v>
                </c:pt>
                <c:pt idx="32">
                  <c:v>Лиманський ЦПМСД </c:v>
                </c:pt>
                <c:pt idx="33">
                  <c:v>Селидівський ЦПМСД</c:v>
                </c:pt>
                <c:pt idx="34">
                  <c:v>В-Новосілківський районний ЦПМСД</c:v>
                </c:pt>
                <c:pt idx="35">
                  <c:v>Добропільський районний ЦПМСД</c:v>
                </c:pt>
                <c:pt idx="36">
                  <c:v>Костянтинівський районний ЦПМСД</c:v>
                </c:pt>
                <c:pt idx="37">
                  <c:v>Покровський районний ЦПМСД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Лист1!$B$2:$B$40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Фінансування з квітня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39"/>
                <c:pt idx="0">
                  <c:v>Волноваський районний ЦПМСД</c:v>
                </c:pt>
                <c:pt idx="1">
                  <c:v>Торецький ЦПМСД</c:v>
                </c:pt>
                <c:pt idx="2">
                  <c:v>Мангушський районний ЦПМСД</c:v>
                </c:pt>
                <c:pt idx="3">
                  <c:v>Краматорський ЦПМСД № 2</c:v>
                </c:pt>
                <c:pt idx="4">
                  <c:v>Маріупольський ЦПМСД № 4</c:v>
                </c:pt>
                <c:pt idx="5">
                  <c:v>Авдіївська лінійна поліклініка</c:v>
                </c:pt>
                <c:pt idx="6">
                  <c:v>м. Краматорськ</c:v>
                </c:pt>
                <c:pt idx="7">
                  <c:v>Маріупольський ЦПМСД № 6</c:v>
                </c:pt>
                <c:pt idx="8">
                  <c:v>Дружківський ЦПМСД</c:v>
                </c:pt>
                <c:pt idx="9">
                  <c:v>м. Маріуполь</c:v>
                </c:pt>
                <c:pt idx="10">
                  <c:v>Бахмутський районний ЦПМСД</c:v>
                </c:pt>
                <c:pt idx="11">
                  <c:v>Краматорський ЦПМСД № 1</c:v>
                </c:pt>
                <c:pt idx="12">
                  <c:v>Маріупольський ЦПМСД № 1</c:v>
                </c:pt>
                <c:pt idx="13">
                  <c:v>Маріупольський ЦПМСД № 3</c:v>
                </c:pt>
                <c:pt idx="14">
                  <c:v>Маріупольський ЦПМСД № 2</c:v>
                </c:pt>
                <c:pt idx="15">
                  <c:v>Бахмутський ЦПМСД</c:v>
                </c:pt>
                <c:pt idx="16">
                  <c:v>Вугледарський ЦПМСД</c:v>
                </c:pt>
                <c:pt idx="17">
                  <c:v>Костянтинівський  ЦПМСД</c:v>
                </c:pt>
                <c:pt idx="18">
                  <c:v>Мар'їнський районий ЦПМСД</c:v>
                </c:pt>
                <c:pt idx="19">
                  <c:v>Область</c:v>
                </c:pt>
                <c:pt idx="20">
                  <c:v>Маріупольський ЦПМСД № 5</c:v>
                </c:pt>
                <c:pt idx="21">
                  <c:v>Нікольський районний ЦПМСД</c:v>
                </c:pt>
                <c:pt idx="22">
                  <c:v>Добропільський ЦПМСД</c:v>
                </c:pt>
                <c:pt idx="23">
                  <c:v>Олександрівський районний ЦПМСД</c:v>
                </c:pt>
                <c:pt idx="24">
                  <c:v>Покровський ЦПМСД</c:v>
                </c:pt>
                <c:pt idx="25">
                  <c:v>Ясинуватський районний ЦПМСД</c:v>
                </c:pt>
                <c:pt idx="26">
                  <c:v>Слов'янський районний ЦПМСД</c:v>
                </c:pt>
                <c:pt idx="27">
                  <c:v>Новогродівський ЦПМСД</c:v>
                </c:pt>
                <c:pt idx="28">
                  <c:v>Слов’янська ЦПМСД</c:v>
                </c:pt>
                <c:pt idx="29">
                  <c:v>Мирноградський ЦПМСД</c:v>
                </c:pt>
                <c:pt idx="30">
                  <c:v>Авдіївський ЦПМСД</c:v>
                </c:pt>
                <c:pt idx="31">
                  <c:v>м. Авдіївка</c:v>
                </c:pt>
                <c:pt idx="32">
                  <c:v>Лиманський ЦПМСД </c:v>
                </c:pt>
                <c:pt idx="33">
                  <c:v>Селидівський ЦПМСД</c:v>
                </c:pt>
                <c:pt idx="34">
                  <c:v>В-Новосілківський районний ЦПМСД</c:v>
                </c:pt>
                <c:pt idx="35">
                  <c:v>Добропільський районний ЦПМСД</c:v>
                </c:pt>
                <c:pt idx="36">
                  <c:v>Костянтинівський районний ЦПМСД</c:v>
                </c:pt>
                <c:pt idx="37">
                  <c:v>Покровський районний ЦПМСД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Лист1!$C$2:$C$40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використані кошти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39"/>
                <c:pt idx="0">
                  <c:v>Волноваський районний ЦПМСД</c:v>
                </c:pt>
                <c:pt idx="1">
                  <c:v>Торецький ЦПМСД</c:v>
                </c:pt>
                <c:pt idx="2">
                  <c:v>Мангушський районний ЦПМСД</c:v>
                </c:pt>
                <c:pt idx="3">
                  <c:v>Краматорський ЦПМСД № 2</c:v>
                </c:pt>
                <c:pt idx="4">
                  <c:v>Маріупольський ЦПМСД № 4</c:v>
                </c:pt>
                <c:pt idx="5">
                  <c:v>Авдіївська лінійна поліклініка</c:v>
                </c:pt>
                <c:pt idx="6">
                  <c:v>м. Краматорськ</c:v>
                </c:pt>
                <c:pt idx="7">
                  <c:v>Маріупольський ЦПМСД № 6</c:v>
                </c:pt>
                <c:pt idx="8">
                  <c:v>Дружківський ЦПМСД</c:v>
                </c:pt>
                <c:pt idx="9">
                  <c:v>м. Маріуполь</c:v>
                </c:pt>
                <c:pt idx="10">
                  <c:v>Бахмутський районний ЦПМСД</c:v>
                </c:pt>
                <c:pt idx="11">
                  <c:v>Краматорський ЦПМСД № 1</c:v>
                </c:pt>
                <c:pt idx="12">
                  <c:v>Маріупольський ЦПМСД № 1</c:v>
                </c:pt>
                <c:pt idx="13">
                  <c:v>Маріупольський ЦПМСД № 3</c:v>
                </c:pt>
                <c:pt idx="14">
                  <c:v>Маріупольський ЦПМСД № 2</c:v>
                </c:pt>
                <c:pt idx="15">
                  <c:v>Бахмутський ЦПМСД</c:v>
                </c:pt>
                <c:pt idx="16">
                  <c:v>Вугледарський ЦПМСД</c:v>
                </c:pt>
                <c:pt idx="17">
                  <c:v>Костянтинівський  ЦПМСД</c:v>
                </c:pt>
                <c:pt idx="18">
                  <c:v>Мар'їнський районий ЦПМСД</c:v>
                </c:pt>
                <c:pt idx="19">
                  <c:v>Область</c:v>
                </c:pt>
                <c:pt idx="20">
                  <c:v>Маріупольський ЦПМСД № 5</c:v>
                </c:pt>
                <c:pt idx="21">
                  <c:v>Нікольський районний ЦПМСД</c:v>
                </c:pt>
                <c:pt idx="22">
                  <c:v>Добропільський ЦПМСД</c:v>
                </c:pt>
                <c:pt idx="23">
                  <c:v>Олександрівський районний ЦПМСД</c:v>
                </c:pt>
                <c:pt idx="24">
                  <c:v>Покровський ЦПМСД</c:v>
                </c:pt>
                <c:pt idx="25">
                  <c:v>Ясинуватський районний ЦПМСД</c:v>
                </c:pt>
                <c:pt idx="26">
                  <c:v>Слов'янський районний ЦПМСД</c:v>
                </c:pt>
                <c:pt idx="27">
                  <c:v>Новогродівський ЦПМСД</c:v>
                </c:pt>
                <c:pt idx="28">
                  <c:v>Слов’янська ЦПМСД</c:v>
                </c:pt>
                <c:pt idx="29">
                  <c:v>Мирноградський ЦПМСД</c:v>
                </c:pt>
                <c:pt idx="30">
                  <c:v>Авдіївський ЦПМСД</c:v>
                </c:pt>
                <c:pt idx="31">
                  <c:v>м. Авдіївка</c:v>
                </c:pt>
                <c:pt idx="32">
                  <c:v>Лиманський ЦПМСД </c:v>
                </c:pt>
                <c:pt idx="33">
                  <c:v>Селидівський ЦПМСД</c:v>
                </c:pt>
                <c:pt idx="34">
                  <c:v>В-Новосілківський районний ЦПМСД</c:v>
                </c:pt>
                <c:pt idx="35">
                  <c:v>Добропільський районний ЦПМСД</c:v>
                </c:pt>
                <c:pt idx="36">
                  <c:v>Костянтинівський районний ЦПМСД</c:v>
                </c:pt>
                <c:pt idx="37">
                  <c:v>Покровський районний ЦПМСД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Лист1!$D$2:$D$40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39"/>
                <c:pt idx="0">
                  <c:v>Волноваський районний ЦПМСД</c:v>
                </c:pt>
                <c:pt idx="1">
                  <c:v>Торецький ЦПМСД</c:v>
                </c:pt>
                <c:pt idx="2">
                  <c:v>Мангушський районний ЦПМСД</c:v>
                </c:pt>
                <c:pt idx="3">
                  <c:v>Краматорський ЦПМСД № 2</c:v>
                </c:pt>
                <c:pt idx="4">
                  <c:v>Маріупольський ЦПМСД № 4</c:v>
                </c:pt>
                <c:pt idx="5">
                  <c:v>Авдіївська лінійна поліклініка</c:v>
                </c:pt>
                <c:pt idx="6">
                  <c:v>м. Краматорськ</c:v>
                </c:pt>
                <c:pt idx="7">
                  <c:v>Маріупольський ЦПМСД № 6</c:v>
                </c:pt>
                <c:pt idx="8">
                  <c:v>Дружківський ЦПМСД</c:v>
                </c:pt>
                <c:pt idx="9">
                  <c:v>м. Маріуполь</c:v>
                </c:pt>
                <c:pt idx="10">
                  <c:v>Бахмутський районний ЦПМСД</c:v>
                </c:pt>
                <c:pt idx="11">
                  <c:v>Краматорський ЦПМСД № 1</c:v>
                </c:pt>
                <c:pt idx="12">
                  <c:v>Маріупольський ЦПМСД № 1</c:v>
                </c:pt>
                <c:pt idx="13">
                  <c:v>Маріупольський ЦПМСД № 3</c:v>
                </c:pt>
                <c:pt idx="14">
                  <c:v>Маріупольський ЦПМСД № 2</c:v>
                </c:pt>
                <c:pt idx="15">
                  <c:v>Бахмутський ЦПМСД</c:v>
                </c:pt>
                <c:pt idx="16">
                  <c:v>Вугледарський ЦПМСД</c:v>
                </c:pt>
                <c:pt idx="17">
                  <c:v>Костянтинівський  ЦПМСД</c:v>
                </c:pt>
                <c:pt idx="18">
                  <c:v>Мар'їнський районий ЦПМСД</c:v>
                </c:pt>
                <c:pt idx="19">
                  <c:v>Область</c:v>
                </c:pt>
                <c:pt idx="20">
                  <c:v>Маріупольський ЦПМСД № 5</c:v>
                </c:pt>
                <c:pt idx="21">
                  <c:v>Нікольський районний ЦПМСД</c:v>
                </c:pt>
                <c:pt idx="22">
                  <c:v>Добропільський ЦПМСД</c:v>
                </c:pt>
                <c:pt idx="23">
                  <c:v>Олександрівський районний ЦПМСД</c:v>
                </c:pt>
                <c:pt idx="24">
                  <c:v>Покровський ЦПМСД</c:v>
                </c:pt>
                <c:pt idx="25">
                  <c:v>Ясинуватський районний ЦПМСД</c:v>
                </c:pt>
                <c:pt idx="26">
                  <c:v>Слов'янський районний ЦПМСД</c:v>
                </c:pt>
                <c:pt idx="27">
                  <c:v>Новогродівський ЦПМСД</c:v>
                </c:pt>
                <c:pt idx="28">
                  <c:v>Слов’янська ЦПМСД</c:v>
                </c:pt>
                <c:pt idx="29">
                  <c:v>Мирноградський ЦПМСД</c:v>
                </c:pt>
                <c:pt idx="30">
                  <c:v>Авдіївський ЦПМСД</c:v>
                </c:pt>
                <c:pt idx="31">
                  <c:v>м. Авдіївка</c:v>
                </c:pt>
                <c:pt idx="32">
                  <c:v>Лиманський ЦПМСД </c:v>
                </c:pt>
                <c:pt idx="33">
                  <c:v>Селидівський ЦПМСД</c:v>
                </c:pt>
                <c:pt idx="34">
                  <c:v>В-Новосілківський районний ЦПМСД</c:v>
                </c:pt>
                <c:pt idx="35">
                  <c:v>Добропільський районний ЦПМСД</c:v>
                </c:pt>
                <c:pt idx="36">
                  <c:v>Костянтинівський районний ЦПМСД</c:v>
                </c:pt>
                <c:pt idx="37">
                  <c:v>Покровський районний ЦПМСД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Лист1!$E$2:$E$40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39"/>
                <c:pt idx="0">
                  <c:v>Волноваський районний ЦПМСД</c:v>
                </c:pt>
                <c:pt idx="1">
                  <c:v>Торецький ЦПМСД</c:v>
                </c:pt>
                <c:pt idx="2">
                  <c:v>Мангушський районний ЦПМСД</c:v>
                </c:pt>
                <c:pt idx="3">
                  <c:v>Краматорський ЦПМСД № 2</c:v>
                </c:pt>
                <c:pt idx="4">
                  <c:v>Маріупольський ЦПМСД № 4</c:v>
                </c:pt>
                <c:pt idx="5">
                  <c:v>Авдіївська лінійна поліклініка</c:v>
                </c:pt>
                <c:pt idx="6">
                  <c:v>м. Краматорськ</c:v>
                </c:pt>
                <c:pt idx="7">
                  <c:v>Маріупольський ЦПМСД № 6</c:v>
                </c:pt>
                <c:pt idx="8">
                  <c:v>Дружківський ЦПМСД</c:v>
                </c:pt>
                <c:pt idx="9">
                  <c:v>м. Маріуполь</c:v>
                </c:pt>
                <c:pt idx="10">
                  <c:v>Бахмутський районний ЦПМСД</c:v>
                </c:pt>
                <c:pt idx="11">
                  <c:v>Краматорський ЦПМСД № 1</c:v>
                </c:pt>
                <c:pt idx="12">
                  <c:v>Маріупольський ЦПМСД № 1</c:v>
                </c:pt>
                <c:pt idx="13">
                  <c:v>Маріупольський ЦПМСД № 3</c:v>
                </c:pt>
                <c:pt idx="14">
                  <c:v>Маріупольський ЦПМСД № 2</c:v>
                </c:pt>
                <c:pt idx="15">
                  <c:v>Бахмутський ЦПМСД</c:v>
                </c:pt>
                <c:pt idx="16">
                  <c:v>Вугледарський ЦПМСД</c:v>
                </c:pt>
                <c:pt idx="17">
                  <c:v>Костянтинівський  ЦПМСД</c:v>
                </c:pt>
                <c:pt idx="18">
                  <c:v>Мар'їнський районий ЦПМСД</c:v>
                </c:pt>
                <c:pt idx="19">
                  <c:v>Область</c:v>
                </c:pt>
                <c:pt idx="20">
                  <c:v>Маріупольський ЦПМСД № 5</c:v>
                </c:pt>
                <c:pt idx="21">
                  <c:v>Нікольський районний ЦПМСД</c:v>
                </c:pt>
                <c:pt idx="22">
                  <c:v>Добропільський ЦПМСД</c:v>
                </c:pt>
                <c:pt idx="23">
                  <c:v>Олександрівський районний ЦПМСД</c:v>
                </c:pt>
                <c:pt idx="24">
                  <c:v>Покровський ЦПМСД</c:v>
                </c:pt>
                <c:pt idx="25">
                  <c:v>Ясинуватський районний ЦПМСД</c:v>
                </c:pt>
                <c:pt idx="26">
                  <c:v>Слов'янський районний ЦПМСД</c:v>
                </c:pt>
                <c:pt idx="27">
                  <c:v>Новогродівський ЦПМСД</c:v>
                </c:pt>
                <c:pt idx="28">
                  <c:v>Слов’янська ЦПМСД</c:v>
                </c:pt>
                <c:pt idx="29">
                  <c:v>Мирноградський ЦПМСД</c:v>
                </c:pt>
                <c:pt idx="30">
                  <c:v>Авдіївський ЦПМСД</c:v>
                </c:pt>
                <c:pt idx="31">
                  <c:v>м. Авдіївка</c:v>
                </c:pt>
                <c:pt idx="32">
                  <c:v>Лиманський ЦПМСД </c:v>
                </c:pt>
                <c:pt idx="33">
                  <c:v>Селидівський ЦПМСД</c:v>
                </c:pt>
                <c:pt idx="34">
                  <c:v>В-Новосілківський районний ЦПМСД</c:v>
                </c:pt>
                <c:pt idx="35">
                  <c:v>Добропільський районний ЦПМСД</c:v>
                </c:pt>
                <c:pt idx="36">
                  <c:v>Костянтинівський районний ЦПМСД</c:v>
                </c:pt>
                <c:pt idx="37">
                  <c:v>Покровський районний ЦПМСД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Лист1!$F$2:$F$40</c:f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39"/>
                <c:pt idx="0">
                  <c:v>Волноваський районний ЦПМСД</c:v>
                </c:pt>
                <c:pt idx="1">
                  <c:v>Торецький ЦПМСД</c:v>
                </c:pt>
                <c:pt idx="2">
                  <c:v>Мангушський районний ЦПМСД</c:v>
                </c:pt>
                <c:pt idx="3">
                  <c:v>Краматорський ЦПМСД № 2</c:v>
                </c:pt>
                <c:pt idx="4">
                  <c:v>Маріупольський ЦПМСД № 4</c:v>
                </c:pt>
                <c:pt idx="5">
                  <c:v>Авдіївська лінійна поліклініка</c:v>
                </c:pt>
                <c:pt idx="6">
                  <c:v>м. Краматорськ</c:v>
                </c:pt>
                <c:pt idx="7">
                  <c:v>Маріупольський ЦПМСД № 6</c:v>
                </c:pt>
                <c:pt idx="8">
                  <c:v>Дружківський ЦПМСД</c:v>
                </c:pt>
                <c:pt idx="9">
                  <c:v>м. Маріуполь</c:v>
                </c:pt>
                <c:pt idx="10">
                  <c:v>Бахмутський районний ЦПМСД</c:v>
                </c:pt>
                <c:pt idx="11">
                  <c:v>Краматорський ЦПМСД № 1</c:v>
                </c:pt>
                <c:pt idx="12">
                  <c:v>Маріупольський ЦПМСД № 1</c:v>
                </c:pt>
                <c:pt idx="13">
                  <c:v>Маріупольський ЦПМСД № 3</c:v>
                </c:pt>
                <c:pt idx="14">
                  <c:v>Маріупольський ЦПМСД № 2</c:v>
                </c:pt>
                <c:pt idx="15">
                  <c:v>Бахмутський ЦПМСД</c:v>
                </c:pt>
                <c:pt idx="16">
                  <c:v>Вугледарський ЦПМСД</c:v>
                </c:pt>
                <c:pt idx="17">
                  <c:v>Костянтинівський  ЦПМСД</c:v>
                </c:pt>
                <c:pt idx="18">
                  <c:v>Мар'їнський районий ЦПМСД</c:v>
                </c:pt>
                <c:pt idx="19">
                  <c:v>Область</c:v>
                </c:pt>
                <c:pt idx="20">
                  <c:v>Маріупольський ЦПМСД № 5</c:v>
                </c:pt>
                <c:pt idx="21">
                  <c:v>Нікольський районний ЦПМСД</c:v>
                </c:pt>
                <c:pt idx="22">
                  <c:v>Добропільський ЦПМСД</c:v>
                </c:pt>
                <c:pt idx="23">
                  <c:v>Олександрівський районний ЦПМСД</c:v>
                </c:pt>
                <c:pt idx="24">
                  <c:v>Покровський ЦПМСД</c:v>
                </c:pt>
                <c:pt idx="25">
                  <c:v>Ясинуватський районний ЦПМСД</c:v>
                </c:pt>
                <c:pt idx="26">
                  <c:v>Слов'янський районний ЦПМСД</c:v>
                </c:pt>
                <c:pt idx="27">
                  <c:v>Новогродівський ЦПМСД</c:v>
                </c:pt>
                <c:pt idx="28">
                  <c:v>Слов’янська ЦПМСД</c:v>
                </c:pt>
                <c:pt idx="29">
                  <c:v>Мирноградський ЦПМСД</c:v>
                </c:pt>
                <c:pt idx="30">
                  <c:v>Авдіївський ЦПМСД</c:v>
                </c:pt>
                <c:pt idx="31">
                  <c:v>м. Авдіївка</c:v>
                </c:pt>
                <c:pt idx="32">
                  <c:v>Лиманський ЦПМСД </c:v>
                </c:pt>
                <c:pt idx="33">
                  <c:v>Селидівський ЦПМСД</c:v>
                </c:pt>
                <c:pt idx="34">
                  <c:v>В-Новосілківський районний ЦПМСД</c:v>
                </c:pt>
                <c:pt idx="35">
                  <c:v>Добропільський районний ЦПМСД</c:v>
                </c:pt>
                <c:pt idx="36">
                  <c:v>Костянтинівський районний ЦПМСД</c:v>
                </c:pt>
                <c:pt idx="37">
                  <c:v>Покровський районний ЦПМСД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Лист1!$G$2:$G$40</c:f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Столбец32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rgbClr val="BD3803"/>
              </a:solidFill>
              <a:ln>
                <a:noFill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Лист1!$A$2:$A$40</c:f>
              <c:strCache>
                <c:ptCount val="39"/>
                <c:pt idx="0">
                  <c:v>Волноваський районний ЦПМСД</c:v>
                </c:pt>
                <c:pt idx="1">
                  <c:v>Торецький ЦПМСД</c:v>
                </c:pt>
                <c:pt idx="2">
                  <c:v>Мангушський районний ЦПМСД</c:v>
                </c:pt>
                <c:pt idx="3">
                  <c:v>Краматорський ЦПМСД № 2</c:v>
                </c:pt>
                <c:pt idx="4">
                  <c:v>Маріупольський ЦПМСД № 4</c:v>
                </c:pt>
                <c:pt idx="5">
                  <c:v>Авдіївська лінійна поліклініка</c:v>
                </c:pt>
                <c:pt idx="6">
                  <c:v>м. Краматорськ</c:v>
                </c:pt>
                <c:pt idx="7">
                  <c:v>Маріупольський ЦПМСД № 6</c:v>
                </c:pt>
                <c:pt idx="8">
                  <c:v>Дружківський ЦПМСД</c:v>
                </c:pt>
                <c:pt idx="9">
                  <c:v>м. Маріуполь</c:v>
                </c:pt>
                <c:pt idx="10">
                  <c:v>Бахмутський районний ЦПМСД</c:v>
                </c:pt>
                <c:pt idx="11">
                  <c:v>Краматорський ЦПМСД № 1</c:v>
                </c:pt>
                <c:pt idx="12">
                  <c:v>Маріупольський ЦПМСД № 1</c:v>
                </c:pt>
                <c:pt idx="13">
                  <c:v>Маріупольський ЦПМСД № 3</c:v>
                </c:pt>
                <c:pt idx="14">
                  <c:v>Маріупольський ЦПМСД № 2</c:v>
                </c:pt>
                <c:pt idx="15">
                  <c:v>Бахмутський ЦПМСД</c:v>
                </c:pt>
                <c:pt idx="16">
                  <c:v>Вугледарський ЦПМСД</c:v>
                </c:pt>
                <c:pt idx="17">
                  <c:v>Костянтинівський  ЦПМСД</c:v>
                </c:pt>
                <c:pt idx="18">
                  <c:v>Мар'їнський районий ЦПМСД</c:v>
                </c:pt>
                <c:pt idx="19">
                  <c:v>Область</c:v>
                </c:pt>
                <c:pt idx="20">
                  <c:v>Маріупольський ЦПМСД № 5</c:v>
                </c:pt>
                <c:pt idx="21">
                  <c:v>Нікольський районний ЦПМСД</c:v>
                </c:pt>
                <c:pt idx="22">
                  <c:v>Добропільський ЦПМСД</c:v>
                </c:pt>
                <c:pt idx="23">
                  <c:v>Олександрівський районний ЦПМСД</c:v>
                </c:pt>
                <c:pt idx="24">
                  <c:v>Покровський ЦПМСД</c:v>
                </c:pt>
                <c:pt idx="25">
                  <c:v>Ясинуватський районний ЦПМСД</c:v>
                </c:pt>
                <c:pt idx="26">
                  <c:v>Слов'янський районний ЦПМСД</c:v>
                </c:pt>
                <c:pt idx="27">
                  <c:v>Новогродівський ЦПМСД</c:v>
                </c:pt>
                <c:pt idx="28">
                  <c:v>Слов’янська ЦПМСД</c:v>
                </c:pt>
                <c:pt idx="29">
                  <c:v>Мирноградський ЦПМСД</c:v>
                </c:pt>
                <c:pt idx="30">
                  <c:v>Авдіївський ЦПМСД</c:v>
                </c:pt>
                <c:pt idx="31">
                  <c:v>м. Авдіївка</c:v>
                </c:pt>
                <c:pt idx="32">
                  <c:v>Лиманський ЦПМСД </c:v>
                </c:pt>
                <c:pt idx="33">
                  <c:v>Селидівський ЦПМСД</c:v>
                </c:pt>
                <c:pt idx="34">
                  <c:v>В-Новосілківський районний ЦПМСД</c:v>
                </c:pt>
                <c:pt idx="35">
                  <c:v>Добропільський районний ЦПМСД</c:v>
                </c:pt>
                <c:pt idx="36">
                  <c:v>Костянтинівський районний ЦПМСД</c:v>
                </c:pt>
                <c:pt idx="37">
                  <c:v>Покровський районний ЦПМСД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Лист1!$H$2:$H$40</c:f>
              <c:numCache>
                <c:formatCode>m/d/yyyy</c:formatCode>
                <c:ptCount val="39"/>
                <c:pt idx="0">
                  <c:v>43464</c:v>
                </c:pt>
                <c:pt idx="1">
                  <c:v>43434</c:v>
                </c:pt>
                <c:pt idx="2">
                  <c:v>43419</c:v>
                </c:pt>
                <c:pt idx="3">
                  <c:v>43388</c:v>
                </c:pt>
                <c:pt idx="4">
                  <c:v>43358</c:v>
                </c:pt>
                <c:pt idx="5">
                  <c:v>43327</c:v>
                </c:pt>
                <c:pt idx="6">
                  <c:v>43296</c:v>
                </c:pt>
                <c:pt idx="7">
                  <c:v>43296</c:v>
                </c:pt>
                <c:pt idx="8">
                  <c:v>43281</c:v>
                </c:pt>
                <c:pt idx="9">
                  <c:v>43281</c:v>
                </c:pt>
                <c:pt idx="10">
                  <c:v>43281</c:v>
                </c:pt>
                <c:pt idx="11">
                  <c:v>43250</c:v>
                </c:pt>
                <c:pt idx="12">
                  <c:v>43250</c:v>
                </c:pt>
                <c:pt idx="13">
                  <c:v>43250</c:v>
                </c:pt>
                <c:pt idx="14">
                  <c:v>43250</c:v>
                </c:pt>
                <c:pt idx="15">
                  <c:v>43220</c:v>
                </c:pt>
                <c:pt idx="16">
                  <c:v>43189</c:v>
                </c:pt>
                <c:pt idx="17">
                  <c:v>43189</c:v>
                </c:pt>
                <c:pt idx="18">
                  <c:v>43189</c:v>
                </c:pt>
                <c:pt idx="19">
                  <c:v>43189</c:v>
                </c:pt>
                <c:pt idx="20">
                  <c:v>43159</c:v>
                </c:pt>
                <c:pt idx="21">
                  <c:v>43159</c:v>
                </c:pt>
                <c:pt idx="22">
                  <c:v>43146</c:v>
                </c:pt>
                <c:pt idx="23">
                  <c:v>43145</c:v>
                </c:pt>
                <c:pt idx="24">
                  <c:v>43130</c:v>
                </c:pt>
                <c:pt idx="25">
                  <c:v>43130</c:v>
                </c:pt>
                <c:pt idx="26">
                  <c:v>43100</c:v>
                </c:pt>
                <c:pt idx="27">
                  <c:v>43099</c:v>
                </c:pt>
                <c:pt idx="28">
                  <c:v>43099</c:v>
                </c:pt>
                <c:pt idx="29">
                  <c:v>43084</c:v>
                </c:pt>
                <c:pt idx="30">
                  <c:v>43069</c:v>
                </c:pt>
                <c:pt idx="31">
                  <c:v>43069</c:v>
                </c:pt>
                <c:pt idx="32">
                  <c:v>43069</c:v>
                </c:pt>
                <c:pt idx="33">
                  <c:v>43069</c:v>
                </c:pt>
                <c:pt idx="34">
                  <c:v>43069</c:v>
                </c:pt>
                <c:pt idx="35">
                  <c:v>43069</c:v>
                </c:pt>
                <c:pt idx="36">
                  <c:v>43069</c:v>
                </c:pt>
                <c:pt idx="37">
                  <c:v>43054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59872"/>
        <c:axId val="155373952"/>
      </c:barChart>
      <c:catAx>
        <c:axId val="1553598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55373952"/>
        <c:crosses val="autoZero"/>
        <c:auto val="1"/>
        <c:lblAlgn val="ctr"/>
        <c:lblOffset val="100"/>
        <c:noMultiLvlLbl val="0"/>
      </c:catAx>
      <c:valAx>
        <c:axId val="1553739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155359872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5000"/>
      </a:schemeClr>
    </a:solidFill>
    <a:ln>
      <a:noFill/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Фінансування 15082017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29"/>
                <c:pt idx="0">
                  <c:v>Волноваський районний ЦПМСД</c:v>
                </c:pt>
                <c:pt idx="1">
                  <c:v>Мангушський районний ЦПМСД</c:v>
                </c:pt>
                <c:pt idx="2">
                  <c:v>Торецький ЦПМСД</c:v>
                </c:pt>
                <c:pt idx="3">
                  <c:v>м. Краматорськ</c:v>
                </c:pt>
                <c:pt idx="4">
                  <c:v>Дружківський ЦПМСД</c:v>
                </c:pt>
                <c:pt idx="5">
                  <c:v>Бахмутський районний ЦПМСД</c:v>
                </c:pt>
                <c:pt idx="6">
                  <c:v>м. Маріуполь</c:v>
                </c:pt>
                <c:pt idx="7">
                  <c:v>Бахмутський ЦПМСД</c:v>
                </c:pt>
                <c:pt idx="8">
                  <c:v>Вугледарський ЦПМСД</c:v>
                </c:pt>
                <c:pt idx="9">
                  <c:v>Ясинуватський районний ЦПМСД</c:v>
                </c:pt>
                <c:pt idx="10">
                  <c:v>Область</c:v>
                </c:pt>
                <c:pt idx="11">
                  <c:v>Мар'їнський районий ЦПМСД</c:v>
                </c:pt>
                <c:pt idx="12">
                  <c:v>Нікольський районний ЦПМСД</c:v>
                </c:pt>
                <c:pt idx="13">
                  <c:v>Олександрівський районний ЦПМСД</c:v>
                </c:pt>
                <c:pt idx="14">
                  <c:v>Костянтинівський  ЦПМСД</c:v>
                </c:pt>
                <c:pt idx="15">
                  <c:v>Костянтинівський районний ЦПМСД</c:v>
                </c:pt>
                <c:pt idx="16">
                  <c:v>Добропільський ЦПМСД</c:v>
                </c:pt>
                <c:pt idx="17">
                  <c:v>Новогродівський ЦПМСД</c:v>
                </c:pt>
                <c:pt idx="18">
                  <c:v>Покровський ЦПМСД</c:v>
                </c:pt>
                <c:pt idx="19">
                  <c:v>Слов'янський районний ЦПМСД</c:v>
                </c:pt>
                <c:pt idx="20">
                  <c:v>Слов’янська ЦПМСД</c:v>
                </c:pt>
                <c:pt idx="21">
                  <c:v>В-Новосілківський районний ЦПМСД</c:v>
                </c:pt>
                <c:pt idx="22">
                  <c:v>м. Авдіївка</c:v>
                </c:pt>
                <c:pt idx="23">
                  <c:v>Лиманський ЦПМСД </c:v>
                </c:pt>
                <c:pt idx="24">
                  <c:v>Мирноградський ЦПМСД</c:v>
                </c:pt>
                <c:pt idx="25">
                  <c:v>Добропільський районний ЦПМСД</c:v>
                </c:pt>
                <c:pt idx="26">
                  <c:v>Покровський районний ЦПМСД</c:v>
                </c:pt>
                <c:pt idx="27">
                  <c:v>Селидівський ЦПМСД</c:v>
                </c:pt>
                <c:pt idx="28">
                  <c:v>Соледарська громада</c:v>
                </c:pt>
              </c:strCache>
            </c:strRef>
          </c:cat>
          <c:val>
            <c:numRef>
              <c:f>Лист1!$B$2:$B$40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Фінансування з квітня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29"/>
                <c:pt idx="0">
                  <c:v>Волноваський районний ЦПМСД</c:v>
                </c:pt>
                <c:pt idx="1">
                  <c:v>Мангушський районний ЦПМСД</c:v>
                </c:pt>
                <c:pt idx="2">
                  <c:v>Торецький ЦПМСД</c:v>
                </c:pt>
                <c:pt idx="3">
                  <c:v>м. Краматорськ</c:v>
                </c:pt>
                <c:pt idx="4">
                  <c:v>Дружківський ЦПМСД</c:v>
                </c:pt>
                <c:pt idx="5">
                  <c:v>Бахмутський районний ЦПМСД</c:v>
                </c:pt>
                <c:pt idx="6">
                  <c:v>м. Маріуполь</c:v>
                </c:pt>
                <c:pt idx="7">
                  <c:v>Бахмутський ЦПМСД</c:v>
                </c:pt>
                <c:pt idx="8">
                  <c:v>Вугледарський ЦПМСД</c:v>
                </c:pt>
                <c:pt idx="9">
                  <c:v>Ясинуватський районний ЦПМСД</c:v>
                </c:pt>
                <c:pt idx="10">
                  <c:v>Область</c:v>
                </c:pt>
                <c:pt idx="11">
                  <c:v>Мар'їнський районий ЦПМСД</c:v>
                </c:pt>
                <c:pt idx="12">
                  <c:v>Нікольський районний ЦПМСД</c:v>
                </c:pt>
                <c:pt idx="13">
                  <c:v>Олександрівський районний ЦПМСД</c:v>
                </c:pt>
                <c:pt idx="14">
                  <c:v>Костянтинівський  ЦПМСД</c:v>
                </c:pt>
                <c:pt idx="15">
                  <c:v>Костянтинівський районний ЦПМСД</c:v>
                </c:pt>
                <c:pt idx="16">
                  <c:v>Добропільський ЦПМСД</c:v>
                </c:pt>
                <c:pt idx="17">
                  <c:v>Новогродівський ЦПМСД</c:v>
                </c:pt>
                <c:pt idx="18">
                  <c:v>Покровський ЦПМСД</c:v>
                </c:pt>
                <c:pt idx="19">
                  <c:v>Слов'янський районний ЦПМСД</c:v>
                </c:pt>
                <c:pt idx="20">
                  <c:v>Слов’янська ЦПМСД</c:v>
                </c:pt>
                <c:pt idx="21">
                  <c:v>В-Новосілківський районний ЦПМСД</c:v>
                </c:pt>
                <c:pt idx="22">
                  <c:v>м. Авдіївка</c:v>
                </c:pt>
                <c:pt idx="23">
                  <c:v>Лиманський ЦПМСД </c:v>
                </c:pt>
                <c:pt idx="24">
                  <c:v>Мирноградський ЦПМСД</c:v>
                </c:pt>
                <c:pt idx="25">
                  <c:v>Добропільський районний ЦПМСД</c:v>
                </c:pt>
                <c:pt idx="26">
                  <c:v>Покровський районний ЦПМСД</c:v>
                </c:pt>
                <c:pt idx="27">
                  <c:v>Селидівський ЦПМСД</c:v>
                </c:pt>
                <c:pt idx="28">
                  <c:v>Соледарська громада</c:v>
                </c:pt>
              </c:strCache>
            </c:strRef>
          </c:cat>
          <c:val>
            <c:numRef>
              <c:f>Лист1!$C$2:$C$40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використані кошти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29"/>
                <c:pt idx="0">
                  <c:v>Волноваський районний ЦПМСД</c:v>
                </c:pt>
                <c:pt idx="1">
                  <c:v>Мангушський районний ЦПМСД</c:v>
                </c:pt>
                <c:pt idx="2">
                  <c:v>Торецький ЦПМСД</c:v>
                </c:pt>
                <c:pt idx="3">
                  <c:v>м. Краматорськ</c:v>
                </c:pt>
                <c:pt idx="4">
                  <c:v>Дружківський ЦПМСД</c:v>
                </c:pt>
                <c:pt idx="5">
                  <c:v>Бахмутський районний ЦПМСД</c:v>
                </c:pt>
                <c:pt idx="6">
                  <c:v>м. Маріуполь</c:v>
                </c:pt>
                <c:pt idx="7">
                  <c:v>Бахмутський ЦПМСД</c:v>
                </c:pt>
                <c:pt idx="8">
                  <c:v>Вугледарський ЦПМСД</c:v>
                </c:pt>
                <c:pt idx="9">
                  <c:v>Ясинуватський районний ЦПМСД</c:v>
                </c:pt>
                <c:pt idx="10">
                  <c:v>Область</c:v>
                </c:pt>
                <c:pt idx="11">
                  <c:v>Мар'їнський районий ЦПМСД</c:v>
                </c:pt>
                <c:pt idx="12">
                  <c:v>Нікольський районний ЦПМСД</c:v>
                </c:pt>
                <c:pt idx="13">
                  <c:v>Олександрівський районний ЦПМСД</c:v>
                </c:pt>
                <c:pt idx="14">
                  <c:v>Костянтинівський  ЦПМСД</c:v>
                </c:pt>
                <c:pt idx="15">
                  <c:v>Костянтинівський районний ЦПМСД</c:v>
                </c:pt>
                <c:pt idx="16">
                  <c:v>Добропільський ЦПМСД</c:v>
                </c:pt>
                <c:pt idx="17">
                  <c:v>Новогродівський ЦПМСД</c:v>
                </c:pt>
                <c:pt idx="18">
                  <c:v>Покровський ЦПМСД</c:v>
                </c:pt>
                <c:pt idx="19">
                  <c:v>Слов'янський районний ЦПМСД</c:v>
                </c:pt>
                <c:pt idx="20">
                  <c:v>Слов’янська ЦПМСД</c:v>
                </c:pt>
                <c:pt idx="21">
                  <c:v>В-Новосілківський районний ЦПМСД</c:v>
                </c:pt>
                <c:pt idx="22">
                  <c:v>м. Авдіївка</c:v>
                </c:pt>
                <c:pt idx="23">
                  <c:v>Лиманський ЦПМСД </c:v>
                </c:pt>
                <c:pt idx="24">
                  <c:v>Мирноградський ЦПМСД</c:v>
                </c:pt>
                <c:pt idx="25">
                  <c:v>Добропільський районний ЦПМСД</c:v>
                </c:pt>
                <c:pt idx="26">
                  <c:v>Покровський районний ЦПМСД</c:v>
                </c:pt>
                <c:pt idx="27">
                  <c:v>Селидівський ЦПМСД</c:v>
                </c:pt>
                <c:pt idx="28">
                  <c:v>Соледарська громада</c:v>
                </c:pt>
              </c:strCache>
            </c:strRef>
          </c:cat>
          <c:val>
            <c:numRef>
              <c:f>Лист1!$D$2:$D$40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29"/>
                <c:pt idx="0">
                  <c:v>Волноваський районний ЦПМСД</c:v>
                </c:pt>
                <c:pt idx="1">
                  <c:v>Мангушський районний ЦПМСД</c:v>
                </c:pt>
                <c:pt idx="2">
                  <c:v>Торецький ЦПМСД</c:v>
                </c:pt>
                <c:pt idx="3">
                  <c:v>м. Краматорськ</c:v>
                </c:pt>
                <c:pt idx="4">
                  <c:v>Дружківський ЦПМСД</c:v>
                </c:pt>
                <c:pt idx="5">
                  <c:v>Бахмутський районний ЦПМСД</c:v>
                </c:pt>
                <c:pt idx="6">
                  <c:v>м. Маріуполь</c:v>
                </c:pt>
                <c:pt idx="7">
                  <c:v>Бахмутський ЦПМСД</c:v>
                </c:pt>
                <c:pt idx="8">
                  <c:v>Вугледарський ЦПМСД</c:v>
                </c:pt>
                <c:pt idx="9">
                  <c:v>Ясинуватський районний ЦПМСД</c:v>
                </c:pt>
                <c:pt idx="10">
                  <c:v>Область</c:v>
                </c:pt>
                <c:pt idx="11">
                  <c:v>Мар'їнський районий ЦПМСД</c:v>
                </c:pt>
                <c:pt idx="12">
                  <c:v>Нікольський районний ЦПМСД</c:v>
                </c:pt>
                <c:pt idx="13">
                  <c:v>Олександрівський районний ЦПМСД</c:v>
                </c:pt>
                <c:pt idx="14">
                  <c:v>Костянтинівський  ЦПМСД</c:v>
                </c:pt>
                <c:pt idx="15">
                  <c:v>Костянтинівський районний ЦПМСД</c:v>
                </c:pt>
                <c:pt idx="16">
                  <c:v>Добропільський ЦПМСД</c:v>
                </c:pt>
                <c:pt idx="17">
                  <c:v>Новогродівський ЦПМСД</c:v>
                </c:pt>
                <c:pt idx="18">
                  <c:v>Покровський ЦПМСД</c:v>
                </c:pt>
                <c:pt idx="19">
                  <c:v>Слов'янський районний ЦПМСД</c:v>
                </c:pt>
                <c:pt idx="20">
                  <c:v>Слов’янська ЦПМСД</c:v>
                </c:pt>
                <c:pt idx="21">
                  <c:v>В-Новосілківський районний ЦПМСД</c:v>
                </c:pt>
                <c:pt idx="22">
                  <c:v>м. Авдіївка</c:v>
                </c:pt>
                <c:pt idx="23">
                  <c:v>Лиманський ЦПМСД </c:v>
                </c:pt>
                <c:pt idx="24">
                  <c:v>Мирноградський ЦПМСД</c:v>
                </c:pt>
                <c:pt idx="25">
                  <c:v>Добропільський районний ЦПМСД</c:v>
                </c:pt>
                <c:pt idx="26">
                  <c:v>Покровський районний ЦПМСД</c:v>
                </c:pt>
                <c:pt idx="27">
                  <c:v>Селидівський ЦПМСД</c:v>
                </c:pt>
                <c:pt idx="28">
                  <c:v>Соледарська громада</c:v>
                </c:pt>
              </c:strCache>
            </c:strRef>
          </c:cat>
          <c:val>
            <c:numRef>
              <c:f>Лист1!$E$2:$E$40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29"/>
                <c:pt idx="0">
                  <c:v>Волноваський районний ЦПМСД</c:v>
                </c:pt>
                <c:pt idx="1">
                  <c:v>Мангушський районний ЦПМСД</c:v>
                </c:pt>
                <c:pt idx="2">
                  <c:v>Торецький ЦПМСД</c:v>
                </c:pt>
                <c:pt idx="3">
                  <c:v>м. Краматорськ</c:v>
                </c:pt>
                <c:pt idx="4">
                  <c:v>Дружківський ЦПМСД</c:v>
                </c:pt>
                <c:pt idx="5">
                  <c:v>Бахмутський районний ЦПМСД</c:v>
                </c:pt>
                <c:pt idx="6">
                  <c:v>м. Маріуполь</c:v>
                </c:pt>
                <c:pt idx="7">
                  <c:v>Бахмутський ЦПМСД</c:v>
                </c:pt>
                <c:pt idx="8">
                  <c:v>Вугледарський ЦПМСД</c:v>
                </c:pt>
                <c:pt idx="9">
                  <c:v>Ясинуватський районний ЦПМСД</c:v>
                </c:pt>
                <c:pt idx="10">
                  <c:v>Область</c:v>
                </c:pt>
                <c:pt idx="11">
                  <c:v>Мар'їнський районий ЦПМСД</c:v>
                </c:pt>
                <c:pt idx="12">
                  <c:v>Нікольський районний ЦПМСД</c:v>
                </c:pt>
                <c:pt idx="13">
                  <c:v>Олександрівський районний ЦПМСД</c:v>
                </c:pt>
                <c:pt idx="14">
                  <c:v>Костянтинівський  ЦПМСД</c:v>
                </c:pt>
                <c:pt idx="15">
                  <c:v>Костянтинівський районний ЦПМСД</c:v>
                </c:pt>
                <c:pt idx="16">
                  <c:v>Добропільський ЦПМСД</c:v>
                </c:pt>
                <c:pt idx="17">
                  <c:v>Новогродівський ЦПМСД</c:v>
                </c:pt>
                <c:pt idx="18">
                  <c:v>Покровський ЦПМСД</c:v>
                </c:pt>
                <c:pt idx="19">
                  <c:v>Слов'янський районний ЦПМСД</c:v>
                </c:pt>
                <c:pt idx="20">
                  <c:v>Слов’янська ЦПМСД</c:v>
                </c:pt>
                <c:pt idx="21">
                  <c:v>В-Новосілківський районний ЦПМСД</c:v>
                </c:pt>
                <c:pt idx="22">
                  <c:v>м. Авдіївка</c:v>
                </c:pt>
                <c:pt idx="23">
                  <c:v>Лиманський ЦПМСД </c:v>
                </c:pt>
                <c:pt idx="24">
                  <c:v>Мирноградський ЦПМСД</c:v>
                </c:pt>
                <c:pt idx="25">
                  <c:v>Добропільський районний ЦПМСД</c:v>
                </c:pt>
                <c:pt idx="26">
                  <c:v>Покровський районний ЦПМСД</c:v>
                </c:pt>
                <c:pt idx="27">
                  <c:v>Селидівський ЦПМСД</c:v>
                </c:pt>
                <c:pt idx="28">
                  <c:v>Соледарська громада</c:v>
                </c:pt>
              </c:strCache>
            </c:strRef>
          </c:cat>
          <c:val>
            <c:numRef>
              <c:f>Лист1!$F$2:$F$40</c:f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29"/>
                <c:pt idx="0">
                  <c:v>Волноваський районний ЦПМСД</c:v>
                </c:pt>
                <c:pt idx="1">
                  <c:v>Мангушський районний ЦПМСД</c:v>
                </c:pt>
                <c:pt idx="2">
                  <c:v>Торецький ЦПМСД</c:v>
                </c:pt>
                <c:pt idx="3">
                  <c:v>м. Краматорськ</c:v>
                </c:pt>
                <c:pt idx="4">
                  <c:v>Дружківський ЦПМСД</c:v>
                </c:pt>
                <c:pt idx="5">
                  <c:v>Бахмутський районний ЦПМСД</c:v>
                </c:pt>
                <c:pt idx="6">
                  <c:v>м. Маріуполь</c:v>
                </c:pt>
                <c:pt idx="7">
                  <c:v>Бахмутський ЦПМСД</c:v>
                </c:pt>
                <c:pt idx="8">
                  <c:v>Вугледарський ЦПМСД</c:v>
                </c:pt>
                <c:pt idx="9">
                  <c:v>Ясинуватський районний ЦПМСД</c:v>
                </c:pt>
                <c:pt idx="10">
                  <c:v>Область</c:v>
                </c:pt>
                <c:pt idx="11">
                  <c:v>Мар'їнський районий ЦПМСД</c:v>
                </c:pt>
                <c:pt idx="12">
                  <c:v>Нікольський районний ЦПМСД</c:v>
                </c:pt>
                <c:pt idx="13">
                  <c:v>Олександрівський районний ЦПМСД</c:v>
                </c:pt>
                <c:pt idx="14">
                  <c:v>Костянтинівський  ЦПМСД</c:v>
                </c:pt>
                <c:pt idx="15">
                  <c:v>Костянтинівський районний ЦПМСД</c:v>
                </c:pt>
                <c:pt idx="16">
                  <c:v>Добропільський ЦПМСД</c:v>
                </c:pt>
                <c:pt idx="17">
                  <c:v>Новогродівський ЦПМСД</c:v>
                </c:pt>
                <c:pt idx="18">
                  <c:v>Покровський ЦПМСД</c:v>
                </c:pt>
                <c:pt idx="19">
                  <c:v>Слов'янський районний ЦПМСД</c:v>
                </c:pt>
                <c:pt idx="20">
                  <c:v>Слов’янська ЦПМСД</c:v>
                </c:pt>
                <c:pt idx="21">
                  <c:v>В-Новосілківський районний ЦПМСД</c:v>
                </c:pt>
                <c:pt idx="22">
                  <c:v>м. Авдіївка</c:v>
                </c:pt>
                <c:pt idx="23">
                  <c:v>Лиманський ЦПМСД </c:v>
                </c:pt>
                <c:pt idx="24">
                  <c:v>Мирноградський ЦПМСД</c:v>
                </c:pt>
                <c:pt idx="25">
                  <c:v>Добропільський районний ЦПМСД</c:v>
                </c:pt>
                <c:pt idx="26">
                  <c:v>Покровський районний ЦПМСД</c:v>
                </c:pt>
                <c:pt idx="27">
                  <c:v>Селидівський ЦПМСД</c:v>
                </c:pt>
                <c:pt idx="28">
                  <c:v>Соледарська громада</c:v>
                </c:pt>
              </c:strCache>
            </c:strRef>
          </c:cat>
          <c:val>
            <c:numRef>
              <c:f>Лист1!$G$2:$G$40</c:f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Столбец32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29"/>
                <c:pt idx="0">
                  <c:v>Волноваський районний ЦПМСД</c:v>
                </c:pt>
                <c:pt idx="1">
                  <c:v>Мангушський районний ЦПМСД</c:v>
                </c:pt>
                <c:pt idx="2">
                  <c:v>Торецький ЦПМСД</c:v>
                </c:pt>
                <c:pt idx="3">
                  <c:v>м. Краматорськ</c:v>
                </c:pt>
                <c:pt idx="4">
                  <c:v>Дружківський ЦПМСД</c:v>
                </c:pt>
                <c:pt idx="5">
                  <c:v>Бахмутський районний ЦПМСД</c:v>
                </c:pt>
                <c:pt idx="6">
                  <c:v>м. Маріуполь</c:v>
                </c:pt>
                <c:pt idx="7">
                  <c:v>Бахмутський ЦПМСД</c:v>
                </c:pt>
                <c:pt idx="8">
                  <c:v>Вугледарський ЦПМСД</c:v>
                </c:pt>
                <c:pt idx="9">
                  <c:v>Ясинуватський районний ЦПМСД</c:v>
                </c:pt>
                <c:pt idx="10">
                  <c:v>Область</c:v>
                </c:pt>
                <c:pt idx="11">
                  <c:v>Мар'їнський районий ЦПМСД</c:v>
                </c:pt>
                <c:pt idx="12">
                  <c:v>Нікольський районний ЦПМСД</c:v>
                </c:pt>
                <c:pt idx="13">
                  <c:v>Олександрівський районний ЦПМСД</c:v>
                </c:pt>
                <c:pt idx="14">
                  <c:v>Костянтинівський  ЦПМСД</c:v>
                </c:pt>
                <c:pt idx="15">
                  <c:v>Костянтинівський районний ЦПМСД</c:v>
                </c:pt>
                <c:pt idx="16">
                  <c:v>Добропільський ЦПМСД</c:v>
                </c:pt>
                <c:pt idx="17">
                  <c:v>Новогродівський ЦПМСД</c:v>
                </c:pt>
                <c:pt idx="18">
                  <c:v>Покровський ЦПМСД</c:v>
                </c:pt>
                <c:pt idx="19">
                  <c:v>Слов'янський районний ЦПМСД</c:v>
                </c:pt>
                <c:pt idx="20">
                  <c:v>Слов’янська ЦПМСД</c:v>
                </c:pt>
                <c:pt idx="21">
                  <c:v>В-Новосілківський районний ЦПМСД</c:v>
                </c:pt>
                <c:pt idx="22">
                  <c:v>м. Авдіївка</c:v>
                </c:pt>
                <c:pt idx="23">
                  <c:v>Лиманський ЦПМСД </c:v>
                </c:pt>
                <c:pt idx="24">
                  <c:v>Мирноградський ЦПМСД</c:v>
                </c:pt>
                <c:pt idx="25">
                  <c:v>Добропільський районний ЦПМСД</c:v>
                </c:pt>
                <c:pt idx="26">
                  <c:v>Покровський районний ЦПМСД</c:v>
                </c:pt>
                <c:pt idx="27">
                  <c:v>Селидівський ЦПМСД</c:v>
                </c:pt>
                <c:pt idx="28">
                  <c:v>Соледарська громада</c:v>
                </c:pt>
              </c:strCache>
            </c:strRef>
          </c:cat>
          <c:val>
            <c:numRef>
              <c:f>Лист1!$H$2:$H$40</c:f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BD3803"/>
              </a:solidFill>
            </c:spPr>
          </c:dPt>
          <c:dPt>
            <c:idx val="18"/>
            <c:invertIfNegative val="0"/>
            <c:bubble3D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1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Лист1!$A$2:$A$40</c:f>
              <c:strCache>
                <c:ptCount val="29"/>
                <c:pt idx="0">
                  <c:v>Волноваський районний ЦПМСД</c:v>
                </c:pt>
                <c:pt idx="1">
                  <c:v>Мангушський районний ЦПМСД</c:v>
                </c:pt>
                <c:pt idx="2">
                  <c:v>Торецький ЦПМСД</c:v>
                </c:pt>
                <c:pt idx="3">
                  <c:v>м. Краматорськ</c:v>
                </c:pt>
                <c:pt idx="4">
                  <c:v>Дружківський ЦПМСД</c:v>
                </c:pt>
                <c:pt idx="5">
                  <c:v>Бахмутський районний ЦПМСД</c:v>
                </c:pt>
                <c:pt idx="6">
                  <c:v>м. Маріуполь</c:v>
                </c:pt>
                <c:pt idx="7">
                  <c:v>Бахмутський ЦПМСД</c:v>
                </c:pt>
                <c:pt idx="8">
                  <c:v>Вугледарський ЦПМСД</c:v>
                </c:pt>
                <c:pt idx="9">
                  <c:v>Ясинуватський районний ЦПМСД</c:v>
                </c:pt>
                <c:pt idx="10">
                  <c:v>Область</c:v>
                </c:pt>
                <c:pt idx="11">
                  <c:v>Мар'їнський районий ЦПМСД</c:v>
                </c:pt>
                <c:pt idx="12">
                  <c:v>Нікольський районний ЦПМСД</c:v>
                </c:pt>
                <c:pt idx="13">
                  <c:v>Олександрівський районний ЦПМСД</c:v>
                </c:pt>
                <c:pt idx="14">
                  <c:v>Костянтинівський  ЦПМСД</c:v>
                </c:pt>
                <c:pt idx="15">
                  <c:v>Костянтинівський районний ЦПМСД</c:v>
                </c:pt>
                <c:pt idx="16">
                  <c:v>Добропільський ЦПМСД</c:v>
                </c:pt>
                <c:pt idx="17">
                  <c:v>Новогродівський ЦПМСД</c:v>
                </c:pt>
                <c:pt idx="18">
                  <c:v>Покровський ЦПМСД</c:v>
                </c:pt>
                <c:pt idx="19">
                  <c:v>Слов'янський районний ЦПМСД</c:v>
                </c:pt>
                <c:pt idx="20">
                  <c:v>Слов’янська ЦПМСД</c:v>
                </c:pt>
                <c:pt idx="21">
                  <c:v>В-Новосілківський районний ЦПМСД</c:v>
                </c:pt>
                <c:pt idx="22">
                  <c:v>м. Авдіївка</c:v>
                </c:pt>
                <c:pt idx="23">
                  <c:v>Лиманський ЦПМСД </c:v>
                </c:pt>
                <c:pt idx="24">
                  <c:v>Мирноградський ЦПМСД</c:v>
                </c:pt>
                <c:pt idx="25">
                  <c:v>Добропільський районний ЦПМСД</c:v>
                </c:pt>
                <c:pt idx="26">
                  <c:v>Покровський районний ЦПМСД</c:v>
                </c:pt>
                <c:pt idx="27">
                  <c:v>Селидівський ЦПМСД</c:v>
                </c:pt>
                <c:pt idx="28">
                  <c:v>Соледарська громада</c:v>
                </c:pt>
              </c:strCache>
            </c:strRef>
          </c:cat>
          <c:val>
            <c:numRef>
              <c:f>Лист1!$I$2:$I$40</c:f>
              <c:numCache>
                <c:formatCode>m/d/yyyy</c:formatCode>
                <c:ptCount val="29"/>
                <c:pt idx="0">
                  <c:v>43646</c:v>
                </c:pt>
                <c:pt idx="1">
                  <c:v>43600</c:v>
                </c:pt>
                <c:pt idx="2">
                  <c:v>43585</c:v>
                </c:pt>
                <c:pt idx="3">
                  <c:v>43480</c:v>
                </c:pt>
                <c:pt idx="4">
                  <c:v>43464</c:v>
                </c:pt>
                <c:pt idx="5">
                  <c:v>43434</c:v>
                </c:pt>
                <c:pt idx="6">
                  <c:v>43419</c:v>
                </c:pt>
                <c:pt idx="7">
                  <c:v>43358</c:v>
                </c:pt>
                <c:pt idx="8">
                  <c:v>43358</c:v>
                </c:pt>
                <c:pt idx="9">
                  <c:v>43342</c:v>
                </c:pt>
                <c:pt idx="10">
                  <c:v>43342</c:v>
                </c:pt>
                <c:pt idx="11">
                  <c:v>43327</c:v>
                </c:pt>
                <c:pt idx="12">
                  <c:v>43296</c:v>
                </c:pt>
                <c:pt idx="13">
                  <c:v>43296</c:v>
                </c:pt>
                <c:pt idx="14">
                  <c:v>43281</c:v>
                </c:pt>
                <c:pt idx="15">
                  <c:v>43252</c:v>
                </c:pt>
                <c:pt idx="16">
                  <c:v>43250</c:v>
                </c:pt>
                <c:pt idx="17">
                  <c:v>43250</c:v>
                </c:pt>
                <c:pt idx="18">
                  <c:v>43250</c:v>
                </c:pt>
                <c:pt idx="19">
                  <c:v>43235</c:v>
                </c:pt>
                <c:pt idx="20">
                  <c:v>43220</c:v>
                </c:pt>
                <c:pt idx="21">
                  <c:v>43220</c:v>
                </c:pt>
                <c:pt idx="22">
                  <c:v>43189</c:v>
                </c:pt>
                <c:pt idx="23">
                  <c:v>43189</c:v>
                </c:pt>
                <c:pt idx="24">
                  <c:v>43189</c:v>
                </c:pt>
                <c:pt idx="25">
                  <c:v>43189</c:v>
                </c:pt>
                <c:pt idx="26">
                  <c:v>43189</c:v>
                </c:pt>
                <c:pt idx="27">
                  <c:v>43172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228800"/>
        <c:axId val="155238784"/>
      </c:barChart>
      <c:catAx>
        <c:axId val="1552288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155238784"/>
        <c:crosses val="autoZero"/>
        <c:auto val="1"/>
        <c:lblAlgn val="ctr"/>
        <c:lblOffset val="100"/>
        <c:noMultiLvlLbl val="0"/>
      </c:catAx>
      <c:valAx>
        <c:axId val="155238784"/>
        <c:scaling>
          <c:orientation val="minMax"/>
          <c:min val="42900"/>
        </c:scaling>
        <c:delete val="0"/>
        <c:axPos val="b"/>
        <c:majorGridlines>
          <c:spPr>
            <a:ln>
              <a:noFill/>
            </a:ln>
          </c:spPr>
        </c:majorGridlines>
        <c:numFmt formatCode="m/d/yyyy" sourceLinked="1"/>
        <c:majorTickMark val="out"/>
        <c:minorTickMark val="none"/>
        <c:tickLblPos val="nextTo"/>
        <c:crossAx val="155228800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5000"/>
      </a:schemeClr>
    </a:solidFill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200929269685102E-2"/>
          <c:y val="0.19967596193015591"/>
          <c:w val="0.83658306392799042"/>
          <c:h val="0.7887753212606006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1.7194596639977296E-2"/>
                  <c:y val="-3.52738584601710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0640687888364441E-2"/>
                  <c:y val="-7.83863521337135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9685920486282602E-2"/>
                  <c:y val="-0.24691700922119764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tx2">
                          <a:lumMod val="25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9962237419164642E-3"/>
                  <c:y val="-8.23056697403992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Лист1!$I$11:$I$14</c:f>
              <c:strCache>
                <c:ptCount val="4"/>
                <c:pt idx="0">
                  <c:v>Цукровий діабет ІІ типу</c:v>
                </c:pt>
                <c:pt idx="1">
                  <c:v>Бронхіальна астма</c:v>
                </c:pt>
                <c:pt idx="2">
                  <c:v>Серцево-судинні захворювання</c:v>
                </c:pt>
                <c:pt idx="3">
                  <c:v>Інші</c:v>
                </c:pt>
              </c:strCache>
            </c:strRef>
          </c:cat>
          <c:val>
            <c:numRef>
              <c:f>Лист1!$J$11:$J$14</c:f>
              <c:numCache>
                <c:formatCode>General</c:formatCode>
                <c:ptCount val="4"/>
                <c:pt idx="0">
                  <c:v>59136</c:v>
                </c:pt>
                <c:pt idx="1">
                  <c:v>3477</c:v>
                </c:pt>
                <c:pt idx="2">
                  <c:v>481685</c:v>
                </c:pt>
                <c:pt idx="3">
                  <c:v>55702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0910192475940506"/>
                  <c:y val="3.4722222222222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3085351627596933E-2"/>
                  <c:y val="-3.93302259344921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50552190897708"/>
                  <c:y val="-0.33698326448576421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err="1"/>
                      <a:t>Серцево-судинні</a:t>
                    </a:r>
                    <a:r>
                      <a:rPr lang="ru-RU" sz="900" dirty="0"/>
                      <a:t> </a:t>
                    </a:r>
                    <a:r>
                      <a:rPr lang="ru-RU" sz="900" dirty="0" err="1"/>
                      <a:t>захворювання</a:t>
                    </a:r>
                    <a:r>
                      <a:rPr lang="ru-RU" dirty="0"/>
                      <a:t>
94%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Лист1!$I$11:$I$14</c:f>
              <c:strCache>
                <c:ptCount val="3"/>
                <c:pt idx="0">
                  <c:v>Цукровий діабет ІІ типу</c:v>
                </c:pt>
                <c:pt idx="1">
                  <c:v>Бронхіальна астма</c:v>
                </c:pt>
                <c:pt idx="2">
                  <c:v>Серцево-судинні захворювання</c:v>
                </c:pt>
              </c:strCache>
            </c:strRef>
          </c:cat>
          <c:val>
            <c:numRef>
              <c:f>Лист1!$J$11:$J$14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314341417262"/>
          <c:y val="1.0907976036850606E-2"/>
          <c:w val="0.85958169337731127"/>
          <c:h val="0.925698070584749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Лист1!$A$2:$A$36</c:f>
              <c:strCache>
                <c:ptCount val="35"/>
                <c:pt idx="0">
                  <c:v>Соледарська громада</c:v>
                </c:pt>
                <c:pt idx="1">
                  <c:v>Авдіївська лінійна поліклініка</c:v>
                </c:pt>
                <c:pt idx="2">
                  <c:v>Ясинуватський районний ЦПМСД</c:v>
                </c:pt>
                <c:pt idx="3">
                  <c:v>Вугледарський ЦПМСД</c:v>
                </c:pt>
                <c:pt idx="4">
                  <c:v>Костянтинівський районний ЦПМСД</c:v>
                </c:pt>
                <c:pt idx="5">
                  <c:v>Добропільський районний ЦПМСД</c:v>
                </c:pt>
                <c:pt idx="6">
                  <c:v>Мангушський районний ЦПМСД</c:v>
                </c:pt>
                <c:pt idx="7">
                  <c:v>Олександрівський районний ЦПМСД</c:v>
                </c:pt>
                <c:pt idx="8">
                  <c:v>Маріупольський ЦПМСД № 6</c:v>
                </c:pt>
                <c:pt idx="9">
                  <c:v>Авдіївський ЦПМСД</c:v>
                </c:pt>
                <c:pt idx="10">
                  <c:v>Новогродівський ЦПМСД</c:v>
                </c:pt>
                <c:pt idx="11">
                  <c:v>Мирноградський ЦПМСД</c:v>
                </c:pt>
                <c:pt idx="12">
                  <c:v>Нікольський районний ЦПМСД</c:v>
                </c:pt>
                <c:pt idx="13">
                  <c:v>Лиманський ЦПМСД </c:v>
                </c:pt>
                <c:pt idx="14">
                  <c:v>Маріупольський ЦПМСД № 4</c:v>
                </c:pt>
                <c:pt idx="15">
                  <c:v>Слов'янський районний ЦПМСД</c:v>
                </c:pt>
                <c:pt idx="16">
                  <c:v>Костянтинівський  ЦПМСД</c:v>
                </c:pt>
                <c:pt idx="17">
                  <c:v>Маріупольський ЦПМСД № 5</c:v>
                </c:pt>
                <c:pt idx="18">
                  <c:v>Добропільський ЦПМСД</c:v>
                </c:pt>
                <c:pt idx="19">
                  <c:v>Маріупольський ЦПМСД № 2</c:v>
                </c:pt>
                <c:pt idx="20">
                  <c:v>Покровський районний ЦПМСД</c:v>
                </c:pt>
                <c:pt idx="21">
                  <c:v>Маріупольський ЦПМСД № 3</c:v>
                </c:pt>
                <c:pt idx="22">
                  <c:v>Мар'їнський районий ЦПМСД</c:v>
                </c:pt>
                <c:pt idx="23">
                  <c:v>Бахмутський районний ЦПМСД</c:v>
                </c:pt>
                <c:pt idx="24">
                  <c:v>В-Новосілківський районний ЦПМСД</c:v>
                </c:pt>
                <c:pt idx="25">
                  <c:v>Дружківський ЦПМСД</c:v>
                </c:pt>
                <c:pt idx="26">
                  <c:v>Краматорський ЦПМСД № 2</c:v>
                </c:pt>
                <c:pt idx="27">
                  <c:v>Селидівський ЦПМСД</c:v>
                </c:pt>
                <c:pt idx="28">
                  <c:v>Волноваський районний ЦПМСД</c:v>
                </c:pt>
                <c:pt idx="29">
                  <c:v>Покровський ЦПМСД</c:v>
                </c:pt>
                <c:pt idx="30">
                  <c:v>Краматорський ЦПМСД № 1</c:v>
                </c:pt>
                <c:pt idx="31">
                  <c:v>Бахмутський ЦПМСД</c:v>
                </c:pt>
                <c:pt idx="32">
                  <c:v>Торецький ЦПМСД</c:v>
                </c:pt>
                <c:pt idx="33">
                  <c:v>Слов’янський ЦПМСД</c:v>
                </c:pt>
                <c:pt idx="34">
                  <c:v>Маріупольський ЦПМСД № 1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0</c:v>
                </c:pt>
                <c:pt idx="1">
                  <c:v>971</c:v>
                </c:pt>
                <c:pt idx="2">
                  <c:v>3265</c:v>
                </c:pt>
                <c:pt idx="3">
                  <c:v>4146</c:v>
                </c:pt>
                <c:pt idx="4">
                  <c:v>4840</c:v>
                </c:pt>
                <c:pt idx="5">
                  <c:v>5063</c:v>
                </c:pt>
                <c:pt idx="6">
                  <c:v>5355</c:v>
                </c:pt>
                <c:pt idx="7">
                  <c:v>5490</c:v>
                </c:pt>
                <c:pt idx="8">
                  <c:v>5835</c:v>
                </c:pt>
                <c:pt idx="9">
                  <c:v>7244</c:v>
                </c:pt>
                <c:pt idx="10">
                  <c:v>8403</c:v>
                </c:pt>
                <c:pt idx="11">
                  <c:v>8596</c:v>
                </c:pt>
                <c:pt idx="12">
                  <c:v>8686</c:v>
                </c:pt>
                <c:pt idx="13">
                  <c:v>8971</c:v>
                </c:pt>
                <c:pt idx="14">
                  <c:v>10193</c:v>
                </c:pt>
                <c:pt idx="15">
                  <c:v>10340</c:v>
                </c:pt>
                <c:pt idx="16">
                  <c:v>11722</c:v>
                </c:pt>
                <c:pt idx="17">
                  <c:v>11954</c:v>
                </c:pt>
                <c:pt idx="18">
                  <c:v>12154</c:v>
                </c:pt>
                <c:pt idx="19">
                  <c:v>12379</c:v>
                </c:pt>
                <c:pt idx="20">
                  <c:v>12886</c:v>
                </c:pt>
                <c:pt idx="21">
                  <c:v>13009</c:v>
                </c:pt>
                <c:pt idx="22">
                  <c:v>14667</c:v>
                </c:pt>
                <c:pt idx="23">
                  <c:v>14879</c:v>
                </c:pt>
                <c:pt idx="24">
                  <c:v>14906</c:v>
                </c:pt>
                <c:pt idx="25">
                  <c:v>15231</c:v>
                </c:pt>
                <c:pt idx="26">
                  <c:v>16351</c:v>
                </c:pt>
                <c:pt idx="27">
                  <c:v>16462</c:v>
                </c:pt>
                <c:pt idx="28">
                  <c:v>16790</c:v>
                </c:pt>
                <c:pt idx="29">
                  <c:v>17983</c:v>
                </c:pt>
                <c:pt idx="30">
                  <c:v>18040</c:v>
                </c:pt>
                <c:pt idx="31">
                  <c:v>18941</c:v>
                </c:pt>
                <c:pt idx="32">
                  <c:v>21488</c:v>
                </c:pt>
                <c:pt idx="33">
                  <c:v>24056</c:v>
                </c:pt>
                <c:pt idx="34">
                  <c:v>27362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Лист1!$A$2:$A$36</c:f>
              <c:strCache>
                <c:ptCount val="35"/>
                <c:pt idx="0">
                  <c:v>Соледарська громада</c:v>
                </c:pt>
                <c:pt idx="1">
                  <c:v>Авдіївська лінійна поліклініка</c:v>
                </c:pt>
                <c:pt idx="2">
                  <c:v>Ясинуватський районний ЦПМСД</c:v>
                </c:pt>
                <c:pt idx="3">
                  <c:v>Вугледарський ЦПМСД</c:v>
                </c:pt>
                <c:pt idx="4">
                  <c:v>Костянтинівський районний ЦПМСД</c:v>
                </c:pt>
                <c:pt idx="5">
                  <c:v>Добропільський районний ЦПМСД</c:v>
                </c:pt>
                <c:pt idx="6">
                  <c:v>Мангушський районний ЦПМСД</c:v>
                </c:pt>
                <c:pt idx="7">
                  <c:v>Олександрівський районний ЦПМСД</c:v>
                </c:pt>
                <c:pt idx="8">
                  <c:v>Маріупольський ЦПМСД № 6</c:v>
                </c:pt>
                <c:pt idx="9">
                  <c:v>Авдіївський ЦПМСД</c:v>
                </c:pt>
                <c:pt idx="10">
                  <c:v>Новогродівський ЦПМСД</c:v>
                </c:pt>
                <c:pt idx="11">
                  <c:v>Мирноградський ЦПМСД</c:v>
                </c:pt>
                <c:pt idx="12">
                  <c:v>Нікольський районний ЦПМСД</c:v>
                </c:pt>
                <c:pt idx="13">
                  <c:v>Лиманський ЦПМСД </c:v>
                </c:pt>
                <c:pt idx="14">
                  <c:v>Маріупольський ЦПМСД № 4</c:v>
                </c:pt>
                <c:pt idx="15">
                  <c:v>Слов'янський районний ЦПМСД</c:v>
                </c:pt>
                <c:pt idx="16">
                  <c:v>Костянтинівський  ЦПМСД</c:v>
                </c:pt>
                <c:pt idx="17">
                  <c:v>Маріупольський ЦПМСД № 5</c:v>
                </c:pt>
                <c:pt idx="18">
                  <c:v>Добропільський ЦПМСД</c:v>
                </c:pt>
                <c:pt idx="19">
                  <c:v>Маріупольський ЦПМСД № 2</c:v>
                </c:pt>
                <c:pt idx="20">
                  <c:v>Покровський районний ЦПМСД</c:v>
                </c:pt>
                <c:pt idx="21">
                  <c:v>Маріупольський ЦПМСД № 3</c:v>
                </c:pt>
                <c:pt idx="22">
                  <c:v>Мар'їнський районий ЦПМСД</c:v>
                </c:pt>
                <c:pt idx="23">
                  <c:v>Бахмутський районний ЦПМСД</c:v>
                </c:pt>
                <c:pt idx="24">
                  <c:v>В-Новосілківський районний ЦПМСД</c:v>
                </c:pt>
                <c:pt idx="25">
                  <c:v>Дружківський ЦПМСД</c:v>
                </c:pt>
                <c:pt idx="26">
                  <c:v>Краматорський ЦПМСД № 2</c:v>
                </c:pt>
                <c:pt idx="27">
                  <c:v>Селидівський ЦПМСД</c:v>
                </c:pt>
                <c:pt idx="28">
                  <c:v>Волноваський районний ЦПМСД</c:v>
                </c:pt>
                <c:pt idx="29">
                  <c:v>Покровський ЦПМСД</c:v>
                </c:pt>
                <c:pt idx="30">
                  <c:v>Краматорський ЦПМСД № 1</c:v>
                </c:pt>
                <c:pt idx="31">
                  <c:v>Бахмутський ЦПМСД</c:v>
                </c:pt>
                <c:pt idx="32">
                  <c:v>Торецький ЦПМСД</c:v>
                </c:pt>
                <c:pt idx="33">
                  <c:v>Слов’янський ЦПМСД</c:v>
                </c:pt>
                <c:pt idx="34">
                  <c:v>Маріупольський ЦПМСД № 1</c:v>
                </c:pt>
              </c:strCache>
            </c:strRef>
          </c:cat>
          <c:val>
            <c:numRef>
              <c:f>Лист1!$C$2:$C$36</c:f>
              <c:numCache>
                <c:formatCode>General</c:formatCode>
                <c:ptCount val="35"/>
                <c:pt idx="0">
                  <c:v>0</c:v>
                </c:pt>
                <c:pt idx="1">
                  <c:v>677</c:v>
                </c:pt>
                <c:pt idx="2">
                  <c:v>321</c:v>
                </c:pt>
                <c:pt idx="3">
                  <c:v>3240</c:v>
                </c:pt>
                <c:pt idx="4">
                  <c:v>3993</c:v>
                </c:pt>
                <c:pt idx="5">
                  <c:v>2725</c:v>
                </c:pt>
                <c:pt idx="6">
                  <c:v>2627</c:v>
                </c:pt>
                <c:pt idx="7">
                  <c:v>2367</c:v>
                </c:pt>
                <c:pt idx="8">
                  <c:v>3835</c:v>
                </c:pt>
                <c:pt idx="9">
                  <c:v>5069</c:v>
                </c:pt>
                <c:pt idx="10">
                  <c:v>3926</c:v>
                </c:pt>
                <c:pt idx="11">
                  <c:v>6964</c:v>
                </c:pt>
                <c:pt idx="12">
                  <c:v>3680</c:v>
                </c:pt>
                <c:pt idx="13">
                  <c:v>766</c:v>
                </c:pt>
                <c:pt idx="14">
                  <c:v>7034</c:v>
                </c:pt>
                <c:pt idx="15">
                  <c:v>5389</c:v>
                </c:pt>
                <c:pt idx="16">
                  <c:v>8424</c:v>
                </c:pt>
                <c:pt idx="17">
                  <c:v>8076</c:v>
                </c:pt>
                <c:pt idx="18">
                  <c:v>9912</c:v>
                </c:pt>
                <c:pt idx="19">
                  <c:v>9773</c:v>
                </c:pt>
                <c:pt idx="20">
                  <c:v>12512</c:v>
                </c:pt>
                <c:pt idx="21">
                  <c:v>9218</c:v>
                </c:pt>
                <c:pt idx="22">
                  <c:v>9699</c:v>
                </c:pt>
                <c:pt idx="23">
                  <c:v>9931</c:v>
                </c:pt>
                <c:pt idx="24">
                  <c:v>5872</c:v>
                </c:pt>
                <c:pt idx="25">
                  <c:v>7983</c:v>
                </c:pt>
                <c:pt idx="26">
                  <c:v>9043</c:v>
                </c:pt>
                <c:pt idx="27">
                  <c:v>12074</c:v>
                </c:pt>
                <c:pt idx="28">
                  <c:v>7024</c:v>
                </c:pt>
                <c:pt idx="29">
                  <c:v>12606</c:v>
                </c:pt>
                <c:pt idx="30">
                  <c:v>11431</c:v>
                </c:pt>
                <c:pt idx="31">
                  <c:v>10057</c:v>
                </c:pt>
                <c:pt idx="32">
                  <c:v>9024</c:v>
                </c:pt>
                <c:pt idx="33">
                  <c:v>15606</c:v>
                </c:pt>
                <c:pt idx="34">
                  <c:v>11858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53945216"/>
        <c:axId val="153946752"/>
      </c:barChart>
      <c:catAx>
        <c:axId val="1539452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700" b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defRPr>
            </a:pPr>
            <a:endParaRPr lang="ru-RU"/>
          </a:p>
        </c:txPr>
        <c:crossAx val="153946752"/>
        <c:crosses val="autoZero"/>
        <c:auto val="1"/>
        <c:lblAlgn val="ctr"/>
        <c:lblOffset val="100"/>
        <c:noMultiLvlLbl val="0"/>
      </c:catAx>
      <c:valAx>
        <c:axId val="153946752"/>
        <c:scaling>
          <c:orientation val="minMax"/>
          <c:max val="28000"/>
          <c:min val="0"/>
        </c:scaling>
        <c:delete val="0"/>
        <c:axPos val="b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53945216"/>
        <c:crosses val="autoZero"/>
        <c:crossBetween val="between"/>
      </c:valAx>
      <c:spPr>
        <a:ln>
          <a:solidFill>
            <a:schemeClr val="accent2">
              <a:lumMod val="75000"/>
            </a:schemeClr>
          </a:solidFill>
        </a:ln>
      </c:spPr>
    </c:plotArea>
    <c:plotVisOnly val="1"/>
    <c:dispBlanksAs val="gap"/>
    <c:showDLblsOverMax val="0"/>
  </c:chart>
  <c:spPr>
    <a:solidFill>
      <a:schemeClr val="tx2">
        <a:lumMod val="25000"/>
      </a:schemeClr>
    </a:solidFill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квітень</c:v>
                </c:pt>
                <c:pt idx="1">
                  <c:v>травень</c:v>
                </c:pt>
                <c:pt idx="2">
                  <c:v>червень</c:v>
                </c:pt>
                <c:pt idx="3">
                  <c:v>липень</c:v>
                </c:pt>
              </c:strCache>
            </c:strRef>
          </c:cat>
          <c:val>
            <c:numRef>
              <c:f>Лист1!$B$2:$B$5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відшкодованих рецептів</c:v>
                </c:pt>
              </c:strCache>
            </c:strRef>
          </c:tx>
          <c:spPr>
            <a:solidFill>
              <a:srgbClr val="F7CA65"/>
            </a:solidFill>
          </c:spPr>
          <c:invertIfNegative val="0"/>
          <c:dLbls>
            <c:dLbl>
              <c:idx val="0"/>
              <c:layout>
                <c:manualLayout>
                  <c:x val="9.6695856887086262E-3"/>
                  <c:y val="-2.507223072769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04378533062941E-2"/>
                  <c:y val="-4.0742374932507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27573762632481E-2"/>
                  <c:y val="-4.701043261443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892780918278168E-2"/>
                  <c:y val="-2.507223072769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just">
                  <a:defRPr sz="1800" b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квітень</c:v>
                </c:pt>
                <c:pt idx="1">
                  <c:v>травень</c:v>
                </c:pt>
                <c:pt idx="2">
                  <c:v>червень</c:v>
                </c:pt>
                <c:pt idx="3">
                  <c:v>липень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15319</c:v>
                </c:pt>
                <c:pt idx="1">
                  <c:v>57429</c:v>
                </c:pt>
                <c:pt idx="2">
                  <c:v>60463</c:v>
                </c:pt>
                <c:pt idx="3">
                  <c:v>83573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057344"/>
        <c:axId val="154059136"/>
        <c:axId val="0"/>
      </c:bar3DChart>
      <c:catAx>
        <c:axId val="154057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54059136"/>
        <c:crosses val="autoZero"/>
        <c:auto val="1"/>
        <c:lblAlgn val="ctr"/>
        <c:lblOffset val="100"/>
        <c:noMultiLvlLbl val="0"/>
      </c:catAx>
      <c:valAx>
        <c:axId val="15405913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4057344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5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84761813167765E-2"/>
          <c:y val="4.8929334456769044E-2"/>
          <c:w val="0.96671523818683225"/>
          <c:h val="0.522088180973784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рецептів на одну особу, яким виписано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Лист1!$A$2:$A$40</c:f>
              <c:strCache>
                <c:ptCount val="39"/>
                <c:pt idx="0">
                  <c:v>Покровський районний ЦПМСД</c:v>
                </c:pt>
                <c:pt idx="1">
                  <c:v>Костянтинівський районний ЦПМСД</c:v>
                </c:pt>
                <c:pt idx="2">
                  <c:v>Добропільський ЦПМСД</c:v>
                </c:pt>
                <c:pt idx="3">
                  <c:v>Мирноградський ЦПМСД</c:v>
                </c:pt>
                <c:pt idx="4">
                  <c:v>Маріупольський ЦПМСД № 2</c:v>
                </c:pt>
                <c:pt idx="5">
                  <c:v>Вугледарський ЦПМСД</c:v>
                </c:pt>
                <c:pt idx="6">
                  <c:v>Селидівський ЦПМСД</c:v>
                </c:pt>
                <c:pt idx="7">
                  <c:v>Костянтинівський  ЦПМСД</c:v>
                </c:pt>
                <c:pt idx="8">
                  <c:v>Маріупольський ЦПМСД № 3</c:v>
                </c:pt>
                <c:pt idx="9">
                  <c:v>Покровський ЦПМСД</c:v>
                </c:pt>
                <c:pt idx="10">
                  <c:v>Авдіївський ЦПМСД</c:v>
                </c:pt>
                <c:pt idx="11">
                  <c:v>м. Авдіївка </c:v>
                </c:pt>
                <c:pt idx="12">
                  <c:v>Авдіївська лінійна поліклініка</c:v>
                </c:pt>
                <c:pt idx="13">
                  <c:v>Маріупольський ЦПМСД № 4</c:v>
                </c:pt>
                <c:pt idx="14">
                  <c:v>Маріупольський ЦПМСД № 5</c:v>
                </c:pt>
                <c:pt idx="15">
                  <c:v>Бахмутський районний ЦПМСД</c:v>
                </c:pt>
                <c:pt idx="16">
                  <c:v>Мар'їнський районий ЦПМСД</c:v>
                </c:pt>
                <c:pt idx="17">
                  <c:v>Маріупольський ЦПМСД № 6</c:v>
                </c:pt>
                <c:pt idx="18">
                  <c:v>Слов’янська ЦПМСД</c:v>
                </c:pt>
                <c:pt idx="19">
                  <c:v>Краматорський ЦПМСД № 1</c:v>
                </c:pt>
                <c:pt idx="20">
                  <c:v>м. Маріуполь</c:v>
                </c:pt>
                <c:pt idx="21">
                  <c:v>м. Краматорськ</c:v>
                </c:pt>
                <c:pt idx="22">
                  <c:v>Область</c:v>
                </c:pt>
                <c:pt idx="23">
                  <c:v>Краматорський ЦПМСД № 2</c:v>
                </c:pt>
                <c:pt idx="24">
                  <c:v>Добропільський районний ЦПМСД</c:v>
                </c:pt>
                <c:pt idx="25">
                  <c:v>Бахмутський ЦПМСД</c:v>
                </c:pt>
                <c:pt idx="26">
                  <c:v>Дружківський ЦПМСД</c:v>
                </c:pt>
                <c:pt idx="27">
                  <c:v>Слов'янський районний ЦПМСД</c:v>
                </c:pt>
                <c:pt idx="28">
                  <c:v>Мангушський районний ЦПМСД</c:v>
                </c:pt>
                <c:pt idx="29">
                  <c:v>Новогродівський ЦПМСД</c:v>
                </c:pt>
                <c:pt idx="30">
                  <c:v>Маріупольський ЦПМСД № 1</c:v>
                </c:pt>
                <c:pt idx="31">
                  <c:v>Олександрівський районний ЦПМСД</c:v>
                </c:pt>
                <c:pt idx="32">
                  <c:v>Нікольський районний ЦПМСД</c:v>
                </c:pt>
                <c:pt idx="33">
                  <c:v>Торецький ЦПМСД</c:v>
                </c:pt>
                <c:pt idx="34">
                  <c:v>Волноваський районний ЦПМСД</c:v>
                </c:pt>
                <c:pt idx="35">
                  <c:v>В-Новосілківський районний ЦПМСД</c:v>
                </c:pt>
                <c:pt idx="36">
                  <c:v>Ясинуватський районний ЦПМСД</c:v>
                </c:pt>
                <c:pt idx="37">
                  <c:v>Лиманський ЦПМСД 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Лист1!$B$2:$B$40</c:f>
              <c:numCache>
                <c:formatCode>0.0</c:formatCode>
                <c:ptCount val="39"/>
                <c:pt idx="0">
                  <c:v>2.6607474705760894</c:v>
                </c:pt>
                <c:pt idx="1">
                  <c:v>3.7577639751552794</c:v>
                </c:pt>
                <c:pt idx="2">
                  <c:v>2.0447510094212653</c:v>
                </c:pt>
                <c:pt idx="3">
                  <c:v>2.50978102189781</c:v>
                </c:pt>
                <c:pt idx="4">
                  <c:v>2.4069609177522846</c:v>
                </c:pt>
                <c:pt idx="5">
                  <c:v>3.1528517110266159</c:v>
                </c:pt>
                <c:pt idx="6">
                  <c:v>3.1308482312666412</c:v>
                </c:pt>
                <c:pt idx="7">
                  <c:v>2.7216159739958208</c:v>
                </c:pt>
                <c:pt idx="8">
                  <c:v>2.8459855611463576</c:v>
                </c:pt>
                <c:pt idx="9">
                  <c:v>1.5914159292035399</c:v>
                </c:pt>
                <c:pt idx="10">
                  <c:v>3.3275149288011026</c:v>
                </c:pt>
                <c:pt idx="11">
                  <c:v>3.4706379383185468</c:v>
                </c:pt>
                <c:pt idx="12">
                  <c:v>5.1105263157894738</c:v>
                </c:pt>
                <c:pt idx="13">
                  <c:v>3.7654229774658292</c:v>
                </c:pt>
                <c:pt idx="14">
                  <c:v>2.6844823714349877</c:v>
                </c:pt>
                <c:pt idx="15">
                  <c:v>1.9533937245634765</c:v>
                </c:pt>
                <c:pt idx="16">
                  <c:v>2.4559611520428666</c:v>
                </c:pt>
                <c:pt idx="17">
                  <c:v>3.1086840703249865</c:v>
                </c:pt>
                <c:pt idx="18">
                  <c:v>2.4499439861493024</c:v>
                </c:pt>
                <c:pt idx="19">
                  <c:v>4.1924238903090867</c:v>
                </c:pt>
                <c:pt idx="20">
                  <c:v>3.3441862391781618</c:v>
                </c:pt>
                <c:pt idx="21">
                  <c:v>3.6019061583577714</c:v>
                </c:pt>
                <c:pt idx="22">
                  <c:v>2.8757872810566982</c:v>
                </c:pt>
                <c:pt idx="23">
                  <c:v>3.117445185891325</c:v>
                </c:pt>
                <c:pt idx="24">
                  <c:v>5.057942057942058</c:v>
                </c:pt>
                <c:pt idx="25">
                  <c:v>2.5896910035548264</c:v>
                </c:pt>
                <c:pt idx="26">
                  <c:v>6.7363998230871296</c:v>
                </c:pt>
                <c:pt idx="27">
                  <c:v>4.7981438515081205</c:v>
                </c:pt>
                <c:pt idx="28">
                  <c:v>2.8728540772532187</c:v>
                </c:pt>
                <c:pt idx="29">
                  <c:v>2.1825974025974024</c:v>
                </c:pt>
                <c:pt idx="30">
                  <c:v>5.0764378478664192</c:v>
                </c:pt>
                <c:pt idx="31">
                  <c:v>5.0366972477064218</c:v>
                </c:pt>
                <c:pt idx="32">
                  <c:v>3.1910360029390152</c:v>
                </c:pt>
                <c:pt idx="33">
                  <c:v>3.001117318435754</c:v>
                </c:pt>
                <c:pt idx="34">
                  <c:v>2.915436707761764</c:v>
                </c:pt>
                <c:pt idx="35">
                  <c:v>3.0439044312844601</c:v>
                </c:pt>
                <c:pt idx="36">
                  <c:v>2.5851148060174189</c:v>
                </c:pt>
                <c:pt idx="37">
                  <c:v>2.4761247584874413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відшкодованих рецептів на одну особу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Лист1!$A$2:$A$40</c:f>
              <c:strCache>
                <c:ptCount val="39"/>
                <c:pt idx="0">
                  <c:v>Покровський районний ЦПМСД</c:v>
                </c:pt>
                <c:pt idx="1">
                  <c:v>Костянтинівський районний ЦПМСД</c:v>
                </c:pt>
                <c:pt idx="2">
                  <c:v>Добропільський ЦПМСД</c:v>
                </c:pt>
                <c:pt idx="3">
                  <c:v>Мирноградський ЦПМСД</c:v>
                </c:pt>
                <c:pt idx="4">
                  <c:v>Маріупольський ЦПМСД № 2</c:v>
                </c:pt>
                <c:pt idx="5">
                  <c:v>Вугледарський ЦПМСД</c:v>
                </c:pt>
                <c:pt idx="6">
                  <c:v>Селидівський ЦПМСД</c:v>
                </c:pt>
                <c:pt idx="7">
                  <c:v>Костянтинівський  ЦПМСД</c:v>
                </c:pt>
                <c:pt idx="8">
                  <c:v>Маріупольський ЦПМСД № 3</c:v>
                </c:pt>
                <c:pt idx="9">
                  <c:v>Покровський ЦПМСД</c:v>
                </c:pt>
                <c:pt idx="10">
                  <c:v>Авдіївський ЦПМСД</c:v>
                </c:pt>
                <c:pt idx="11">
                  <c:v>м. Авдіївка </c:v>
                </c:pt>
                <c:pt idx="12">
                  <c:v>Авдіївська лінійна поліклініка</c:v>
                </c:pt>
                <c:pt idx="13">
                  <c:v>Маріупольський ЦПМСД № 4</c:v>
                </c:pt>
                <c:pt idx="14">
                  <c:v>Маріупольський ЦПМСД № 5</c:v>
                </c:pt>
                <c:pt idx="15">
                  <c:v>Бахмутський районний ЦПМСД</c:v>
                </c:pt>
                <c:pt idx="16">
                  <c:v>Мар'їнський районий ЦПМСД</c:v>
                </c:pt>
                <c:pt idx="17">
                  <c:v>Маріупольський ЦПМСД № 6</c:v>
                </c:pt>
                <c:pt idx="18">
                  <c:v>Слов’янська ЦПМСД</c:v>
                </c:pt>
                <c:pt idx="19">
                  <c:v>Краматорський ЦПМСД № 1</c:v>
                </c:pt>
                <c:pt idx="20">
                  <c:v>м. Маріуполь</c:v>
                </c:pt>
                <c:pt idx="21">
                  <c:v>м. Краматорськ</c:v>
                </c:pt>
                <c:pt idx="22">
                  <c:v>Область</c:v>
                </c:pt>
                <c:pt idx="23">
                  <c:v>Краматорський ЦПМСД № 2</c:v>
                </c:pt>
                <c:pt idx="24">
                  <c:v>Добропільський районний ЦПМСД</c:v>
                </c:pt>
                <c:pt idx="25">
                  <c:v>Бахмутський ЦПМСД</c:v>
                </c:pt>
                <c:pt idx="26">
                  <c:v>Дружківський ЦПМСД</c:v>
                </c:pt>
                <c:pt idx="27">
                  <c:v>Слов'янський районний ЦПМСД</c:v>
                </c:pt>
                <c:pt idx="28">
                  <c:v>Мангушський районний ЦПМСД</c:v>
                </c:pt>
                <c:pt idx="29">
                  <c:v>Новогродівський ЦПМСД</c:v>
                </c:pt>
                <c:pt idx="30">
                  <c:v>Маріупольський ЦПМСД № 1</c:v>
                </c:pt>
                <c:pt idx="31">
                  <c:v>Олександрівський районний ЦПМСД</c:v>
                </c:pt>
                <c:pt idx="32">
                  <c:v>Нікольський районний ЦПМСД</c:v>
                </c:pt>
                <c:pt idx="33">
                  <c:v>Торецький ЦПМСД</c:v>
                </c:pt>
                <c:pt idx="34">
                  <c:v>Волноваський районний ЦПМСД</c:v>
                </c:pt>
                <c:pt idx="35">
                  <c:v>В-Новосілківський районний ЦПМСД</c:v>
                </c:pt>
                <c:pt idx="36">
                  <c:v>Ясинуватський районний ЦПМСД</c:v>
                </c:pt>
                <c:pt idx="37">
                  <c:v>Лиманський ЦПМСД 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Лист1!$C$2:$C$40</c:f>
              <c:numCache>
                <c:formatCode>0.0</c:formatCode>
                <c:ptCount val="39"/>
                <c:pt idx="0">
                  <c:v>2.5835226099525088</c:v>
                </c:pt>
                <c:pt idx="1">
                  <c:v>3.1001552795031055</c:v>
                </c:pt>
                <c:pt idx="2">
                  <c:v>1.667563930013459</c:v>
                </c:pt>
                <c:pt idx="3">
                  <c:v>2.0332846715328468</c:v>
                </c:pt>
                <c:pt idx="4">
                  <c:v>1.9002527707563679</c:v>
                </c:pt>
                <c:pt idx="5">
                  <c:v>2.4638783269961979</c:v>
                </c:pt>
                <c:pt idx="6">
                  <c:v>2.2963103841764929</c:v>
                </c:pt>
                <c:pt idx="7">
                  <c:v>1.9558857673554679</c:v>
                </c:pt>
                <c:pt idx="8">
                  <c:v>2.0166265587398819</c:v>
                </c:pt>
                <c:pt idx="9">
                  <c:v>1.115575221238938</c:v>
                </c:pt>
                <c:pt idx="10">
                  <c:v>2.3284336242535599</c:v>
                </c:pt>
                <c:pt idx="11">
                  <c:v>2.4275454161385719</c:v>
                </c:pt>
                <c:pt idx="12">
                  <c:v>3.5631578947368423</c:v>
                </c:pt>
                <c:pt idx="13">
                  <c:v>2.5984484669375694</c:v>
                </c:pt>
                <c:pt idx="14">
                  <c:v>1.8136088030541209</c:v>
                </c:pt>
                <c:pt idx="15">
                  <c:v>1.3037941446763819</c:v>
                </c:pt>
                <c:pt idx="16">
                  <c:v>1.6240790354989953</c:v>
                </c:pt>
                <c:pt idx="17">
                  <c:v>2.043153969099627</c:v>
                </c:pt>
                <c:pt idx="18">
                  <c:v>1.5893675527039413</c:v>
                </c:pt>
                <c:pt idx="19">
                  <c:v>2.6565187078782246</c:v>
                </c:pt>
                <c:pt idx="20">
                  <c:v>2.0626320367838948</c:v>
                </c:pt>
                <c:pt idx="21">
                  <c:v>2.1443234185169668</c:v>
                </c:pt>
                <c:pt idx="22">
                  <c:v>1.708169426401976</c:v>
                </c:pt>
                <c:pt idx="23">
                  <c:v>1.7241182078169686</c:v>
                </c:pt>
                <c:pt idx="24">
                  <c:v>2.7222777222777221</c:v>
                </c:pt>
                <c:pt idx="25">
                  <c:v>1.3750341810226963</c:v>
                </c:pt>
                <c:pt idx="26">
                  <c:v>3.5307386112339674</c:v>
                </c:pt>
                <c:pt idx="27">
                  <c:v>2.5006960556844549</c:v>
                </c:pt>
                <c:pt idx="28">
                  <c:v>1.4093347639484979</c:v>
                </c:pt>
                <c:pt idx="29">
                  <c:v>1.0197402597402598</c:v>
                </c:pt>
                <c:pt idx="30">
                  <c:v>2.2000000000000002</c:v>
                </c:pt>
                <c:pt idx="31">
                  <c:v>2.1715596330275231</c:v>
                </c:pt>
                <c:pt idx="32">
                  <c:v>1.351947097722263</c:v>
                </c:pt>
                <c:pt idx="33">
                  <c:v>1.2603351955307263</c:v>
                </c:pt>
                <c:pt idx="34">
                  <c:v>1.2196561903108178</c:v>
                </c:pt>
                <c:pt idx="35">
                  <c:v>1.1991014907085971</c:v>
                </c:pt>
                <c:pt idx="36">
                  <c:v>0.25415676959619954</c:v>
                </c:pt>
                <c:pt idx="37">
                  <c:v>0.21142699420369859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091520"/>
        <c:axId val="154093056"/>
        <c:axId val="0"/>
      </c:bar3DChart>
      <c:catAx>
        <c:axId val="154091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4093056"/>
        <c:crosses val="autoZero"/>
        <c:auto val="1"/>
        <c:lblAlgn val="ctr"/>
        <c:lblOffset val="100"/>
        <c:noMultiLvlLbl val="0"/>
      </c:catAx>
      <c:valAx>
        <c:axId val="154093056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Black" pitchFamily="34" charset="0"/>
              </a:defRPr>
            </a:pPr>
            <a:endParaRPr lang="ru-RU"/>
          </a:p>
        </c:txPr>
        <c:crossAx val="154091520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5000"/>
      </a:schemeClr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лімін на місяць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39"/>
                <c:pt idx="0">
                  <c:v>Покровський районний ЦПМСД</c:v>
                </c:pt>
                <c:pt idx="1">
                  <c:v>Авдіївський ЦПМСД</c:v>
                </c:pt>
                <c:pt idx="2">
                  <c:v>Добропільський районний ЦПМСД</c:v>
                </c:pt>
                <c:pt idx="3">
                  <c:v>Костянтинівський районний ЦПМСД</c:v>
                </c:pt>
                <c:pt idx="4">
                  <c:v>Селидівський ЦПМСД</c:v>
                </c:pt>
                <c:pt idx="5">
                  <c:v>Лиманський ЦПМСД </c:v>
                </c:pt>
                <c:pt idx="6">
                  <c:v>В-Новосілківський районний ЦПМСД</c:v>
                </c:pt>
                <c:pt idx="7">
                  <c:v>м. Авдіївка </c:v>
                </c:pt>
                <c:pt idx="8">
                  <c:v>Мирноградський ЦПМСД</c:v>
                </c:pt>
                <c:pt idx="9">
                  <c:v>Ясинуватський районний ЦПМСД</c:v>
                </c:pt>
                <c:pt idx="10">
                  <c:v>Новогродівський ЦПМСД</c:v>
                </c:pt>
                <c:pt idx="11">
                  <c:v>Слов’янська ЦПМСД</c:v>
                </c:pt>
                <c:pt idx="12">
                  <c:v>Слов'янський районний ЦПМСД</c:v>
                </c:pt>
                <c:pt idx="13">
                  <c:v>Покровський ЦПМСД</c:v>
                </c:pt>
                <c:pt idx="14">
                  <c:v>Олександрівський районний ЦПМСД</c:v>
                </c:pt>
                <c:pt idx="15">
                  <c:v>Добропільський ЦПМСД</c:v>
                </c:pt>
                <c:pt idx="16">
                  <c:v>Нікольський районний ЦПМСД</c:v>
                </c:pt>
                <c:pt idx="17">
                  <c:v>Костянтинівський  ЦПМСД</c:v>
                </c:pt>
                <c:pt idx="18">
                  <c:v>Маріупольський ЦПМСД № 5</c:v>
                </c:pt>
                <c:pt idx="19">
                  <c:v>Область</c:v>
                </c:pt>
                <c:pt idx="20">
                  <c:v>Мар'їнський районий ЦПМСД</c:v>
                </c:pt>
                <c:pt idx="21">
                  <c:v>Вугледарський ЦПМСД</c:v>
                </c:pt>
                <c:pt idx="22">
                  <c:v>Бахмутський ЦПМСД</c:v>
                </c:pt>
                <c:pt idx="23">
                  <c:v>м. Маріуполь</c:v>
                </c:pt>
                <c:pt idx="24">
                  <c:v>Краматорський ЦПМСД № 1</c:v>
                </c:pt>
                <c:pt idx="25">
                  <c:v>Маріупольський ЦПМСД № 1</c:v>
                </c:pt>
                <c:pt idx="26">
                  <c:v>Маріупольський ЦПМСД № 3</c:v>
                </c:pt>
                <c:pt idx="27">
                  <c:v>Маріупольський ЦПМСД № 2</c:v>
                </c:pt>
                <c:pt idx="28">
                  <c:v>Маріупольський ЦПМСД № 4</c:v>
                </c:pt>
                <c:pt idx="29">
                  <c:v>Бахмутський районний ЦПМСД</c:v>
                </c:pt>
                <c:pt idx="30">
                  <c:v>Дружківський ЦПМСД</c:v>
                </c:pt>
                <c:pt idx="31">
                  <c:v>Маріупольський ЦПМСД № 6</c:v>
                </c:pt>
                <c:pt idx="32">
                  <c:v>м. Краматорськ</c:v>
                </c:pt>
                <c:pt idx="33">
                  <c:v>Авдіївська лінійна поліклініка</c:v>
                </c:pt>
                <c:pt idx="34">
                  <c:v>Краматорський ЦПМСД № 2</c:v>
                </c:pt>
                <c:pt idx="35">
                  <c:v>Мангушський районний ЦПМСД</c:v>
                </c:pt>
                <c:pt idx="36">
                  <c:v>Торецький ЦПМСД</c:v>
                </c:pt>
                <c:pt idx="37">
                  <c:v>Волноваський районний ЦПМСД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Лист1!$B$2:$B$40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фактично 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39"/>
                <c:pt idx="0">
                  <c:v>Покровський районний ЦПМСД</c:v>
                </c:pt>
                <c:pt idx="1">
                  <c:v>Авдіївський ЦПМСД</c:v>
                </c:pt>
                <c:pt idx="2">
                  <c:v>Добропільський районний ЦПМСД</c:v>
                </c:pt>
                <c:pt idx="3">
                  <c:v>Костянтинівський районний ЦПМСД</c:v>
                </c:pt>
                <c:pt idx="4">
                  <c:v>Селидівський ЦПМСД</c:v>
                </c:pt>
                <c:pt idx="5">
                  <c:v>Лиманський ЦПМСД </c:v>
                </c:pt>
                <c:pt idx="6">
                  <c:v>В-Новосілківський районний ЦПМСД</c:v>
                </c:pt>
                <c:pt idx="7">
                  <c:v>м. Авдіївка </c:v>
                </c:pt>
                <c:pt idx="8">
                  <c:v>Мирноградський ЦПМСД</c:v>
                </c:pt>
                <c:pt idx="9">
                  <c:v>Ясинуватський районний ЦПМСД</c:v>
                </c:pt>
                <c:pt idx="10">
                  <c:v>Новогродівський ЦПМСД</c:v>
                </c:pt>
                <c:pt idx="11">
                  <c:v>Слов’янська ЦПМСД</c:v>
                </c:pt>
                <c:pt idx="12">
                  <c:v>Слов'янський районний ЦПМСД</c:v>
                </c:pt>
                <c:pt idx="13">
                  <c:v>Покровський ЦПМСД</c:v>
                </c:pt>
                <c:pt idx="14">
                  <c:v>Олександрівський районний ЦПМСД</c:v>
                </c:pt>
                <c:pt idx="15">
                  <c:v>Добропільський ЦПМСД</c:v>
                </c:pt>
                <c:pt idx="16">
                  <c:v>Нікольський районний ЦПМСД</c:v>
                </c:pt>
                <c:pt idx="17">
                  <c:v>Костянтинівський  ЦПМСД</c:v>
                </c:pt>
                <c:pt idx="18">
                  <c:v>Маріупольський ЦПМСД № 5</c:v>
                </c:pt>
                <c:pt idx="19">
                  <c:v>Область</c:v>
                </c:pt>
                <c:pt idx="20">
                  <c:v>Мар'їнський районий ЦПМСД</c:v>
                </c:pt>
                <c:pt idx="21">
                  <c:v>Вугледарський ЦПМСД</c:v>
                </c:pt>
                <c:pt idx="22">
                  <c:v>Бахмутський ЦПМСД</c:v>
                </c:pt>
                <c:pt idx="23">
                  <c:v>м. Маріуполь</c:v>
                </c:pt>
                <c:pt idx="24">
                  <c:v>Краматорський ЦПМСД № 1</c:v>
                </c:pt>
                <c:pt idx="25">
                  <c:v>Маріупольський ЦПМСД № 1</c:v>
                </c:pt>
                <c:pt idx="26">
                  <c:v>Маріупольський ЦПМСД № 3</c:v>
                </c:pt>
                <c:pt idx="27">
                  <c:v>Маріупольський ЦПМСД № 2</c:v>
                </c:pt>
                <c:pt idx="28">
                  <c:v>Маріупольський ЦПМСД № 4</c:v>
                </c:pt>
                <c:pt idx="29">
                  <c:v>Бахмутський районний ЦПМСД</c:v>
                </c:pt>
                <c:pt idx="30">
                  <c:v>Дружківський ЦПМСД</c:v>
                </c:pt>
                <c:pt idx="31">
                  <c:v>Маріупольський ЦПМСД № 6</c:v>
                </c:pt>
                <c:pt idx="32">
                  <c:v>м. Краматорськ</c:v>
                </c:pt>
                <c:pt idx="33">
                  <c:v>Авдіївська лінійна поліклініка</c:v>
                </c:pt>
                <c:pt idx="34">
                  <c:v>Краматорський ЦПМСД № 2</c:v>
                </c:pt>
                <c:pt idx="35">
                  <c:v>Мангушський районний ЦПМСД</c:v>
                </c:pt>
                <c:pt idx="36">
                  <c:v>Торецький ЦПМСД</c:v>
                </c:pt>
                <c:pt idx="37">
                  <c:v>Волноваський районний ЦПМСД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Лист1!$C$2:$C$40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повинні</c:v>
                </c:pt>
              </c:strCache>
            </c:strRef>
          </c:tx>
          <c:invertIfNegative val="0"/>
          <c:cat>
            <c:strRef>
              <c:f>Лист1!$A$2:$A$40</c:f>
              <c:strCache>
                <c:ptCount val="39"/>
                <c:pt idx="0">
                  <c:v>Покровський районний ЦПМСД</c:v>
                </c:pt>
                <c:pt idx="1">
                  <c:v>Авдіївський ЦПМСД</c:v>
                </c:pt>
                <c:pt idx="2">
                  <c:v>Добропільський районний ЦПМСД</c:v>
                </c:pt>
                <c:pt idx="3">
                  <c:v>Костянтинівський районний ЦПМСД</c:v>
                </c:pt>
                <c:pt idx="4">
                  <c:v>Селидівський ЦПМСД</c:v>
                </c:pt>
                <c:pt idx="5">
                  <c:v>Лиманський ЦПМСД </c:v>
                </c:pt>
                <c:pt idx="6">
                  <c:v>В-Новосілківський районний ЦПМСД</c:v>
                </c:pt>
                <c:pt idx="7">
                  <c:v>м. Авдіївка </c:v>
                </c:pt>
                <c:pt idx="8">
                  <c:v>Мирноградський ЦПМСД</c:v>
                </c:pt>
                <c:pt idx="9">
                  <c:v>Ясинуватський районний ЦПМСД</c:v>
                </c:pt>
                <c:pt idx="10">
                  <c:v>Новогродівський ЦПМСД</c:v>
                </c:pt>
                <c:pt idx="11">
                  <c:v>Слов’янська ЦПМСД</c:v>
                </c:pt>
                <c:pt idx="12">
                  <c:v>Слов'янський районний ЦПМСД</c:v>
                </c:pt>
                <c:pt idx="13">
                  <c:v>Покровський ЦПМСД</c:v>
                </c:pt>
                <c:pt idx="14">
                  <c:v>Олександрівський районний ЦПМСД</c:v>
                </c:pt>
                <c:pt idx="15">
                  <c:v>Добропільський ЦПМСД</c:v>
                </c:pt>
                <c:pt idx="16">
                  <c:v>Нікольський районний ЦПМСД</c:v>
                </c:pt>
                <c:pt idx="17">
                  <c:v>Костянтинівський  ЦПМСД</c:v>
                </c:pt>
                <c:pt idx="18">
                  <c:v>Маріупольський ЦПМСД № 5</c:v>
                </c:pt>
                <c:pt idx="19">
                  <c:v>Область</c:v>
                </c:pt>
                <c:pt idx="20">
                  <c:v>Мар'їнський районий ЦПМСД</c:v>
                </c:pt>
                <c:pt idx="21">
                  <c:v>Вугледарський ЦПМСД</c:v>
                </c:pt>
                <c:pt idx="22">
                  <c:v>Бахмутський ЦПМСД</c:v>
                </c:pt>
                <c:pt idx="23">
                  <c:v>м. Маріуполь</c:v>
                </c:pt>
                <c:pt idx="24">
                  <c:v>Краматорський ЦПМСД № 1</c:v>
                </c:pt>
                <c:pt idx="25">
                  <c:v>Маріупольський ЦПМСД № 1</c:v>
                </c:pt>
                <c:pt idx="26">
                  <c:v>Маріупольський ЦПМСД № 3</c:v>
                </c:pt>
                <c:pt idx="27">
                  <c:v>Маріупольський ЦПМСД № 2</c:v>
                </c:pt>
                <c:pt idx="28">
                  <c:v>Маріупольський ЦПМСД № 4</c:v>
                </c:pt>
                <c:pt idx="29">
                  <c:v>Бахмутський районний ЦПМСД</c:v>
                </c:pt>
                <c:pt idx="30">
                  <c:v>Дружківський ЦПМСД</c:v>
                </c:pt>
                <c:pt idx="31">
                  <c:v>Маріупольський ЦПМСД № 6</c:v>
                </c:pt>
                <c:pt idx="32">
                  <c:v>м. Краматорськ</c:v>
                </c:pt>
                <c:pt idx="33">
                  <c:v>Авдіївська лінійна поліклініка</c:v>
                </c:pt>
                <c:pt idx="34">
                  <c:v>Краматорський ЦПМСД № 2</c:v>
                </c:pt>
                <c:pt idx="35">
                  <c:v>Мангушський районний ЦПМСД</c:v>
                </c:pt>
                <c:pt idx="36">
                  <c:v>Торецький ЦПМСД</c:v>
                </c:pt>
                <c:pt idx="37">
                  <c:v>Волноваський районний ЦПМСД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Лист1!$D$2:$D$40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7CA65"/>
            </a:solidFill>
          </c:spPr>
          <c:invertIfNegative val="0"/>
          <c:dPt>
            <c:idx val="1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9"/>
              <c:layout>
                <c:manualLayout>
                  <c:x val="-1.3888888888888889E-3"/>
                  <c:y val="-3.18111228002376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Лист1!$A$2:$A$40</c:f>
              <c:strCache>
                <c:ptCount val="39"/>
                <c:pt idx="0">
                  <c:v>Покровський районний ЦПМСД</c:v>
                </c:pt>
                <c:pt idx="1">
                  <c:v>Авдіївський ЦПМСД</c:v>
                </c:pt>
                <c:pt idx="2">
                  <c:v>Добропільський районний ЦПМСД</c:v>
                </c:pt>
                <c:pt idx="3">
                  <c:v>Костянтинівський районний ЦПМСД</c:v>
                </c:pt>
                <c:pt idx="4">
                  <c:v>Селидівський ЦПМСД</c:v>
                </c:pt>
                <c:pt idx="5">
                  <c:v>Лиманський ЦПМСД </c:v>
                </c:pt>
                <c:pt idx="6">
                  <c:v>В-Новосілківський районний ЦПМСД</c:v>
                </c:pt>
                <c:pt idx="7">
                  <c:v>м. Авдіївка </c:v>
                </c:pt>
                <c:pt idx="8">
                  <c:v>Мирноградський ЦПМСД</c:v>
                </c:pt>
                <c:pt idx="9">
                  <c:v>Ясинуватський районний ЦПМСД</c:v>
                </c:pt>
                <c:pt idx="10">
                  <c:v>Новогродівський ЦПМСД</c:v>
                </c:pt>
                <c:pt idx="11">
                  <c:v>Слов’янська ЦПМСД</c:v>
                </c:pt>
                <c:pt idx="12">
                  <c:v>Слов'янський районний ЦПМСД</c:v>
                </c:pt>
                <c:pt idx="13">
                  <c:v>Покровський ЦПМСД</c:v>
                </c:pt>
                <c:pt idx="14">
                  <c:v>Олександрівський районний ЦПМСД</c:v>
                </c:pt>
                <c:pt idx="15">
                  <c:v>Добропільський ЦПМСД</c:v>
                </c:pt>
                <c:pt idx="16">
                  <c:v>Нікольський районний ЦПМСД</c:v>
                </c:pt>
                <c:pt idx="17">
                  <c:v>Костянтинівський  ЦПМСД</c:v>
                </c:pt>
                <c:pt idx="18">
                  <c:v>Маріупольський ЦПМСД № 5</c:v>
                </c:pt>
                <c:pt idx="19">
                  <c:v>Область</c:v>
                </c:pt>
                <c:pt idx="20">
                  <c:v>Мар'їнський районий ЦПМСД</c:v>
                </c:pt>
                <c:pt idx="21">
                  <c:v>Вугледарський ЦПМСД</c:v>
                </c:pt>
                <c:pt idx="22">
                  <c:v>Бахмутський ЦПМСД</c:v>
                </c:pt>
                <c:pt idx="23">
                  <c:v>м. Маріуполь</c:v>
                </c:pt>
                <c:pt idx="24">
                  <c:v>Краматорський ЦПМСД № 1</c:v>
                </c:pt>
                <c:pt idx="25">
                  <c:v>Маріупольський ЦПМСД № 1</c:v>
                </c:pt>
                <c:pt idx="26">
                  <c:v>Маріупольський ЦПМСД № 3</c:v>
                </c:pt>
                <c:pt idx="27">
                  <c:v>Маріупольський ЦПМСД № 2</c:v>
                </c:pt>
                <c:pt idx="28">
                  <c:v>Маріупольський ЦПМСД № 4</c:v>
                </c:pt>
                <c:pt idx="29">
                  <c:v>Бахмутський районний ЦПМСД</c:v>
                </c:pt>
                <c:pt idx="30">
                  <c:v>Дружківський ЦПМСД</c:v>
                </c:pt>
                <c:pt idx="31">
                  <c:v>Маріупольський ЦПМСД № 6</c:v>
                </c:pt>
                <c:pt idx="32">
                  <c:v>м. Краматорськ</c:v>
                </c:pt>
                <c:pt idx="33">
                  <c:v>Авдіївська лінійна поліклініка</c:v>
                </c:pt>
                <c:pt idx="34">
                  <c:v>Краматорський ЦПМСД № 2</c:v>
                </c:pt>
                <c:pt idx="35">
                  <c:v>Мангушський районний ЦПМСД</c:v>
                </c:pt>
                <c:pt idx="36">
                  <c:v>Торецький ЦПМСД</c:v>
                </c:pt>
                <c:pt idx="37">
                  <c:v>Волноваський районний ЦПМСД</c:v>
                </c:pt>
                <c:pt idx="38">
                  <c:v>Соледарська громада</c:v>
                </c:pt>
              </c:strCache>
            </c:strRef>
          </c:cat>
          <c:val>
            <c:numRef>
              <c:f>Лист1!$E$2:$E$40</c:f>
              <c:numCache>
                <c:formatCode>0.0</c:formatCode>
                <c:ptCount val="39"/>
                <c:pt idx="0">
                  <c:v>123.28696493349456</c:v>
                </c:pt>
                <c:pt idx="1">
                  <c:v>122.28173767752715</c:v>
                </c:pt>
                <c:pt idx="2">
                  <c:v>116.36350547730829</c:v>
                </c:pt>
                <c:pt idx="3">
                  <c:v>111.11111111111111</c:v>
                </c:pt>
                <c:pt idx="4">
                  <c:v>110.93083746166549</c:v>
                </c:pt>
                <c:pt idx="5">
                  <c:v>109.09535622000739</c:v>
                </c:pt>
                <c:pt idx="6">
                  <c:v>108.80597014925372</c:v>
                </c:pt>
                <c:pt idx="7">
                  <c:v>108.67564016922735</c:v>
                </c:pt>
                <c:pt idx="8">
                  <c:v>107.00565918249856</c:v>
                </c:pt>
                <c:pt idx="9">
                  <c:v>104.6464532328939</c:v>
                </c:pt>
                <c:pt idx="10">
                  <c:v>103.62880808080808</c:v>
                </c:pt>
                <c:pt idx="11">
                  <c:v>99.143080360076226</c:v>
                </c:pt>
                <c:pt idx="12">
                  <c:v>97.132695780357466</c:v>
                </c:pt>
                <c:pt idx="13">
                  <c:v>87.805105569886308</c:v>
                </c:pt>
                <c:pt idx="14">
                  <c:v>86.545737373737367</c:v>
                </c:pt>
                <c:pt idx="15">
                  <c:v>85.828344226579517</c:v>
                </c:pt>
                <c:pt idx="16">
                  <c:v>83.635911111111113</c:v>
                </c:pt>
                <c:pt idx="17">
                  <c:v>83.440228325986212</c:v>
                </c:pt>
                <c:pt idx="18">
                  <c:v>81.127718753235996</c:v>
                </c:pt>
                <c:pt idx="19">
                  <c:v>75.2</c:v>
                </c:pt>
                <c:pt idx="20">
                  <c:v>75.154142752023546</c:v>
                </c:pt>
                <c:pt idx="21">
                  <c:v>70.659528619528615</c:v>
                </c:pt>
                <c:pt idx="22">
                  <c:v>65.148252242926148</c:v>
                </c:pt>
                <c:pt idx="23">
                  <c:v>65.127620657650482</c:v>
                </c:pt>
                <c:pt idx="24">
                  <c:v>64.157215222094948</c:v>
                </c:pt>
                <c:pt idx="25">
                  <c:v>63.708177706836928</c:v>
                </c:pt>
                <c:pt idx="26">
                  <c:v>63.289990004997499</c:v>
                </c:pt>
                <c:pt idx="27">
                  <c:v>61.602274247491636</c:v>
                </c:pt>
                <c:pt idx="28">
                  <c:v>61.280738312082576</c:v>
                </c:pt>
                <c:pt idx="29">
                  <c:v>60.24685263653484</c:v>
                </c:pt>
                <c:pt idx="30">
                  <c:v>59.65625989078346</c:v>
                </c:pt>
                <c:pt idx="31">
                  <c:v>58.585264633718893</c:v>
                </c:pt>
                <c:pt idx="32">
                  <c:v>57.8</c:v>
                </c:pt>
                <c:pt idx="33">
                  <c:v>54.38731111111111</c:v>
                </c:pt>
                <c:pt idx="34">
                  <c:v>49.285504896994262</c:v>
                </c:pt>
                <c:pt idx="35">
                  <c:v>46.115115370962016</c:v>
                </c:pt>
                <c:pt idx="36">
                  <c:v>45.380072007200717</c:v>
                </c:pt>
                <c:pt idx="37">
                  <c:v>43.104157495720216</c:v>
                </c:pt>
                <c:pt idx="3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37120"/>
        <c:axId val="154438656"/>
      </c:barChart>
      <c:catAx>
        <c:axId val="154437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Black" pitchFamily="34" charset="0"/>
              </a:defRPr>
            </a:pPr>
            <a:endParaRPr lang="ru-RU"/>
          </a:p>
        </c:txPr>
        <c:crossAx val="154438656"/>
        <c:crosses val="autoZero"/>
        <c:auto val="1"/>
        <c:lblAlgn val="ctr"/>
        <c:lblOffset val="100"/>
        <c:noMultiLvlLbl val="0"/>
      </c:catAx>
      <c:valAx>
        <c:axId val="1544386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 Black" pitchFamily="34" charset="0"/>
              </a:defRPr>
            </a:pPr>
            <a:endParaRPr lang="ru-RU"/>
          </a:p>
        </c:txPr>
        <c:crossAx val="154437120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5000"/>
      </a:schemeClr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Виділено на рік (за новим розподілом)</c:v>
                </c:pt>
              </c:strCache>
            </c:strRef>
          </c:tx>
          <c:cat>
            <c:strRef>
              <c:f>Лист1!$A$2:$A$39</c:f>
              <c:strCache>
                <c:ptCount val="38"/>
                <c:pt idx="0">
                  <c:v>Авдіївський ЦПМСД</c:v>
                </c:pt>
                <c:pt idx="1">
                  <c:v>Авдіївська лінійна поліклініка</c:v>
                </c:pt>
                <c:pt idx="2">
                  <c:v>м. Авдіївка </c:v>
                </c:pt>
                <c:pt idx="3">
                  <c:v>Бахмутський ЦПМСД</c:v>
                </c:pt>
                <c:pt idx="4">
                  <c:v>Вугледарський ЦПМСД</c:v>
                </c:pt>
                <c:pt idx="5">
                  <c:v>Добропільський ЦПМСД</c:v>
                </c:pt>
                <c:pt idx="6">
                  <c:v>Дружківський ЦПМСД</c:v>
                </c:pt>
                <c:pt idx="7">
                  <c:v>Костянтинівський  ЦПМСД</c:v>
                </c:pt>
                <c:pt idx="8">
                  <c:v>Краматорський ЦПМСД № 1</c:v>
                </c:pt>
                <c:pt idx="9">
                  <c:v>Краматорський ЦПМСД № 2</c:v>
                </c:pt>
                <c:pt idx="10">
                  <c:v>м. Краматорськ</c:v>
                </c:pt>
                <c:pt idx="11">
                  <c:v>Лиманський ЦПМСД </c:v>
                </c:pt>
                <c:pt idx="12">
                  <c:v>Маріупольський ЦПМСД № 1</c:v>
                </c:pt>
                <c:pt idx="13">
                  <c:v>Маріупольський ЦПМСД № 2</c:v>
                </c:pt>
                <c:pt idx="14">
                  <c:v>Маріупольський ЦПМСД № 3</c:v>
                </c:pt>
                <c:pt idx="15">
                  <c:v>Маріупольський ЦПМСД № 4</c:v>
                </c:pt>
                <c:pt idx="16">
                  <c:v>Маріупольський ЦПМСД № 5</c:v>
                </c:pt>
                <c:pt idx="17">
                  <c:v>Маріупольський ЦПМСД № 6</c:v>
                </c:pt>
                <c:pt idx="18">
                  <c:v>м. Маріуполь</c:v>
                </c:pt>
                <c:pt idx="19">
                  <c:v>Мирноградський ЦПМСД</c:v>
                </c:pt>
                <c:pt idx="20">
                  <c:v>Новогродівський ЦПМСД</c:v>
                </c:pt>
                <c:pt idx="21">
                  <c:v>Покровський ЦПМСД</c:v>
                </c:pt>
                <c:pt idx="22">
                  <c:v>Селидівський ЦПМСД</c:v>
                </c:pt>
                <c:pt idx="23">
                  <c:v>Слов’янська ЦПМСД</c:v>
                </c:pt>
                <c:pt idx="24">
                  <c:v>Торецький ЦПМСД</c:v>
                </c:pt>
                <c:pt idx="25">
                  <c:v>Бахмутський районний ЦПМСД</c:v>
                </c:pt>
                <c:pt idx="26">
                  <c:v>В-Новосілківський районний ЦПМСД</c:v>
                </c:pt>
                <c:pt idx="27">
                  <c:v>Волноваський районний ЦПМСД</c:v>
                </c:pt>
                <c:pt idx="28">
                  <c:v>Добропільський районний ЦПМСД</c:v>
                </c:pt>
                <c:pt idx="29">
                  <c:v>Костянтинівський районний ЦПМСД</c:v>
                </c:pt>
                <c:pt idx="30">
                  <c:v>Мангушський районний ЦПМСД</c:v>
                </c:pt>
                <c:pt idx="31">
                  <c:v>Мар'їнський районий ЦПМСД</c:v>
                </c:pt>
                <c:pt idx="32">
                  <c:v>Нікольський районний ЦПМСД</c:v>
                </c:pt>
                <c:pt idx="33">
                  <c:v>Олександрівський районний ЦПМСД</c:v>
                </c:pt>
                <c:pt idx="34">
                  <c:v>Покровський районний ЦПМСД</c:v>
                </c:pt>
                <c:pt idx="35">
                  <c:v>Слов'янський районний ЦПМСД</c:v>
                </c:pt>
                <c:pt idx="36">
                  <c:v>Ясинуватський районний ЦПМСД</c:v>
                </c:pt>
                <c:pt idx="37">
                  <c:v>Соледарська громада</c:v>
                </c:pt>
              </c:strCache>
            </c:strRef>
          </c:cat>
          <c:val>
            <c:numRef>
              <c:f>Лист1!$B$2:$B$39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Виділено на рік (за старим розподілом)</c:v>
                </c:pt>
              </c:strCache>
            </c:strRef>
          </c:tx>
          <c:cat>
            <c:strRef>
              <c:f>Лист1!$A$2:$A$39</c:f>
              <c:strCache>
                <c:ptCount val="38"/>
                <c:pt idx="0">
                  <c:v>Авдіївський ЦПМСД</c:v>
                </c:pt>
                <c:pt idx="1">
                  <c:v>Авдіївська лінійна поліклініка</c:v>
                </c:pt>
                <c:pt idx="2">
                  <c:v>м. Авдіївка </c:v>
                </c:pt>
                <c:pt idx="3">
                  <c:v>Бахмутський ЦПМСД</c:v>
                </c:pt>
                <c:pt idx="4">
                  <c:v>Вугледарський ЦПМСД</c:v>
                </c:pt>
                <c:pt idx="5">
                  <c:v>Добропільський ЦПМСД</c:v>
                </c:pt>
                <c:pt idx="6">
                  <c:v>Дружківський ЦПМСД</c:v>
                </c:pt>
                <c:pt idx="7">
                  <c:v>Костянтинівський  ЦПМСД</c:v>
                </c:pt>
                <c:pt idx="8">
                  <c:v>Краматорський ЦПМСД № 1</c:v>
                </c:pt>
                <c:pt idx="9">
                  <c:v>Краматорський ЦПМСД № 2</c:v>
                </c:pt>
                <c:pt idx="10">
                  <c:v>м. Краматорськ</c:v>
                </c:pt>
                <c:pt idx="11">
                  <c:v>Лиманський ЦПМСД </c:v>
                </c:pt>
                <c:pt idx="12">
                  <c:v>Маріупольський ЦПМСД № 1</c:v>
                </c:pt>
                <c:pt idx="13">
                  <c:v>Маріупольський ЦПМСД № 2</c:v>
                </c:pt>
                <c:pt idx="14">
                  <c:v>Маріупольський ЦПМСД № 3</c:v>
                </c:pt>
                <c:pt idx="15">
                  <c:v>Маріупольський ЦПМСД № 4</c:v>
                </c:pt>
                <c:pt idx="16">
                  <c:v>Маріупольський ЦПМСД № 5</c:v>
                </c:pt>
                <c:pt idx="17">
                  <c:v>Маріупольський ЦПМСД № 6</c:v>
                </c:pt>
                <c:pt idx="18">
                  <c:v>м. Маріуполь</c:v>
                </c:pt>
                <c:pt idx="19">
                  <c:v>Мирноградський ЦПМСД</c:v>
                </c:pt>
                <c:pt idx="20">
                  <c:v>Новогродівський ЦПМСД</c:v>
                </c:pt>
                <c:pt idx="21">
                  <c:v>Покровський ЦПМСД</c:v>
                </c:pt>
                <c:pt idx="22">
                  <c:v>Селидівський ЦПМСД</c:v>
                </c:pt>
                <c:pt idx="23">
                  <c:v>Слов’янська ЦПМСД</c:v>
                </c:pt>
                <c:pt idx="24">
                  <c:v>Торецький ЦПМСД</c:v>
                </c:pt>
                <c:pt idx="25">
                  <c:v>Бахмутський районний ЦПМСД</c:v>
                </c:pt>
                <c:pt idx="26">
                  <c:v>В-Новосілківський районний ЦПМСД</c:v>
                </c:pt>
                <c:pt idx="27">
                  <c:v>Волноваський районний ЦПМСД</c:v>
                </c:pt>
                <c:pt idx="28">
                  <c:v>Добропільський районний ЦПМСД</c:v>
                </c:pt>
                <c:pt idx="29">
                  <c:v>Костянтинівський районний ЦПМСД</c:v>
                </c:pt>
                <c:pt idx="30">
                  <c:v>Мангушський районний ЦПМСД</c:v>
                </c:pt>
                <c:pt idx="31">
                  <c:v>Мар'їнський районий ЦПМСД</c:v>
                </c:pt>
                <c:pt idx="32">
                  <c:v>Нікольський районний ЦПМСД</c:v>
                </c:pt>
                <c:pt idx="33">
                  <c:v>Олександрівський районний ЦПМСД</c:v>
                </c:pt>
                <c:pt idx="34">
                  <c:v>Покровський районний ЦПМСД</c:v>
                </c:pt>
                <c:pt idx="35">
                  <c:v>Слов'янський районний ЦПМСД</c:v>
                </c:pt>
                <c:pt idx="36">
                  <c:v>Ясинуватський районний ЦПМСД</c:v>
                </c:pt>
                <c:pt idx="37">
                  <c:v>Соледарська громада</c:v>
                </c:pt>
              </c:strCache>
            </c:strRef>
          </c:cat>
          <c:val>
            <c:numRef>
              <c:f>Лист1!$C$2:$C$39</c:f>
              <c:numCache>
                <c:formatCode>General</c:formatCode>
                <c:ptCount val="38"/>
                <c:pt idx="0">
                  <c:v>359.3</c:v>
                </c:pt>
                <c:pt idx="1">
                  <c:v>90</c:v>
                </c:pt>
                <c:pt idx="2">
                  <c:v>449.3</c:v>
                </c:pt>
                <c:pt idx="3">
                  <c:v>1159.2</c:v>
                </c:pt>
                <c:pt idx="4">
                  <c:v>327.10000000000002</c:v>
                </c:pt>
                <c:pt idx="5">
                  <c:v>825.8</c:v>
                </c:pt>
                <c:pt idx="6">
                  <c:v>896.6</c:v>
                </c:pt>
                <c:pt idx="7">
                  <c:v>884.6</c:v>
                </c:pt>
                <c:pt idx="8">
                  <c:v>1570.8</c:v>
                </c:pt>
                <c:pt idx="9">
                  <c:v>1185</c:v>
                </c:pt>
                <c:pt idx="10">
                  <c:v>2755.8</c:v>
                </c:pt>
                <c:pt idx="11">
                  <c:v>541.79999999999995</c:v>
                </c:pt>
                <c:pt idx="12">
                  <c:v>1127.0999999999999</c:v>
                </c:pt>
                <c:pt idx="13">
                  <c:v>1344.683</c:v>
                </c:pt>
                <c:pt idx="14">
                  <c:v>1200.95</c:v>
                </c:pt>
                <c:pt idx="15">
                  <c:v>823.9</c:v>
                </c:pt>
                <c:pt idx="16">
                  <c:v>965.9</c:v>
                </c:pt>
                <c:pt idx="17">
                  <c:v>570.4</c:v>
                </c:pt>
                <c:pt idx="18">
                  <c:v>6032.9329999999991</c:v>
                </c:pt>
                <c:pt idx="19">
                  <c:v>695</c:v>
                </c:pt>
                <c:pt idx="20">
                  <c:v>247</c:v>
                </c:pt>
                <c:pt idx="21">
                  <c:v>1046</c:v>
                </c:pt>
                <c:pt idx="22">
                  <c:v>847.4</c:v>
                </c:pt>
                <c:pt idx="23">
                  <c:v>1521.7</c:v>
                </c:pt>
                <c:pt idx="24">
                  <c:v>999.4</c:v>
                </c:pt>
                <c:pt idx="25">
                  <c:v>848.9</c:v>
                </c:pt>
                <c:pt idx="26">
                  <c:v>483</c:v>
                </c:pt>
                <c:pt idx="27">
                  <c:v>1227.2</c:v>
                </c:pt>
                <c:pt idx="28">
                  <c:v>127.9</c:v>
                </c:pt>
                <c:pt idx="29">
                  <c:v>190.8</c:v>
                </c:pt>
                <c:pt idx="30">
                  <c:v>281.7</c:v>
                </c:pt>
                <c:pt idx="31">
                  <c:v>951.9</c:v>
                </c:pt>
                <c:pt idx="32">
                  <c:v>337.9</c:v>
                </c:pt>
                <c:pt idx="33">
                  <c:v>198.5</c:v>
                </c:pt>
                <c:pt idx="34">
                  <c:v>372.8</c:v>
                </c:pt>
                <c:pt idx="35">
                  <c:v>542.70000000000005</c:v>
                </c:pt>
                <c:pt idx="36">
                  <c:v>159.9</c:v>
                </c:pt>
                <c:pt idx="37">
                  <c:v>271.39999999999998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Використано станом на 15.08.2017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Лист1!$A$2:$A$39</c:f>
              <c:strCache>
                <c:ptCount val="38"/>
                <c:pt idx="0">
                  <c:v>Авдіївський ЦПМСД</c:v>
                </c:pt>
                <c:pt idx="1">
                  <c:v>Авдіївська лінійна поліклініка</c:v>
                </c:pt>
                <c:pt idx="2">
                  <c:v>м. Авдіївка </c:v>
                </c:pt>
                <c:pt idx="3">
                  <c:v>Бахмутський ЦПМСД</c:v>
                </c:pt>
                <c:pt idx="4">
                  <c:v>Вугледарський ЦПМСД</c:v>
                </c:pt>
                <c:pt idx="5">
                  <c:v>Добропільський ЦПМСД</c:v>
                </c:pt>
                <c:pt idx="6">
                  <c:v>Дружківський ЦПМСД</c:v>
                </c:pt>
                <c:pt idx="7">
                  <c:v>Костянтинівський  ЦПМСД</c:v>
                </c:pt>
                <c:pt idx="8">
                  <c:v>Краматорський ЦПМСД № 1</c:v>
                </c:pt>
                <c:pt idx="9">
                  <c:v>Краматорський ЦПМСД № 2</c:v>
                </c:pt>
                <c:pt idx="10">
                  <c:v>м. Краматорськ</c:v>
                </c:pt>
                <c:pt idx="11">
                  <c:v>Лиманський ЦПМСД </c:v>
                </c:pt>
                <c:pt idx="12">
                  <c:v>Маріупольський ЦПМСД № 1</c:v>
                </c:pt>
                <c:pt idx="13">
                  <c:v>Маріупольський ЦПМСД № 2</c:v>
                </c:pt>
                <c:pt idx="14">
                  <c:v>Маріупольський ЦПМСД № 3</c:v>
                </c:pt>
                <c:pt idx="15">
                  <c:v>Маріупольський ЦПМСД № 4</c:v>
                </c:pt>
                <c:pt idx="16">
                  <c:v>Маріупольський ЦПМСД № 5</c:v>
                </c:pt>
                <c:pt idx="17">
                  <c:v>Маріупольський ЦПМСД № 6</c:v>
                </c:pt>
                <c:pt idx="18">
                  <c:v>м. Маріуполь</c:v>
                </c:pt>
                <c:pt idx="19">
                  <c:v>Мирноградський ЦПМСД</c:v>
                </c:pt>
                <c:pt idx="20">
                  <c:v>Новогродівський ЦПМСД</c:v>
                </c:pt>
                <c:pt idx="21">
                  <c:v>Покровський ЦПМСД</c:v>
                </c:pt>
                <c:pt idx="22">
                  <c:v>Селидівський ЦПМСД</c:v>
                </c:pt>
                <c:pt idx="23">
                  <c:v>Слов’янська ЦПМСД</c:v>
                </c:pt>
                <c:pt idx="24">
                  <c:v>Торецький ЦПМСД</c:v>
                </c:pt>
                <c:pt idx="25">
                  <c:v>Бахмутський районний ЦПМСД</c:v>
                </c:pt>
                <c:pt idx="26">
                  <c:v>В-Новосілківський районний ЦПМСД</c:v>
                </c:pt>
                <c:pt idx="27">
                  <c:v>Волноваський районний ЦПМСД</c:v>
                </c:pt>
                <c:pt idx="28">
                  <c:v>Добропільський районний ЦПМСД</c:v>
                </c:pt>
                <c:pt idx="29">
                  <c:v>Костянтинівський районний ЦПМСД</c:v>
                </c:pt>
                <c:pt idx="30">
                  <c:v>Мангушський районний ЦПМСД</c:v>
                </c:pt>
                <c:pt idx="31">
                  <c:v>Мар'їнський районий ЦПМСД</c:v>
                </c:pt>
                <c:pt idx="32">
                  <c:v>Нікольський районний ЦПМСД</c:v>
                </c:pt>
                <c:pt idx="33">
                  <c:v>Олександрівський районний ЦПМСД</c:v>
                </c:pt>
                <c:pt idx="34">
                  <c:v>Покровський районний ЦПМСД</c:v>
                </c:pt>
                <c:pt idx="35">
                  <c:v>Слов'янський районний ЦПМСД</c:v>
                </c:pt>
                <c:pt idx="36">
                  <c:v>Ясинуватський районний ЦПМСД</c:v>
                </c:pt>
                <c:pt idx="37">
                  <c:v>Соледарська громада</c:v>
                </c:pt>
              </c:strCache>
            </c:strRef>
          </c:cat>
          <c:val>
            <c:numRef>
              <c:f>Лист1!$D$2:$D$39</c:f>
              <c:numCache>
                <c:formatCode>0.0</c:formatCode>
                <c:ptCount val="38"/>
                <c:pt idx="0">
                  <c:v>219.55685999999997</c:v>
                </c:pt>
                <c:pt idx="1">
                  <c:v>24.47429</c:v>
                </c:pt>
                <c:pt idx="2">
                  <c:v>244.03115</c:v>
                </c:pt>
                <c:pt idx="3">
                  <c:v>377.59927000000005</c:v>
                </c:pt>
                <c:pt idx="4">
                  <c:v>115.42233999999999</c:v>
                </c:pt>
                <c:pt idx="5">
                  <c:v>354.55689000000001</c:v>
                </c:pt>
                <c:pt idx="6">
                  <c:v>267.64780999999999</c:v>
                </c:pt>
                <c:pt idx="7">
                  <c:v>369.09784999999999</c:v>
                </c:pt>
                <c:pt idx="8">
                  <c:v>504.08323999999999</c:v>
                </c:pt>
                <c:pt idx="9">
                  <c:v>291.86876000000001</c:v>
                </c:pt>
                <c:pt idx="10">
                  <c:v>795.952</c:v>
                </c:pt>
                <c:pt idx="11">
                  <c:v>295.53932000000003</c:v>
                </c:pt>
                <c:pt idx="12">
                  <c:v>359.21856000000002</c:v>
                </c:pt>
                <c:pt idx="13">
                  <c:v>414.42930000000001</c:v>
                </c:pt>
                <c:pt idx="14">
                  <c:v>379.92980999999997</c:v>
                </c:pt>
                <c:pt idx="15">
                  <c:v>252.32344000000001</c:v>
                </c:pt>
                <c:pt idx="16">
                  <c:v>391.72519</c:v>
                </c:pt>
                <c:pt idx="17">
                  <c:v>167.14376000000001</c:v>
                </c:pt>
                <c:pt idx="18">
                  <c:v>1964.7700599999998</c:v>
                </c:pt>
                <c:pt idx="19">
                  <c:v>371.73765999999995</c:v>
                </c:pt>
                <c:pt idx="20">
                  <c:v>128.24064999999999</c:v>
                </c:pt>
                <c:pt idx="21">
                  <c:v>459.52802000000003</c:v>
                </c:pt>
                <c:pt idx="22">
                  <c:v>470.23581999999999</c:v>
                </c:pt>
                <c:pt idx="23">
                  <c:v>754.42926999999997</c:v>
                </c:pt>
                <c:pt idx="24">
                  <c:v>226.87767000000002</c:v>
                </c:pt>
                <c:pt idx="25">
                  <c:v>255.92863</c:v>
                </c:pt>
                <c:pt idx="26">
                  <c:v>262.44</c:v>
                </c:pt>
                <c:pt idx="27">
                  <c:v>264.37934999999999</c:v>
                </c:pt>
                <c:pt idx="28">
                  <c:v>74.356279999999998</c:v>
                </c:pt>
                <c:pt idx="29">
                  <c:v>106</c:v>
                </c:pt>
                <c:pt idx="30">
                  <c:v>64.953140000000005</c:v>
                </c:pt>
                <c:pt idx="31">
                  <c:v>357.47068000000002</c:v>
                </c:pt>
                <c:pt idx="32">
                  <c:v>141.13560000000001</c:v>
                </c:pt>
                <c:pt idx="33">
                  <c:v>85.680279999999996</c:v>
                </c:pt>
                <c:pt idx="34">
                  <c:v>229.40621999999999</c:v>
                </c:pt>
                <c:pt idx="35">
                  <c:v>263.56957</c:v>
                </c:pt>
                <c:pt idx="36">
                  <c:v>83.350899999999996</c:v>
                </c:pt>
                <c:pt idx="3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589824"/>
        <c:axId val="154595712"/>
      </c:areaChart>
      <c:catAx>
        <c:axId val="1545898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4595712"/>
        <c:crosses val="autoZero"/>
        <c:auto val="1"/>
        <c:lblAlgn val="ctr"/>
        <c:lblOffset val="100"/>
        <c:noMultiLvlLbl val="0"/>
      </c:catAx>
      <c:valAx>
        <c:axId val="154595712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4589824"/>
        <c:crosses val="autoZero"/>
        <c:crossBetween val="midCat"/>
      </c:valAx>
    </c:plotArea>
    <c:legend>
      <c:legendPos val="t"/>
      <c:layout/>
      <c:overlay val="0"/>
    </c:legend>
    <c:plotVisOnly val="1"/>
    <c:dispBlanksAs val="zero"/>
    <c:showDLblsOverMax val="0"/>
  </c:chart>
  <c:spPr>
    <a:solidFill>
      <a:schemeClr val="tx2">
        <a:lumMod val="25000"/>
      </a:schemeClr>
    </a:solidFill>
    <a:ln>
      <a:noFill/>
    </a:ln>
  </c:spPr>
  <c:txPr>
    <a:bodyPr/>
    <a:lstStyle/>
    <a:p>
      <a:pPr>
        <a:defRPr sz="900">
          <a:latin typeface="Arial Black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Виділено на рік (за новим розподілом)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Лист1!$A$2:$A$39</c:f>
              <c:strCache>
                <c:ptCount val="28"/>
                <c:pt idx="0">
                  <c:v>м. Авдіївка </c:v>
                </c:pt>
                <c:pt idx="1">
                  <c:v>Бахмутський ЦПМСД</c:v>
                </c:pt>
                <c:pt idx="2">
                  <c:v>Вугледарський ЦПМСД</c:v>
                </c:pt>
                <c:pt idx="3">
                  <c:v>Добропільський ЦПМСД</c:v>
                </c:pt>
                <c:pt idx="4">
                  <c:v>Дружківський ЦПМСД</c:v>
                </c:pt>
                <c:pt idx="5">
                  <c:v>Костянтинівський  ЦПМСД</c:v>
                </c:pt>
                <c:pt idx="6">
                  <c:v>м. Краматорськ</c:v>
                </c:pt>
                <c:pt idx="7">
                  <c:v>Лиманський ЦПМСД </c:v>
                </c:pt>
                <c:pt idx="8">
                  <c:v>м. Маріуполь</c:v>
                </c:pt>
                <c:pt idx="9">
                  <c:v>Мирноградський ЦПМСД</c:v>
                </c:pt>
                <c:pt idx="10">
                  <c:v>Новогродівський ЦПМСД</c:v>
                </c:pt>
                <c:pt idx="11">
                  <c:v>Покровський ЦПМСД</c:v>
                </c:pt>
                <c:pt idx="12">
                  <c:v>Селидівський ЦПМСД</c:v>
                </c:pt>
                <c:pt idx="13">
                  <c:v>Слов’янська ЦПМСД</c:v>
                </c:pt>
                <c:pt idx="14">
                  <c:v>Торецький ЦПМСД</c:v>
                </c:pt>
                <c:pt idx="15">
                  <c:v>Бахмутський районний ЦПМСД</c:v>
                </c:pt>
                <c:pt idx="16">
                  <c:v>В-Новосілківський районний ЦПМСД</c:v>
                </c:pt>
                <c:pt idx="17">
                  <c:v>Волноваський районний ЦПМСД</c:v>
                </c:pt>
                <c:pt idx="18">
                  <c:v>Добропільський районний ЦПМСД</c:v>
                </c:pt>
                <c:pt idx="19">
                  <c:v>Костянтинівський районний ЦПМСД</c:v>
                </c:pt>
                <c:pt idx="20">
                  <c:v>Мангушський районний ЦПМСД</c:v>
                </c:pt>
                <c:pt idx="21">
                  <c:v>Мар'їнський районий ЦПМСД</c:v>
                </c:pt>
                <c:pt idx="22">
                  <c:v>Нікольський районний ЦПМСД</c:v>
                </c:pt>
                <c:pt idx="23">
                  <c:v>Олександрівський районний ЦПМСД</c:v>
                </c:pt>
                <c:pt idx="24">
                  <c:v>Покровський районний ЦПМСД</c:v>
                </c:pt>
                <c:pt idx="25">
                  <c:v>Слов'янський районний ЦПМСД</c:v>
                </c:pt>
                <c:pt idx="26">
                  <c:v>Ясинуватський районний ЦПМСД</c:v>
                </c:pt>
                <c:pt idx="27">
                  <c:v>Соледарська громада</c:v>
                </c:pt>
              </c:strCache>
            </c:strRef>
          </c:cat>
          <c:val>
            <c:numRef>
              <c:f>Лист1!$B$2:$B$39</c:f>
              <c:numCache>
                <c:formatCode>General</c:formatCode>
                <c:ptCount val="28"/>
                <c:pt idx="0">
                  <c:v>649.29999999999995</c:v>
                </c:pt>
                <c:pt idx="1">
                  <c:v>1459.2</c:v>
                </c:pt>
                <c:pt idx="2">
                  <c:v>447.1</c:v>
                </c:pt>
                <c:pt idx="3">
                  <c:v>1125.8</c:v>
                </c:pt>
                <c:pt idx="4">
                  <c:v>1246.5999999999999</c:v>
                </c:pt>
                <c:pt idx="5">
                  <c:v>1234.5999999999999</c:v>
                </c:pt>
                <c:pt idx="6">
                  <c:v>3788.9</c:v>
                </c:pt>
                <c:pt idx="7">
                  <c:v>791.8</c:v>
                </c:pt>
                <c:pt idx="8">
                  <c:v>8486.9</c:v>
                </c:pt>
                <c:pt idx="9">
                  <c:v>1045</c:v>
                </c:pt>
                <c:pt idx="10">
                  <c:v>397</c:v>
                </c:pt>
                <c:pt idx="11">
                  <c:v>1396</c:v>
                </c:pt>
                <c:pt idx="12">
                  <c:v>1197.4000000000001</c:v>
                </c:pt>
                <c:pt idx="13">
                  <c:v>2158.8000000000002</c:v>
                </c:pt>
                <c:pt idx="14">
                  <c:v>1299.4000000000001</c:v>
                </c:pt>
                <c:pt idx="15">
                  <c:v>1148.9000000000001</c:v>
                </c:pt>
                <c:pt idx="16">
                  <c:v>733</c:v>
                </c:pt>
                <c:pt idx="17">
                  <c:v>1627.2</c:v>
                </c:pt>
                <c:pt idx="18">
                  <c:v>202.9</c:v>
                </c:pt>
                <c:pt idx="19">
                  <c:v>340.8</c:v>
                </c:pt>
                <c:pt idx="20">
                  <c:v>381.7</c:v>
                </c:pt>
                <c:pt idx="21">
                  <c:v>1301.9000000000001</c:v>
                </c:pt>
                <c:pt idx="22">
                  <c:v>487.9</c:v>
                </c:pt>
                <c:pt idx="23">
                  <c:v>298.5</c:v>
                </c:pt>
                <c:pt idx="24">
                  <c:v>622.79999999999995</c:v>
                </c:pt>
                <c:pt idx="25">
                  <c:v>792.7</c:v>
                </c:pt>
                <c:pt idx="26">
                  <c:v>309.89999999999998</c:v>
                </c:pt>
                <c:pt idx="27">
                  <c:v>381.9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Виділено на рік (за старим розподілом)</c:v>
                </c:pt>
              </c:strCache>
            </c:strRef>
          </c:tx>
          <c:cat>
            <c:strRef>
              <c:f>Лист1!$A$2:$A$39</c:f>
              <c:strCache>
                <c:ptCount val="28"/>
                <c:pt idx="0">
                  <c:v>м. Авдіївка </c:v>
                </c:pt>
                <c:pt idx="1">
                  <c:v>Бахмутський ЦПМСД</c:v>
                </c:pt>
                <c:pt idx="2">
                  <c:v>Вугледарський ЦПМСД</c:v>
                </c:pt>
                <c:pt idx="3">
                  <c:v>Добропільський ЦПМСД</c:v>
                </c:pt>
                <c:pt idx="4">
                  <c:v>Дружківський ЦПМСД</c:v>
                </c:pt>
                <c:pt idx="5">
                  <c:v>Костянтинівський  ЦПМСД</c:v>
                </c:pt>
                <c:pt idx="6">
                  <c:v>м. Краматорськ</c:v>
                </c:pt>
                <c:pt idx="7">
                  <c:v>Лиманський ЦПМСД </c:v>
                </c:pt>
                <c:pt idx="8">
                  <c:v>м. Маріуполь</c:v>
                </c:pt>
                <c:pt idx="9">
                  <c:v>Мирноградський ЦПМСД</c:v>
                </c:pt>
                <c:pt idx="10">
                  <c:v>Новогродівський ЦПМСД</c:v>
                </c:pt>
                <c:pt idx="11">
                  <c:v>Покровський ЦПМСД</c:v>
                </c:pt>
                <c:pt idx="12">
                  <c:v>Селидівський ЦПМСД</c:v>
                </c:pt>
                <c:pt idx="13">
                  <c:v>Слов’янська ЦПМСД</c:v>
                </c:pt>
                <c:pt idx="14">
                  <c:v>Торецький ЦПМСД</c:v>
                </c:pt>
                <c:pt idx="15">
                  <c:v>Бахмутський районний ЦПМСД</c:v>
                </c:pt>
                <c:pt idx="16">
                  <c:v>В-Новосілківський районний ЦПМСД</c:v>
                </c:pt>
                <c:pt idx="17">
                  <c:v>Волноваський районний ЦПМСД</c:v>
                </c:pt>
                <c:pt idx="18">
                  <c:v>Добропільський районний ЦПМСД</c:v>
                </c:pt>
                <c:pt idx="19">
                  <c:v>Костянтинівський районний ЦПМСД</c:v>
                </c:pt>
                <c:pt idx="20">
                  <c:v>Мангушський районний ЦПМСД</c:v>
                </c:pt>
                <c:pt idx="21">
                  <c:v>Мар'їнський районий ЦПМСД</c:v>
                </c:pt>
                <c:pt idx="22">
                  <c:v>Нікольський районний ЦПМСД</c:v>
                </c:pt>
                <c:pt idx="23">
                  <c:v>Олександрівський районний ЦПМСД</c:v>
                </c:pt>
                <c:pt idx="24">
                  <c:v>Покровський районний ЦПМСД</c:v>
                </c:pt>
                <c:pt idx="25">
                  <c:v>Слов'янський районний ЦПМСД</c:v>
                </c:pt>
                <c:pt idx="26">
                  <c:v>Ясинуватський районний ЦПМСД</c:v>
                </c:pt>
                <c:pt idx="27">
                  <c:v>Соледарська громада</c:v>
                </c:pt>
              </c:strCache>
            </c:strRef>
          </c:cat>
          <c:val>
            <c:numRef>
              <c:f>Лист1!$C$2:$C$39</c:f>
              <c:numCache>
                <c:formatCode>General</c:formatCode>
                <c:ptCount val="28"/>
                <c:pt idx="0">
                  <c:v>449.3</c:v>
                </c:pt>
                <c:pt idx="1">
                  <c:v>1159.2</c:v>
                </c:pt>
                <c:pt idx="2">
                  <c:v>327.10000000000002</c:v>
                </c:pt>
                <c:pt idx="3">
                  <c:v>825.8</c:v>
                </c:pt>
                <c:pt idx="4">
                  <c:v>896.6</c:v>
                </c:pt>
                <c:pt idx="5">
                  <c:v>884.6</c:v>
                </c:pt>
                <c:pt idx="6">
                  <c:v>2755.8</c:v>
                </c:pt>
                <c:pt idx="7">
                  <c:v>541.79999999999995</c:v>
                </c:pt>
                <c:pt idx="8">
                  <c:v>6032.9329999999991</c:v>
                </c:pt>
                <c:pt idx="9">
                  <c:v>695</c:v>
                </c:pt>
                <c:pt idx="10">
                  <c:v>247</c:v>
                </c:pt>
                <c:pt idx="11">
                  <c:v>1046</c:v>
                </c:pt>
                <c:pt idx="12">
                  <c:v>847.4</c:v>
                </c:pt>
                <c:pt idx="13">
                  <c:v>1521.7</c:v>
                </c:pt>
                <c:pt idx="14">
                  <c:v>999.4</c:v>
                </c:pt>
                <c:pt idx="15">
                  <c:v>848.9</c:v>
                </c:pt>
                <c:pt idx="16">
                  <c:v>483</c:v>
                </c:pt>
                <c:pt idx="17">
                  <c:v>1227.2</c:v>
                </c:pt>
                <c:pt idx="18">
                  <c:v>127.9</c:v>
                </c:pt>
                <c:pt idx="19">
                  <c:v>190.8</c:v>
                </c:pt>
                <c:pt idx="20">
                  <c:v>281.7</c:v>
                </c:pt>
                <c:pt idx="21">
                  <c:v>951.9</c:v>
                </c:pt>
                <c:pt idx="22">
                  <c:v>337.9</c:v>
                </c:pt>
                <c:pt idx="23">
                  <c:v>198.5</c:v>
                </c:pt>
                <c:pt idx="24">
                  <c:v>372.8</c:v>
                </c:pt>
                <c:pt idx="25">
                  <c:v>542.70000000000005</c:v>
                </c:pt>
                <c:pt idx="26">
                  <c:v>159.9</c:v>
                </c:pt>
                <c:pt idx="27">
                  <c:v>271.39999999999998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Використано станом на 15.08.2017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Лист1!$A$2:$A$39</c:f>
              <c:strCache>
                <c:ptCount val="28"/>
                <c:pt idx="0">
                  <c:v>м. Авдіївка </c:v>
                </c:pt>
                <c:pt idx="1">
                  <c:v>Бахмутський ЦПМСД</c:v>
                </c:pt>
                <c:pt idx="2">
                  <c:v>Вугледарський ЦПМСД</c:v>
                </c:pt>
                <c:pt idx="3">
                  <c:v>Добропільський ЦПМСД</c:v>
                </c:pt>
                <c:pt idx="4">
                  <c:v>Дружківський ЦПМСД</c:v>
                </c:pt>
                <c:pt idx="5">
                  <c:v>Костянтинівський  ЦПМСД</c:v>
                </c:pt>
                <c:pt idx="6">
                  <c:v>м. Краматорськ</c:v>
                </c:pt>
                <c:pt idx="7">
                  <c:v>Лиманський ЦПМСД </c:v>
                </c:pt>
                <c:pt idx="8">
                  <c:v>м. Маріуполь</c:v>
                </c:pt>
                <c:pt idx="9">
                  <c:v>Мирноградський ЦПМСД</c:v>
                </c:pt>
                <c:pt idx="10">
                  <c:v>Новогродівський ЦПМСД</c:v>
                </c:pt>
                <c:pt idx="11">
                  <c:v>Покровський ЦПМСД</c:v>
                </c:pt>
                <c:pt idx="12">
                  <c:v>Селидівський ЦПМСД</c:v>
                </c:pt>
                <c:pt idx="13">
                  <c:v>Слов’янська ЦПМСД</c:v>
                </c:pt>
                <c:pt idx="14">
                  <c:v>Торецький ЦПМСД</c:v>
                </c:pt>
                <c:pt idx="15">
                  <c:v>Бахмутський районний ЦПМСД</c:v>
                </c:pt>
                <c:pt idx="16">
                  <c:v>В-Новосілківський районний ЦПМСД</c:v>
                </c:pt>
                <c:pt idx="17">
                  <c:v>Волноваський районний ЦПМСД</c:v>
                </c:pt>
                <c:pt idx="18">
                  <c:v>Добропільський районний ЦПМСД</c:v>
                </c:pt>
                <c:pt idx="19">
                  <c:v>Костянтинівський районний ЦПМСД</c:v>
                </c:pt>
                <c:pt idx="20">
                  <c:v>Мангушський районний ЦПМСД</c:v>
                </c:pt>
                <c:pt idx="21">
                  <c:v>Мар'їнський районий ЦПМСД</c:v>
                </c:pt>
                <c:pt idx="22">
                  <c:v>Нікольський районний ЦПМСД</c:v>
                </c:pt>
                <c:pt idx="23">
                  <c:v>Олександрівський районний ЦПМСД</c:v>
                </c:pt>
                <c:pt idx="24">
                  <c:v>Покровський районний ЦПМСД</c:v>
                </c:pt>
                <c:pt idx="25">
                  <c:v>Слов'янський районний ЦПМСД</c:v>
                </c:pt>
                <c:pt idx="26">
                  <c:v>Ясинуватський районний ЦПМСД</c:v>
                </c:pt>
                <c:pt idx="27">
                  <c:v>Соледарська громада</c:v>
                </c:pt>
              </c:strCache>
            </c:strRef>
          </c:cat>
          <c:val>
            <c:numRef>
              <c:f>Лист1!$D$2:$D$39</c:f>
              <c:numCache>
                <c:formatCode>0.0</c:formatCode>
                <c:ptCount val="28"/>
                <c:pt idx="0">
                  <c:v>244.03115</c:v>
                </c:pt>
                <c:pt idx="1">
                  <c:v>377.59927000000005</c:v>
                </c:pt>
                <c:pt idx="2">
                  <c:v>115.42233999999999</c:v>
                </c:pt>
                <c:pt idx="3">
                  <c:v>354.55689000000001</c:v>
                </c:pt>
                <c:pt idx="4">
                  <c:v>267.64780999999999</c:v>
                </c:pt>
                <c:pt idx="5">
                  <c:v>369.09784999999999</c:v>
                </c:pt>
                <c:pt idx="6">
                  <c:v>795.952</c:v>
                </c:pt>
                <c:pt idx="7">
                  <c:v>295.53932000000003</c:v>
                </c:pt>
                <c:pt idx="8">
                  <c:v>1964.7700599999998</c:v>
                </c:pt>
                <c:pt idx="9">
                  <c:v>371.73765999999995</c:v>
                </c:pt>
                <c:pt idx="10">
                  <c:v>128.24064999999999</c:v>
                </c:pt>
                <c:pt idx="11">
                  <c:v>459.52802000000003</c:v>
                </c:pt>
                <c:pt idx="12">
                  <c:v>470.23581999999999</c:v>
                </c:pt>
                <c:pt idx="13">
                  <c:v>754.42926999999997</c:v>
                </c:pt>
                <c:pt idx="14">
                  <c:v>226.87767000000002</c:v>
                </c:pt>
                <c:pt idx="15">
                  <c:v>255.92863</c:v>
                </c:pt>
                <c:pt idx="16">
                  <c:v>262.44</c:v>
                </c:pt>
                <c:pt idx="17">
                  <c:v>264.37934999999999</c:v>
                </c:pt>
                <c:pt idx="18">
                  <c:v>74.356279999999998</c:v>
                </c:pt>
                <c:pt idx="19">
                  <c:v>106</c:v>
                </c:pt>
                <c:pt idx="20">
                  <c:v>64.953140000000005</c:v>
                </c:pt>
                <c:pt idx="21">
                  <c:v>357.47068000000002</c:v>
                </c:pt>
                <c:pt idx="22">
                  <c:v>141.13560000000001</c:v>
                </c:pt>
                <c:pt idx="23">
                  <c:v>85.680279999999996</c:v>
                </c:pt>
                <c:pt idx="24">
                  <c:v>229.40621999999999</c:v>
                </c:pt>
                <c:pt idx="25">
                  <c:v>263.56957</c:v>
                </c:pt>
                <c:pt idx="26">
                  <c:v>83.350899999999996</c:v>
                </c:pt>
                <c:pt idx="2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87904"/>
        <c:axId val="154997888"/>
      </c:areaChart>
      <c:catAx>
        <c:axId val="1549879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54997888"/>
        <c:crosses val="autoZero"/>
        <c:auto val="1"/>
        <c:lblAlgn val="ctr"/>
        <c:lblOffset val="100"/>
        <c:noMultiLvlLbl val="0"/>
      </c:catAx>
      <c:valAx>
        <c:axId val="154997888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4987904"/>
        <c:crosses val="autoZero"/>
        <c:crossBetween val="midCat"/>
      </c:valAx>
    </c:plotArea>
    <c:legend>
      <c:legendPos val="t"/>
      <c:layout/>
      <c:overlay val="0"/>
    </c:legend>
    <c:plotVisOnly val="1"/>
    <c:dispBlanksAs val="zero"/>
    <c:showDLblsOverMax val="0"/>
  </c:chart>
  <c:spPr>
    <a:solidFill>
      <a:schemeClr val="tx2">
        <a:lumMod val="25000"/>
      </a:schemeClr>
    </a:solidFill>
    <a:ln>
      <a:noFill/>
    </a:ln>
  </c:spPr>
  <c:txPr>
    <a:bodyPr/>
    <a:lstStyle/>
    <a:p>
      <a:pPr>
        <a:defRPr sz="900">
          <a:latin typeface="Arial Black" pitchFamily="34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D81DDE7-7856-4073-AD7F-7B837B902D7C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6448" y="3356992"/>
            <a:ext cx="58080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Про </a:t>
            </a:r>
            <a:r>
              <a:rPr lang="ru-RU" sz="3600" b="1" dirty="0" err="1" smtClean="0"/>
              <a:t>хід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реалізації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Державної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програми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«</a:t>
            </a:r>
            <a:r>
              <a:rPr lang="ru-RU" sz="3600" b="1" dirty="0" err="1" smtClean="0"/>
              <a:t>Доступні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ліки</a:t>
            </a:r>
            <a:r>
              <a:rPr lang="ru-RU" sz="3600" b="1" dirty="0" smtClean="0"/>
              <a:t>»</a:t>
            </a:r>
          </a:p>
          <a:p>
            <a:pPr algn="ctr"/>
            <a:r>
              <a:rPr lang="ru-RU" sz="3600" b="1" dirty="0" smtClean="0"/>
              <a:t>в </a:t>
            </a:r>
            <a:r>
              <a:rPr lang="ru-RU" sz="3600" b="1" dirty="0" err="1" smtClean="0"/>
              <a:t>Донецькій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області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87583" y="5859170"/>
            <a:ext cx="4626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Доповідач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Ватуліна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Я.А.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3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10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339" y="188640"/>
            <a:ext cx="8864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Питома вага освоєння коштів за 4 місяці,% від «старого» плану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7116796"/>
              </p:ext>
            </p:extLst>
          </p:nvPr>
        </p:nvGraphicFramePr>
        <p:xfrm>
          <a:off x="1" y="692696"/>
          <a:ext cx="9144000" cy="616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584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10327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17374518"/>
              </p:ext>
            </p:extLst>
          </p:nvPr>
        </p:nvGraphicFramePr>
        <p:xfrm>
          <a:off x="1" y="836712"/>
          <a:ext cx="9144000" cy="60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8627" y="188640"/>
            <a:ext cx="8770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Питома вага освоєння коштів за 4 місяці,% від «нового» плану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5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2543" y="-34935"/>
            <a:ext cx="586250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Питома вага освоєння річного плану</a:t>
            </a:r>
          </a:p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фінансування Програми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(10 закладів з найкращими показниками)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900470"/>
              </p:ext>
            </p:extLst>
          </p:nvPr>
        </p:nvGraphicFramePr>
        <p:xfrm>
          <a:off x="611560" y="1196752"/>
          <a:ext cx="79208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831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2543" y="-34935"/>
            <a:ext cx="586250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Питома вага освоєння річного плану</a:t>
            </a:r>
          </a:p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фінансування Програми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(10 закладів з найгіршими показниками)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839254"/>
              </p:ext>
            </p:extLst>
          </p:nvPr>
        </p:nvGraphicFramePr>
        <p:xfrm>
          <a:off x="611560" y="1124744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863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103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15" y="-273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Орієнтовні </a:t>
            </a:r>
            <a:r>
              <a:rPr lang="uk-UA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терміни використання грошей за попереднім </a:t>
            </a:r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розподілом за </a:t>
            </a:r>
            <a:r>
              <a:rPr lang="uk-UA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урядовою програмою «доступні ліки» </a:t>
            </a: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uk-UA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станом на 15.08.2017 </a:t>
            </a:r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р.</a:t>
            </a: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67123956"/>
              </p:ext>
            </p:extLst>
          </p:nvPr>
        </p:nvGraphicFramePr>
        <p:xfrm>
          <a:off x="0" y="803612"/>
          <a:ext cx="9144000" cy="607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67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103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15" y="-273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Орієнтовні </a:t>
            </a:r>
            <a:r>
              <a:rPr lang="uk-UA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терміни використання грошей за </a:t>
            </a:r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новим розподілом за </a:t>
            </a:r>
            <a:r>
              <a:rPr lang="uk-UA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урядовою програмою «доступні ліки» </a:t>
            </a: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uk-UA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станом на 15.08.2017 </a:t>
            </a:r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р.</a:t>
            </a: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44126218"/>
              </p:ext>
            </p:extLst>
          </p:nvPr>
        </p:nvGraphicFramePr>
        <p:xfrm>
          <a:off x="3515" y="803613"/>
          <a:ext cx="9140485" cy="605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199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4941168"/>
            <a:ext cx="66672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/>
              <a:t>Дякую за увагу!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92751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6"/>
            <a:ext cx="9144000" cy="6810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3091" y="188640"/>
            <a:ext cx="66543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Динаміка укладання договорів</a:t>
            </a:r>
          </a:p>
          <a:p>
            <a:pPr algn="ctr"/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 аптеками (2017 р.)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4595749"/>
              </p:ext>
            </p:extLst>
          </p:nvPr>
        </p:nvGraphicFramePr>
        <p:xfrm>
          <a:off x="1524000" y="16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381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6"/>
            <a:ext cx="9144000" cy="6810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280120"/>
            <a:ext cx="65325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uk-UA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труктура</a:t>
            </a:r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диспансерної групи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(з числа контингентів, що потребують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постійного лікування) 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690707"/>
              </p:ext>
            </p:extLst>
          </p:nvPr>
        </p:nvGraphicFramePr>
        <p:xfrm>
          <a:off x="899592" y="2276872"/>
          <a:ext cx="72728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56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6"/>
            <a:ext cx="9144000" cy="6810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8825" y="280120"/>
            <a:ext cx="656622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труктура виписаних рецептів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(за нозологічними формами) 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082665"/>
              </p:ext>
            </p:extLst>
          </p:nvPr>
        </p:nvGraphicFramePr>
        <p:xfrm>
          <a:off x="1907704" y="1772816"/>
          <a:ext cx="53285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449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4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4741" y="97468"/>
            <a:ext cx="8432117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Обсяги</a:t>
            </a:r>
            <a:r>
              <a:rPr lang="uk-U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виписаних та відшкодованих рецептів</a:t>
            </a:r>
          </a:p>
          <a:p>
            <a:pPr algn="ctr">
              <a:lnSpc>
                <a:spcPct val="80000"/>
              </a:lnSpc>
            </a:pPr>
            <a:r>
              <a:rPr lang="uk-UA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(408658/242736 шт.)</a:t>
            </a:r>
            <a:endParaRPr lang="uk-UA" sz="1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17178164"/>
              </p:ext>
            </p:extLst>
          </p:nvPr>
        </p:nvGraphicFramePr>
        <p:xfrm>
          <a:off x="0" y="812466"/>
          <a:ext cx="9144000" cy="604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814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4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5369" y="260648"/>
            <a:ext cx="733085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Кількість</a:t>
            </a:r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відшкодованих</a:t>
            </a: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рецептів</a:t>
            </a:r>
            <a:endParaRPr lang="en-US" sz="28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 області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endParaRPr lang="uk-UA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83663412"/>
              </p:ext>
            </p:extLst>
          </p:nvPr>
        </p:nvGraphicFramePr>
        <p:xfrm>
          <a:off x="648041" y="1700808"/>
          <a:ext cx="7847917" cy="405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865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4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211" y="57448"/>
            <a:ext cx="707116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Порівняння кількості</a:t>
            </a:r>
          </a:p>
          <a:p>
            <a:pPr algn="ctr">
              <a:lnSpc>
                <a:spcPct val="80000"/>
              </a:lnSpc>
            </a:pPr>
            <a:r>
              <a:rPr lang="uk-UA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виписаних та відшкодованих </a:t>
            </a:r>
            <a:r>
              <a:rPr lang="uk-U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рецептів</a:t>
            </a:r>
          </a:p>
          <a:p>
            <a:pPr algn="ctr">
              <a:lnSpc>
                <a:spcPct val="80000"/>
              </a:lnSpc>
            </a:pPr>
            <a:r>
              <a:rPr lang="uk-UA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розрахунку на </a:t>
            </a:r>
            <a:r>
              <a:rPr lang="uk-U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одну особу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29810235"/>
              </p:ext>
            </p:extLst>
          </p:nvPr>
        </p:nvGraphicFramePr>
        <p:xfrm>
          <a:off x="0" y="1011555"/>
          <a:ext cx="9144000" cy="584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020272" y="1268759"/>
            <a:ext cx="1975221" cy="646331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Wingdings 2"/>
              </a:rPr>
              <a:t></a:t>
            </a:r>
            <a:r>
              <a:rPr lang="uk-UA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Виписано</a:t>
            </a:r>
          </a:p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sym typeface="Wingdings 2"/>
              </a:rPr>
              <a:t></a:t>
            </a:r>
            <a:r>
              <a:rPr lang="uk-UA" b="1" dirty="0">
                <a:solidFill>
                  <a:schemeClr val="accent5">
                    <a:lumMod val="40000"/>
                    <a:lumOff val="60000"/>
                  </a:schemeClr>
                </a:solidFill>
                <a:sym typeface="Wingdings 2"/>
              </a:rPr>
              <a:t> </a:t>
            </a:r>
            <a:r>
              <a:rPr lang="uk-U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Відшкодовано</a:t>
            </a:r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2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4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280" y="188640"/>
            <a:ext cx="864095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Відсоток </a:t>
            </a:r>
            <a:r>
              <a:rPr lang="uk-U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використаних грошей виділених за період з 01.04.2017 по 15.08.2017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uk-U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за урядовою програмою «доступні ліки</a:t>
            </a:r>
            <a:r>
              <a:rPr lang="uk-UA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»</a:t>
            </a:r>
            <a:endParaRPr lang="uk-UA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83557574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33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4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280" y="557790"/>
            <a:ext cx="864095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Динаміка руху коштів</a:t>
            </a:r>
            <a:endParaRPr lang="uk-UA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59828"/>
              </p:ext>
            </p:extLst>
          </p:nvPr>
        </p:nvGraphicFramePr>
        <p:xfrm>
          <a:off x="737330" y="1817274"/>
          <a:ext cx="7704857" cy="3199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174"/>
                <a:gridCol w="2043263"/>
                <a:gridCol w="2156210"/>
                <a:gridCol w="2156210"/>
              </a:tblGrid>
              <a:tr h="1071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Місяць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Обсяг коштів від аптечних закладів за відповідний період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Здійснена оплата органами держказначейства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Підсумок (з </a:t>
                      </a:r>
                      <a:r>
                        <a:rPr lang="uk-UA" sz="1400" dirty="0" smtClean="0">
                          <a:effectLst/>
                        </a:rPr>
                        <a:t>наростанням)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35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Квітень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552599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216538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216538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Травень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2603504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1580301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1796839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Червень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4610228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2258787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4055626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Липень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7546556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2292607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6348230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15.08.2017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9384336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?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570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507</TotalTime>
  <Words>257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69</cp:revision>
  <dcterms:created xsi:type="dcterms:W3CDTF">2017-07-11T09:52:29Z</dcterms:created>
  <dcterms:modified xsi:type="dcterms:W3CDTF">2017-08-17T08:41:02Z</dcterms:modified>
</cp:coreProperties>
</file>