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300" r:id="rId17"/>
    <p:sldId id="298" r:id="rId18"/>
    <p:sldId id="299" r:id="rId19"/>
    <p:sldId id="268" r:id="rId20"/>
    <p:sldId id="302" r:id="rId21"/>
    <p:sldId id="303" r:id="rId22"/>
    <p:sldId id="304" r:id="rId23"/>
    <p:sldId id="270" r:id="rId24"/>
    <p:sldId id="271" r:id="rId25"/>
    <p:sldId id="269" r:id="rId26"/>
    <p:sldId id="272" r:id="rId27"/>
    <p:sldId id="283" r:id="rId28"/>
    <p:sldId id="273" r:id="rId29"/>
    <p:sldId id="257" r:id="rId30"/>
    <p:sldId id="259" r:id="rId31"/>
    <p:sldId id="266" r:id="rId32"/>
    <p:sldId id="260" r:id="rId33"/>
    <p:sldId id="262" r:id="rId34"/>
    <p:sldId id="263" r:id="rId35"/>
    <p:sldId id="265" r:id="rId36"/>
    <p:sldId id="274" r:id="rId37"/>
    <p:sldId id="276" r:id="rId38"/>
    <p:sldId id="277" r:id="rId39"/>
    <p:sldId id="279" r:id="rId40"/>
    <p:sldId id="280" r:id="rId41"/>
    <p:sldId id="282" r:id="rId42"/>
    <p:sldId id="301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5EEDF1-1A2D-4C70-A065-2197BD5AD482}" type="datetimeFigureOut">
              <a:rPr lang="uk-UA"/>
              <a:pPr>
                <a:defRPr/>
              </a:pPr>
              <a:t>21.03.2018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78D599-C37E-4AAE-A6B9-A86987B248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7256AB-4769-4ED2-A111-059FE699E3CD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0 w 8042"/>
              <a:gd name="T1" fmla="*/ 0 h 10000"/>
              <a:gd name="T2" fmla="*/ 8042 w 8042"/>
              <a:gd name="T3" fmla="*/ 10000 h 10000"/>
            </a:gdLst>
            <a:ahLst/>
            <a:cxnLst/>
            <a:rect l="T0" t="T1" r="T2" b="T3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BE8A8-39FF-4A80-8745-D2BD6735FFCA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58257-FD26-4966-9025-D4C235AEC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1FF3-7C4B-4531-BC27-1C90F91A6D43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BEF44-7402-42F8-BF41-AEA17ED23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5301-2566-49C9-8120-8E90C8B65D1F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2FFE3-D2B5-41F7-A48E-41A8650A6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3DC05-C0F3-4145-BDAC-9B46344CC64C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B04DE-E07C-4EC7-8A8C-DADB11ADD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A0D6F-FE95-4F72-BED6-6A11DE38EB44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88716-710B-4E9C-B701-896416B26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77B2-06C4-4A25-B46C-C548AAAB8409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47AA-A983-4015-BEE6-4CEC499E8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943D-BF8D-4E5F-934B-ED449BCDC095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72E8-2C66-4A43-9AAA-BE2895276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A532-11B8-4EB5-BF4C-4F4B01B3ECCD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06BA-C9AD-4DE2-B214-5068EC299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9D36-4A6C-404E-A4DA-A76B6C4F2D45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D6FC-996D-424E-8323-E45353FFE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B00D-F20D-409A-B800-72B4D2743E65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A6578-54E6-48D6-BD4F-7B30122A0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3387B-F489-4BB2-9DB8-DA3BB9E6632D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4E626-1844-4EE5-8DEF-699E6EF6D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DF590-A522-473D-8F16-B02B4214D31C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DC17-AFD4-4EEE-9C1D-4E9D16F22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F1D26-3447-4F27-82E3-FDAFE6BF90E5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294EE-29CE-41BC-91EA-D6585FB47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3AA9-84AF-41B7-891D-836592FC0D85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0EC7-D0FF-492D-9446-D4FDF9E5E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B1B9-DE0D-4505-B49B-A20FFF6C984D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98C1-D184-40AF-81C6-D3804592F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C6C7-39AB-4BC1-ACBE-E1F2F8A5B863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494DD-D420-4E53-A44C-8DF08DDA1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38934" name="Freeform 11"/>
            <p:cNvSpPr>
              <a:spLocks noChangeArrowheads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5" name="Freeform 12"/>
            <p:cNvSpPr>
              <a:spLocks noChangeArrowheads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6" name="Freeform 13"/>
            <p:cNvSpPr>
              <a:spLocks noChangeArrowheads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7" name="Freeform 14"/>
            <p:cNvSpPr>
              <a:spLocks noChangeArrowheads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8" name="Freeform 15"/>
            <p:cNvSpPr>
              <a:spLocks noChangeArrowheads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9" name="Freeform 16"/>
            <p:cNvSpPr>
              <a:spLocks noChangeArrowheads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0" name="Freeform 17"/>
            <p:cNvSpPr>
              <a:spLocks noChangeArrowheads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1" name="Freeform 18"/>
            <p:cNvSpPr>
              <a:spLocks noChangeArrowheads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2" name="Freeform 19"/>
            <p:cNvSpPr>
              <a:spLocks noChangeArrowheads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3" name="Freeform 20"/>
            <p:cNvSpPr>
              <a:spLocks noChangeArrowheads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4" name="Freeform 21"/>
            <p:cNvSpPr>
              <a:spLocks noChangeArrowheads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5" name="Freeform 22"/>
            <p:cNvSpPr>
              <a:spLocks noChangeArrowheads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8915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38922" name="Freeform 27"/>
            <p:cNvSpPr>
              <a:spLocks noChangeArrowheads="1"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Freeform 28"/>
            <p:cNvSpPr>
              <a:spLocks noChangeArrowheads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Freeform 29"/>
            <p:cNvSpPr>
              <a:spLocks noChangeArrowheads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Freeform 30"/>
            <p:cNvSpPr>
              <a:spLocks noChangeArrowheads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6" name="Freeform 31"/>
            <p:cNvSpPr>
              <a:spLocks noChangeArrowheads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7" name="Freeform 32"/>
            <p:cNvSpPr>
              <a:spLocks noChangeArrowheads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8" name="Freeform 33"/>
            <p:cNvSpPr>
              <a:spLocks noChangeArrowheads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9" name="Freeform 34"/>
            <p:cNvSpPr>
              <a:spLocks noChangeArrowheads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0" name="Freeform 35"/>
            <p:cNvSpPr>
              <a:spLocks noChangeArrowheads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1" name="Freeform 36"/>
            <p:cNvSpPr>
              <a:spLocks noChangeArrowheads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2" name="Freeform 37"/>
            <p:cNvSpPr>
              <a:spLocks noChangeArrowheads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3" name="Freeform 38"/>
            <p:cNvSpPr>
              <a:spLocks noChangeArrowheads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917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9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DFE262-7479-4858-A9F4-DBCA972F9988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AFFFC9-BECA-47A6-8B2E-36C3814E2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150" y="1604963"/>
            <a:ext cx="6600825" cy="226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Хронічний больовий синдром</a:t>
            </a:r>
            <a:endParaRPr lang="uk-UA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3886200"/>
            <a:ext cx="7345362" cy="2279650"/>
          </a:xfrm>
        </p:spPr>
        <p:txBody>
          <a:bodyPr rtlCol="0">
            <a:normAutofit fontScale="92500" lnSpcReduction="10000"/>
          </a:bodyPr>
          <a:lstStyle/>
          <a:p>
            <a:pPr marL="4479925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err="1" smtClean="0"/>
              <a:t>Асистент</a:t>
            </a:r>
            <a:r>
              <a:rPr lang="ru-RU" dirty="0" smtClean="0"/>
              <a:t> </a:t>
            </a:r>
            <a:r>
              <a:rPr lang="ru-RU" dirty="0" err="1" smtClean="0"/>
              <a:t>кафедри</a:t>
            </a:r>
            <a:r>
              <a:rPr lang="ru-RU" dirty="0" smtClean="0"/>
              <a:t> </a:t>
            </a:r>
            <a:r>
              <a:rPr lang="ru-RU" dirty="0" err="1" smtClean="0"/>
              <a:t>паліативної</a:t>
            </a:r>
            <a:r>
              <a:rPr lang="ru-RU" dirty="0" smtClean="0"/>
              <a:t> та </a:t>
            </a:r>
            <a:r>
              <a:rPr lang="ru-RU" dirty="0" err="1" smtClean="0"/>
              <a:t>хоспісної</a:t>
            </a:r>
            <a:r>
              <a:rPr lang="ru-RU" dirty="0" smtClean="0"/>
              <a:t> </a:t>
            </a:r>
            <a:r>
              <a:rPr lang="ru-RU" dirty="0" err="1" smtClean="0"/>
              <a:t>медицини</a:t>
            </a:r>
            <a:r>
              <a:rPr lang="ru-RU" dirty="0" smtClean="0"/>
              <a:t> НМАПО      </a:t>
            </a:r>
            <a:r>
              <a:rPr lang="ru-RU" dirty="0" err="1" smtClean="0"/>
              <a:t>ім</a:t>
            </a:r>
            <a:r>
              <a:rPr lang="ru-RU" dirty="0" smtClean="0"/>
              <a:t>. </a:t>
            </a:r>
            <a:r>
              <a:rPr lang="ru-RU" dirty="0" err="1" smtClean="0"/>
              <a:t>П.Л.Шупика</a:t>
            </a:r>
            <a:endParaRPr lang="en-US" dirty="0" smtClean="0"/>
          </a:p>
          <a:p>
            <a:pPr marL="4479925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/>
              <a:t>Лікар відділення паліативної допомоги “</a:t>
            </a:r>
            <a:r>
              <a:rPr lang="uk-UA" dirty="0" err="1"/>
              <a:t>Хоспіс</a:t>
            </a:r>
            <a:r>
              <a:rPr lang="uk-UA" dirty="0"/>
              <a:t>” КМКЛ№2</a:t>
            </a:r>
          </a:p>
          <a:p>
            <a:pPr marL="4479925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b="1" dirty="0" smtClean="0"/>
              <a:t>Максимова З.В.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28674" name="Содержимое 3" descr="9065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1700213"/>
            <a:ext cx="2735263" cy="4872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428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Пацієнтка Н. 38 років.</a:t>
            </a:r>
            <a:r>
              <a:rPr lang="uk-UA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uk-UA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uk-UA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350" y="2133600"/>
            <a:ext cx="7131050" cy="4103688"/>
          </a:xfrm>
        </p:spPr>
        <p:txBody>
          <a:bodyPr rtlCol="0">
            <a:noAutofit/>
          </a:bodyPr>
          <a:lstStyle/>
          <a:p>
            <a:pPr marL="890588" indent="-890588" algn="just" fontAlgn="auto">
              <a:spcAft>
                <a:spcPts val="0"/>
              </a:spcAft>
              <a:buFont typeface="Wingdings 3" charset="2"/>
              <a:buNone/>
              <a:tabLst>
                <a:tab pos="890588" algn="l"/>
              </a:tabLst>
              <a:defRPr/>
            </a:pPr>
            <a:r>
              <a:rPr lang="uk-UA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Діагноз: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Неходжкінська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лімфома з ураженням л/вузлів середостіння, легень,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кл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гр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IV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Скарги на підвищення температури тіла до 38,6, пітливість, судоми в обох н/кінцівках, біль в грудній клітині, н/відділах живота, хребті, задишку. Біль на 10 балів, хвора весь час плаче. З метою знеболення приймала в/м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Дексалгін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2,0-ефекту вистачало на 1-1,5 години.</a:t>
            </a:r>
          </a:p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Сімейним лікарем була призначена наступна схема знеболення:</a:t>
            </a:r>
          </a:p>
          <a:p>
            <a:pPr marL="0" indent="358775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в/м </a:t>
            </a:r>
            <a:r>
              <a:rPr lang="uk-UA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Налбуфін</a:t>
            </a: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10мг*4р./день та на ніч в/м </a:t>
            </a:r>
            <a:r>
              <a:rPr lang="uk-UA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Налбуфін</a:t>
            </a: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30мг – збільшились судоми та ефекту вистачало на 2-3 години, потім було призначено морфін сульфат 10мг-2т. *2р. В день та на ніч в/м </a:t>
            </a:r>
            <a:r>
              <a:rPr lang="uk-UA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Налбуфін</a:t>
            </a: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30мг.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30722" name="Содержимое 7" descr="IMG_220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530225"/>
            <a:ext cx="3311525" cy="5894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31746" name="Содержимое 3" descr="IMG_2178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476250"/>
            <a:ext cx="3527425" cy="6278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32770" name="Содержимое 3" descr="IMG_217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404813"/>
            <a:ext cx="3744912" cy="6243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788987"/>
          </a:xfrm>
        </p:spPr>
        <p:txBody>
          <a:bodyPr/>
          <a:lstStyle/>
          <a:p>
            <a:r>
              <a:rPr lang="uk-UA" smtClean="0"/>
              <a:t>Пацієнтка Н., 68 років.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marL="984250" indent="-98425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Діагноз:</a:t>
            </a:r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Рак підшлункової залози ст.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prolongatio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morbi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Mts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легені, печінку, розпад пухлини, нориця на передню черевну стінку, ексудативний плеврит</a:t>
            </a:r>
          </a:p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Скарги на виражений біль в спині, глибокий біль в черевній порожнині, кров'янисті виділення з нориці. в/м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Діклоберл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3,0 вистачало на 2-3 години</a:t>
            </a: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34818" name="Содержимое 3" descr="IMG_237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401638"/>
            <a:ext cx="3455988" cy="6149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35842" name="Содержимое 3" descr="IMG_236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273050"/>
            <a:ext cx="3384550" cy="602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36866" name="Содержимое 3" descr="IMG_237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214313"/>
            <a:ext cx="4321175" cy="6450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Заголовок 1"/>
          <p:cNvSpPr>
            <a:spLocks noGrp="1"/>
          </p:cNvSpPr>
          <p:nvPr>
            <p:ph type="title"/>
          </p:nvPr>
        </p:nvSpPr>
        <p:spPr>
          <a:xfrm>
            <a:off x="1944688" y="330200"/>
            <a:ext cx="6589712" cy="1281113"/>
          </a:xfrm>
        </p:spPr>
        <p:txBody>
          <a:bodyPr/>
          <a:lstStyle/>
          <a:p>
            <a:r>
              <a:rPr lang="uk-UA" smtClean="0"/>
              <a:t>Методики визначення больового синдрому</a:t>
            </a:r>
          </a:p>
        </p:txBody>
      </p:sp>
      <p:sp>
        <p:nvSpPr>
          <p:cNvPr id="1033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latin typeface="+mn-lt"/>
              <a:cs typeface="+mn-cs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835150" y="1905000"/>
          <a:ext cx="7021513" cy="4681538"/>
        </p:xfrm>
        <a:graphic>
          <a:graphicData uri="http://schemas.openxmlformats.org/presentationml/2006/ole">
            <p:oleObj spid="_x0000_s1031" name="Слайд" r:id="rId3" imgW="2933647" imgH="220079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Пацієнт Д., 76 років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marL="984250" indent="-98425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Діагноз: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Рак простати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IV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стан після променевої та хіміотерапії, метастази в печінку, кістки тулуба, виражений больовий синдром, пролежень куприка ст.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консультацією звернулася невістка пацієнта – наявний виражений біль в ділянці спини, кісток тулуба, пацієнт не спить, весь час стогне.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uk-UA" sz="4100" b="1" smtClean="0"/>
              <a:t/>
            </a:r>
            <a:br>
              <a:rPr lang="uk-UA" sz="4100" b="1" smtClean="0"/>
            </a:br>
            <a:r>
              <a:rPr lang="uk-UA" sz="4100" b="1" smtClean="0"/>
              <a:t/>
            </a:r>
            <a:br>
              <a:rPr lang="uk-UA" sz="4100" b="1" smtClean="0"/>
            </a:br>
            <a:r>
              <a:rPr lang="uk-UA" sz="4000" smtClean="0"/>
              <a:t>Важливо! </a:t>
            </a:r>
            <a:r>
              <a:rPr lang="uk-UA" sz="4100" b="1" smtClean="0"/>
              <a:t/>
            </a:r>
            <a:br>
              <a:rPr lang="uk-UA" sz="4100" b="1" smtClean="0"/>
            </a:br>
            <a:r>
              <a:rPr lang="uk-UA" sz="4100" b="1" smtClean="0"/>
              <a:t>Визначити  </a:t>
            </a:r>
            <a:r>
              <a:rPr lang="uk-UA" sz="4400" b="1" smtClean="0">
                <a:solidFill>
                  <a:srgbClr val="FF0000"/>
                </a:solidFill>
              </a:rPr>
              <a:t>тип  болю </a:t>
            </a:r>
            <a:r>
              <a:rPr lang="uk-UA" sz="2800" b="1" smtClean="0"/>
              <a:t>(</a:t>
            </a:r>
            <a:r>
              <a:rPr lang="uk-UA" sz="2800" b="1" i="1" smtClean="0"/>
              <a:t>за патофізіологічним механізмом)</a:t>
            </a:r>
            <a:endParaRPr lang="uk-UA" sz="4100" b="1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332038"/>
            <a:ext cx="8893175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3300" b="1" smtClean="0"/>
              <a:t>Ноцицептивний</a:t>
            </a:r>
          </a:p>
          <a:p>
            <a:pPr>
              <a:lnSpc>
                <a:spcPct val="80000"/>
              </a:lnSpc>
            </a:pPr>
            <a:r>
              <a:rPr lang="uk-UA" sz="3300" b="1" smtClean="0"/>
              <a:t>Нейропатичний </a:t>
            </a:r>
          </a:p>
          <a:p>
            <a:pPr>
              <a:lnSpc>
                <a:spcPct val="80000"/>
              </a:lnSpc>
            </a:pPr>
            <a:r>
              <a:rPr lang="uk-UA" sz="3300" b="1" smtClean="0"/>
              <a:t>Змішаний </a:t>
            </a:r>
          </a:p>
          <a:p>
            <a:pPr>
              <a:lnSpc>
                <a:spcPct val="80000"/>
              </a:lnSpc>
            </a:pPr>
            <a:r>
              <a:rPr lang="uk-UA" sz="3300" b="1" smtClean="0"/>
              <a:t>Проривний </a:t>
            </a:r>
          </a:p>
          <a:p>
            <a:pPr>
              <a:lnSpc>
                <a:spcPct val="80000"/>
              </a:lnSpc>
            </a:pPr>
            <a:r>
              <a:rPr lang="uk-UA" sz="3300" b="1" smtClean="0"/>
              <a:t>За рахунок запальних процесів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/>
          </p:cNvSpPr>
          <p:nvPr/>
        </p:nvSpPr>
        <p:spPr bwMode="auto">
          <a:xfrm>
            <a:off x="395288" y="366713"/>
            <a:ext cx="8353425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uk-UA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Ноцицептивний біль </a:t>
            </a:r>
            <a:r>
              <a:rPr lang="uk-UA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виникає внаслідок подразнення (стимуляції) периферичних больових рецепторів </a:t>
            </a:r>
            <a:r>
              <a:rPr lang="uk-UA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ноцицепторів і в свою чергу підрозділяється на:</a:t>
            </a:r>
            <a:endParaRPr lang="uk-UA" sz="1200" b="1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соматичний біль</a:t>
            </a:r>
            <a:r>
              <a:rPr lang="uk-UA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(внаслідок  стимулювання  больових рецепторів шкіри, м</a:t>
            </a:r>
            <a:r>
              <a:rPr lang="uk-UA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 тканин м</a:t>
            </a:r>
            <a:r>
              <a:rPr lang="uk-UA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язів і кісток); </a:t>
            </a:r>
            <a:endParaRPr lang="uk-UA" sz="1200" b="1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вісцеральний біль</a:t>
            </a:r>
            <a:r>
              <a:rPr lang="uk-UA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(внаслідок стимулювання больових рецепторів внутрішніх органів)</a:t>
            </a:r>
            <a:endParaRPr lang="uk-UA" sz="1200" b="1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uk-UA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Ноцицептивний біль</a:t>
            </a:r>
            <a:r>
              <a:rPr lang="uk-UA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описується пацієнтами як глибокий, пульсуючий,  тупий,  місцевий або поширений,  поверхневий або глибокий, різної інтенсивності. Об</a:t>
            </a:r>
            <a:r>
              <a:rPr lang="uk-UA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єктивно </a:t>
            </a:r>
            <a:r>
              <a:rPr lang="uk-UA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 неврологічних змін. </a:t>
            </a:r>
            <a:r>
              <a:rPr lang="uk-UA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Контролюється опіоїдами</a:t>
            </a:r>
            <a:r>
              <a:rPr lang="uk-UA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uk-UA" sz="3600" b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686800" cy="6524625"/>
          </a:xfrm>
        </p:spPr>
        <p:txBody>
          <a:bodyPr/>
          <a:lstStyle/>
          <a:p>
            <a:pPr algn="just"/>
            <a:r>
              <a:rPr lang="uk-UA" sz="1600" i="1" smtClean="0"/>
              <a:t> </a:t>
            </a:r>
            <a:r>
              <a:rPr lang="uk-UA" b="1" i="1" smtClean="0"/>
              <a:t>Нейропатичний біль  </a:t>
            </a:r>
            <a:r>
              <a:rPr lang="uk-UA" sz="2000" smtClean="0"/>
              <a:t>може бути описаний, як пекучий (відчуття горіння),    приступоподібний стріляючий, електричний, поколювання, бігання мурашок, дзвону у вухах, оніміння або інших патологічних відчуттів.</a:t>
            </a:r>
            <a:r>
              <a:rPr lang="uk-UA" sz="2000" b="1" smtClean="0"/>
              <a:t> </a:t>
            </a:r>
            <a:r>
              <a:rPr lang="uk-UA" sz="2000" smtClean="0"/>
              <a:t>Можуть</a:t>
            </a:r>
            <a:r>
              <a:rPr lang="uk-UA" sz="2000" b="1" smtClean="0"/>
              <a:t> з</a:t>
            </a:r>
            <a:r>
              <a:rPr lang="uk-UA" sz="2000" smtClean="0"/>
              <a:t>берігатися  дизестезії, аллодінія, каузалгія, парестезії. Характерні неврологічні зміни  (рухові, чутливі, вегетативні). Локалізація змін в ділянці іннервації, як правило – корінцева. Локалізація в кінцівці переважно дистальна з поширенням в    проксимальну частину. Гіперальгезія +/- виражена при емоціях ( за рахунок вивільнення норадреналіну).  Пекучі фантомні болі.  </a:t>
            </a:r>
            <a:r>
              <a:rPr lang="uk-UA" sz="2000" b="1" i="1" smtClean="0">
                <a:solidFill>
                  <a:srgbClr val="FF0000"/>
                </a:solidFill>
              </a:rPr>
              <a:t>Нейропатичний біль не контролюється або слабо контролюється опіоїдами. </a:t>
            </a:r>
            <a:endParaRPr lang="uk-UA" sz="2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790575" y="2205038"/>
            <a:ext cx="8353425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Calibri" pitchFamily="34" charset="0"/>
              </a:rPr>
              <a:t> біль слабкий </a:t>
            </a:r>
          </a:p>
          <a:p>
            <a:r>
              <a:rPr lang="uk-U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Calibri" pitchFamily="34" charset="0"/>
              </a:rPr>
              <a:t>                  </a:t>
            </a:r>
            <a:r>
              <a:rPr lang="uk-UA" sz="36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Calibri" pitchFamily="34" charset="0"/>
              </a:rPr>
              <a:t>відповідає за ВАШ  </a:t>
            </a:r>
            <a:r>
              <a:rPr lang="ru-RU" sz="36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Calibri" pitchFamily="34" charset="0"/>
              </a:rPr>
              <a:t>&lt;</a:t>
            </a:r>
            <a:r>
              <a:rPr lang="uk-UA" sz="36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Calibri" pitchFamily="34" charset="0"/>
              </a:rPr>
              <a:t> 4 </a:t>
            </a:r>
          </a:p>
          <a:p>
            <a:pPr>
              <a:buFont typeface="Wingdings" pitchFamily="2" charset="2"/>
              <a:buChar char="§"/>
            </a:pPr>
            <a:r>
              <a:rPr lang="uk-U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Calibri" pitchFamily="34" charset="0"/>
              </a:rPr>
              <a:t>біль середньої важкості     </a:t>
            </a:r>
          </a:p>
          <a:p>
            <a:r>
              <a:rPr lang="uk-U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Calibri" pitchFamily="34" charset="0"/>
              </a:rPr>
              <a:t>                               </a:t>
            </a:r>
            <a:r>
              <a:rPr lang="uk-UA" sz="36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Calibri" pitchFamily="34" charset="0"/>
              </a:rPr>
              <a:t>за ВАШ =  4 – 6  </a:t>
            </a:r>
          </a:p>
          <a:p>
            <a:pPr>
              <a:buFont typeface="Wingdings" pitchFamily="2" charset="2"/>
              <a:buChar char="§"/>
            </a:pPr>
            <a:r>
              <a:rPr lang="uk-U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Calibri" pitchFamily="34" charset="0"/>
              </a:rPr>
              <a:t>біль сильного ступеню </a:t>
            </a:r>
          </a:p>
          <a:p>
            <a:r>
              <a:rPr lang="uk-U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Calibri" pitchFamily="34" charset="0"/>
              </a:rPr>
              <a:t>                   </a:t>
            </a:r>
            <a:r>
              <a:rPr lang="uk-UA" sz="36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Calibri" pitchFamily="34" charset="0"/>
              </a:rPr>
              <a:t>оцінка за  ВАШ = 7 – 10 </a:t>
            </a:r>
          </a:p>
          <a:p>
            <a:pPr algn="ctr"/>
            <a:endParaRPr lang="uk-UA" sz="1600" b="1">
              <a:latin typeface="Century Gothic" pitchFamily="34" charset="0"/>
              <a:cs typeface="Calibri" pitchFamily="34" charset="0"/>
            </a:endParaRPr>
          </a:p>
          <a:p>
            <a:pPr eaLnBrk="0" hangingPunct="0"/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1835150" y="549275"/>
            <a:ext cx="65897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uk-UA" sz="3600">
                <a:solidFill>
                  <a:srgbClr val="262626"/>
                </a:solidFill>
                <a:latin typeface="Century Gothic" pitchFamily="34" charset="0"/>
              </a:rPr>
              <a:t>Ступені інтенсивності болю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43063" y="293688"/>
            <a:ext cx="7250112" cy="12811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триступінчатого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підходу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хронічного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болю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6" descr="37 коп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85975"/>
            <a:ext cx="8893175" cy="4214813"/>
          </a:xfrm>
        </p:spPr>
      </p:pic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0" y="3929063"/>
            <a:ext cx="3779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неопіоїдні</a:t>
            </a:r>
            <a:r>
              <a:rPr lang="uk-UA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   анальгетики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 </a:t>
            </a: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928688" y="4286250"/>
            <a:ext cx="176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+ </a:t>
            </a:r>
            <a:r>
              <a:rPr lang="uk-UA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ад’юванти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 </a:t>
            </a:r>
          </a:p>
        </p:txBody>
      </p:sp>
      <p:sp>
        <p:nvSpPr>
          <p:cNvPr id="39942" name="Rectangle 14"/>
          <p:cNvSpPr>
            <a:spLocks noChangeArrowheads="1"/>
          </p:cNvSpPr>
          <p:nvPr/>
        </p:nvSpPr>
        <p:spPr bwMode="auto">
          <a:xfrm>
            <a:off x="2243138" y="2714625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Слабкі </a:t>
            </a:r>
            <a:r>
              <a:rPr lang="uk-UA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опіоїди</a:t>
            </a:r>
            <a:r>
              <a:rPr lang="uk-UA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 + (-) </a:t>
            </a:r>
            <a:r>
              <a:rPr lang="uk-UA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неопіоїди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 </a:t>
            </a:r>
          </a:p>
        </p:txBody>
      </p:sp>
      <p:sp>
        <p:nvSpPr>
          <p:cNvPr id="39943" name="Rectangle 15"/>
          <p:cNvSpPr>
            <a:spLocks noChangeArrowheads="1"/>
          </p:cNvSpPr>
          <p:nvPr/>
        </p:nvSpPr>
        <p:spPr bwMode="auto">
          <a:xfrm>
            <a:off x="3201988" y="3122613"/>
            <a:ext cx="1892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+   </a:t>
            </a:r>
            <a:r>
              <a:rPr lang="uk-UA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ад’юванти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 </a:t>
            </a:r>
          </a:p>
        </p:txBody>
      </p:sp>
      <p:sp>
        <p:nvSpPr>
          <p:cNvPr id="39944" name="Rectangle 17"/>
          <p:cNvSpPr>
            <a:spLocks noChangeArrowheads="1"/>
          </p:cNvSpPr>
          <p:nvPr/>
        </p:nvSpPr>
        <p:spPr bwMode="auto">
          <a:xfrm>
            <a:off x="6156325" y="2147888"/>
            <a:ext cx="2754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Опіати</a:t>
            </a:r>
            <a: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  +  </a:t>
            </a:r>
            <a:r>
              <a:rPr lang="uk-UA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ад’юванти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+mn-cs"/>
              </a:rPr>
              <a:t> </a:t>
            </a:r>
          </a:p>
        </p:txBody>
      </p:sp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1643063" y="5715000"/>
            <a:ext cx="201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009900"/>
                </a:solidFill>
                <a:latin typeface="Lucida Sans Unicode" pitchFamily="34" charset="0"/>
              </a:rPr>
              <a:t>ВАШ  до 4</a:t>
            </a:r>
            <a:endParaRPr lang="ru-RU" sz="2800" b="1">
              <a:solidFill>
                <a:srgbClr val="009900"/>
              </a:solidFill>
              <a:latin typeface="Lucida Sans Unicode" pitchFamily="34" charset="0"/>
            </a:endParaRPr>
          </a:p>
        </p:txBody>
      </p:sp>
      <p:sp>
        <p:nvSpPr>
          <p:cNvPr id="40969" name="TextBox 9"/>
          <p:cNvSpPr txBox="1">
            <a:spLocks noChangeArrowheads="1"/>
          </p:cNvSpPr>
          <p:nvPr/>
        </p:nvSpPr>
        <p:spPr bwMode="auto">
          <a:xfrm>
            <a:off x="4357688" y="4500563"/>
            <a:ext cx="1758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00B050"/>
                </a:solidFill>
                <a:latin typeface="Lucida Sans Unicode" pitchFamily="34" charset="0"/>
              </a:rPr>
              <a:t>ВАШ 4-6</a:t>
            </a:r>
            <a:endParaRPr lang="ru-RU" sz="2800" b="1">
              <a:solidFill>
                <a:srgbClr val="00B050"/>
              </a:solidFill>
              <a:latin typeface="Lucida Sans Unicode" pitchFamily="34" charset="0"/>
            </a:endParaRPr>
          </a:p>
        </p:txBody>
      </p:sp>
      <p:sp>
        <p:nvSpPr>
          <p:cNvPr id="40970" name="TextBox 10"/>
          <p:cNvSpPr txBox="1">
            <a:spLocks noChangeArrowheads="1"/>
          </p:cNvSpPr>
          <p:nvPr/>
        </p:nvSpPr>
        <p:spPr bwMode="auto">
          <a:xfrm>
            <a:off x="6786563" y="3071813"/>
            <a:ext cx="1985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00B050"/>
                </a:solidFill>
                <a:latin typeface="Lucida Sans Unicode" pitchFamily="34" charset="0"/>
              </a:rPr>
              <a:t>ВАШ 7-10</a:t>
            </a:r>
            <a:endParaRPr lang="ru-RU" sz="2800" b="1">
              <a:solidFill>
                <a:srgbClr val="00B050"/>
              </a:solidFill>
              <a:latin typeface="Lucida Sans Unicode" pitchFamily="34" charset="0"/>
            </a:endParaRPr>
          </a:p>
        </p:txBody>
      </p:sp>
      <p:sp>
        <p:nvSpPr>
          <p:cNvPr id="40971" name="Прямоугольник 11"/>
          <p:cNvSpPr>
            <a:spLocks noChangeArrowheads="1"/>
          </p:cNvSpPr>
          <p:nvPr/>
        </p:nvSpPr>
        <p:spPr bwMode="auto">
          <a:xfrm>
            <a:off x="5237163" y="5476875"/>
            <a:ext cx="3470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Lucida Sans Unicode" pitchFamily="34" charset="0"/>
              </a:rPr>
              <a:t>WHO Cancer Pain Relief 1980</a:t>
            </a:r>
            <a:endParaRPr lang="ru-RU" b="1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95288" y="517525"/>
            <a:ext cx="835342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СТУПЕНІ  ІНТЕНСИВНОСТІ  БОЛЮ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+mn-cs"/>
              </a:rPr>
              <a:t> біль слабкий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+mn-cs"/>
              </a:rPr>
              <a:t>                  відповідає за ВАШ  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+mn-cs"/>
              </a:rPr>
              <a:t>&lt;</a:t>
            </a:r>
            <a:r>
              <a:rPr lang="uk-UA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+mn-cs"/>
              </a:rPr>
              <a:t> 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+mn-cs"/>
              </a:rPr>
              <a:t>біль середньої важкості  –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+mn-cs"/>
              </a:rPr>
              <a:t>                               за ВАШ =  4 – 6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+mn-cs"/>
              </a:rPr>
              <a:t>біль сильного ступеню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alibri" pitchFamily="34" charset="0"/>
                <a:cs typeface="+mn-cs"/>
              </a:rPr>
              <a:t>                   оцінка за  ВАШ = 7 – 10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latin typeface="+mn-lt"/>
              <a:ea typeface="Calibri" pitchFamily="34" charset="0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Calibri" pitchFamily="34" charset="0"/>
              <a:ea typeface="Calibri" pitchFamily="34" charset="0"/>
              <a:cs typeface="+mn-cs"/>
            </a:endParaRPr>
          </a:p>
        </p:txBody>
      </p:sp>
      <p:pic>
        <p:nvPicPr>
          <p:cNvPr id="41986" name="Picture 9" descr="C:\Documents and Settings\SHAPOVAL\Рабочий стол\S4,_Pain_Pathophysiology_and_Assessment_English_Non-Verbal.27337DEFANGED_Ukr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619283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Правила  лікування </a:t>
            </a:r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коанальгетиками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350" y="1935163"/>
            <a:ext cx="7454900" cy="4565650"/>
          </a:xfrm>
        </p:spPr>
        <p:txBody>
          <a:bodyPr rtlCol="0"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Коанальгетики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призначаються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після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того, як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було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визначено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оптимальне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дозування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основних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анальгетиків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опіоїдів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опіоїдами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адекватне знеболення досягається протягом декількох днів у 70-90% випадків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3"/>
          <p:cNvSpPr>
            <a:spLocks noChangeArrowheads="1"/>
          </p:cNvSpPr>
          <p:nvPr/>
        </p:nvSpPr>
        <p:spPr bwMode="auto">
          <a:xfrm>
            <a:off x="1258888" y="765175"/>
            <a:ext cx="7634287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latin typeface="Century Gothic" pitchFamily="34" charset="0"/>
              </a:rPr>
              <a:t>Спосіб застосування та дози</a:t>
            </a:r>
          </a:p>
          <a:p>
            <a:endParaRPr lang="uk-UA" sz="1200">
              <a:latin typeface="Century Gothic" pitchFamily="34" charset="0"/>
            </a:endParaRPr>
          </a:p>
          <a:p>
            <a:pPr algn="just"/>
            <a:r>
              <a:rPr lang="uk-UA" sz="1200">
                <a:latin typeface="Century Gothic" pitchFamily="34" charset="0"/>
              </a:rPr>
              <a:t>Застосовують внутрішньо. Режим дозування встановлюють індивідуально.</a:t>
            </a:r>
          </a:p>
          <a:p>
            <a:pPr algn="just"/>
            <a:endParaRPr lang="uk-UA" sz="1200">
              <a:latin typeface="Century Gothic" pitchFamily="34" charset="0"/>
            </a:endParaRPr>
          </a:p>
          <a:p>
            <a:pPr algn="just"/>
            <a:r>
              <a:rPr lang="uk-UA" sz="1200">
                <a:latin typeface="Century Gothic" pitchFamily="34" charset="0"/>
              </a:rPr>
              <a:t>Початкова доза препарату залежить від ступеня болю та особливостей попереднього прийому пацієнтом аналгетиків. Препарат потрібно застосовувати у встановленій лікарем дозі кожні 4 години. У разі посилення болю або розвитку толерантності до морфіну необхідно збільшити дозу препарату, використовуючи дозування 5 мг та 10 мг.</a:t>
            </a:r>
          </a:p>
          <a:p>
            <a:pPr algn="just"/>
            <a:endParaRPr lang="uk-UA" sz="1200">
              <a:latin typeface="Century Gothic" pitchFamily="34" charset="0"/>
            </a:endParaRPr>
          </a:p>
          <a:p>
            <a:pPr algn="just"/>
            <a:r>
              <a:rPr lang="uk-UA" sz="1200">
                <a:latin typeface="Century Gothic" pitchFamily="34" charset="0"/>
              </a:rPr>
              <a:t>Для пацієнтів літнього віку може бути доцільним зниження доз, які застосовуються дорослим.</a:t>
            </a:r>
          </a:p>
          <a:p>
            <a:pPr algn="just"/>
            <a:r>
              <a:rPr lang="uk-UA" sz="1200">
                <a:latin typeface="Century Gothic" pitchFamily="34" charset="0"/>
              </a:rPr>
              <a:t>Пацієнтам, які переходять від парентерального застосування морфіну до перорального, необхідно підвищити дозу, щоб компенсувати зменшення аналгетичного ефекту, пов’язаного із оральним способом застосування морфіну. Зазвичай необхідність такого збільшення дози становить 100 %; для таких пацієнтів потрібна індивідуальна корекція дози.</a:t>
            </a:r>
          </a:p>
          <a:p>
            <a:pPr algn="just"/>
            <a:r>
              <a:rPr lang="uk-UA" sz="1200">
                <a:latin typeface="Century Gothic" pitchFamily="34" charset="0"/>
              </a:rPr>
              <a:t>Для дорослих та дітей віком від 12 років, які не застосовували опіоїди, початкові дози морфіну, як правило, становлять 5-10 мг кожні 4 години. </a:t>
            </a:r>
            <a:r>
              <a:rPr lang="uk-UA" sz="1200">
                <a:solidFill>
                  <a:srgbClr val="FF0000"/>
                </a:solidFill>
                <a:latin typeface="Century Gothic" pitchFamily="34" charset="0"/>
              </a:rPr>
              <a:t>Для пацієнтів з болем, який не контролюється більш слабкими опіоїдами, початкова доза морфіну звичайно становить 10 мг кожні 4 години.</a:t>
            </a:r>
          </a:p>
          <a:p>
            <a:pPr algn="just"/>
            <a:r>
              <a:rPr lang="uk-UA" sz="1200">
                <a:solidFill>
                  <a:srgbClr val="FF0000"/>
                </a:solidFill>
                <a:latin typeface="Century Gothic" pitchFamily="34" charset="0"/>
              </a:rPr>
              <a:t>Дітям віком 3-5 років призначають по 5 мг кожні 4 години, віком 6-12 років – по 5-10 мг кожні 4 години.</a:t>
            </a:r>
          </a:p>
          <a:p>
            <a:pPr algn="just"/>
            <a:endParaRPr lang="uk-UA" sz="120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r>
              <a:rPr lang="uk-UA" sz="1200">
                <a:solidFill>
                  <a:srgbClr val="FF0000"/>
                </a:solidFill>
                <a:latin typeface="Century Gothic" pitchFamily="34" charset="0"/>
              </a:rPr>
              <a:t>Добову дозу морфіну можна збільшити до 200 мг за умови контролю побічних реакцій та можливості надання невідкладної спеціалізованої допомоги. У разі неможливості контролювання болю встановленою титруванням дозою та необхідності застосування добової дози, яка перевищує 200 мг (зазвичай при хронічному болю онкологічної етіології), необхідний постійний ретельний контроль стану пацієнта </a:t>
            </a:r>
            <a:r>
              <a:rPr lang="uk-UA" sz="1200">
                <a:latin typeface="Century Gothic" pitchFamily="34" charset="0"/>
              </a:rPr>
              <a:t>(див. «Побічні реакції» та «Передозування»).</a:t>
            </a:r>
          </a:p>
          <a:p>
            <a:pPr algn="just"/>
            <a:r>
              <a:rPr lang="uk-UA" sz="1200" i="1">
                <a:latin typeface="Century Gothic" pitchFamily="34" charset="0"/>
              </a:rPr>
              <a:t>У разі післяопераційного болю</a:t>
            </a:r>
            <a:r>
              <a:rPr lang="uk-UA" sz="1200">
                <a:latin typeface="Century Gothic" pitchFamily="34" charset="0"/>
              </a:rPr>
              <a:t> пацієнтам з масою тіла до 70 кг призначають по 5 мг кожні 4 години, пацієнтам з масою тіла від 70 кг – по 10 мг кожні 4 години. Пероральні форми морфіну застосовують з обережністю протягом перших 24 годин після операції з огляду на динаміку відновлення функцій кишечнику.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    КОАНАЛЬГЕТИКИ</a:t>
            </a:r>
            <a:endParaRPr lang="ru-RU" smtClean="0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r>
              <a:rPr lang="ru-RU" sz="3600" smtClean="0"/>
              <a:t> Антидепресанти</a:t>
            </a:r>
          </a:p>
          <a:p>
            <a:r>
              <a:rPr lang="uk-UA" sz="3600" smtClean="0"/>
              <a:t>Протисудорожні</a:t>
            </a:r>
          </a:p>
          <a:p>
            <a:r>
              <a:rPr lang="uk-UA" sz="3600" smtClean="0"/>
              <a:t>Кортикостероїди</a:t>
            </a:r>
          </a:p>
          <a:p>
            <a:r>
              <a:rPr lang="uk-UA" sz="3600" smtClean="0"/>
              <a:t>Місцеві анестетики </a:t>
            </a:r>
          </a:p>
          <a:p>
            <a:r>
              <a:rPr lang="uk-UA" sz="3600" smtClean="0"/>
              <a:t>Міорелаксанти </a:t>
            </a:r>
            <a:endParaRPr lang="ru-RU" sz="3600" smtClean="0"/>
          </a:p>
          <a:p>
            <a:pPr>
              <a:buFont typeface="Wingdings 2" pitchFamily="18" charset="2"/>
              <a:buNone/>
            </a:pP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Діагноз пацієнтки в приймальному відділенні:</a:t>
            </a:r>
            <a:b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350" y="2133600"/>
            <a:ext cx="7131050" cy="3816350"/>
          </a:xfrm>
        </p:spPr>
        <p:txBody>
          <a:bodyPr rtlCol="0">
            <a:normAutofit/>
          </a:bodyPr>
          <a:lstStyle/>
          <a:p>
            <a:pPr marL="890588" indent="-890588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Діагноз: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Рак яєчників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ст.ІІІс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T3N1M1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 після комбінованого лікування (ПХТ+ПРТ)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prolongatio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morbi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Mts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очеревину,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канцероматоз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кл.гр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інтоксикація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больовий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синдром</a:t>
            </a:r>
          </a:p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Скарги на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виражений біль в нижніх відділах живота (за шкалою ВАШ 8-10 балів),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тошноту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рвоту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відсутність апетиту,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закреп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головокружіння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загальну слабкість, безсоння. Біль турбує постійно протягом доби, посилюється під час простих рухів. З метою знеболення вдома приймала в/м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Кетанов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1,0*3р. в день – ефекту вистачило на 3 години.</a:t>
            </a:r>
          </a:p>
          <a:p>
            <a:pPr marL="890588" indent="-890588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 метою знеболення сімейним лікарем ЦПМСД був призначений в/м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Налбуфін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10мг (синтетичний морфін, який відпускається без рецепту форми ф3-”рожевий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бланк”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при цьому родичам пацієнта не було надано роз'яснення, щодо складників препарату.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Напрямки терапії:</a:t>
            </a: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z="2400" smtClean="0"/>
              <a:t>1. Знеболюючі препарати</a:t>
            </a:r>
          </a:p>
          <a:p>
            <a:pPr>
              <a:buFont typeface="Wingdings 3" pitchFamily="18" charset="2"/>
              <a:buNone/>
            </a:pPr>
            <a:r>
              <a:rPr lang="uk-UA" sz="2400" smtClean="0"/>
              <a:t>2. Рентгенографія ОЧП(при наявності часткової кишкової непрохідності – інфузійна терапія)</a:t>
            </a:r>
          </a:p>
          <a:p>
            <a:pPr>
              <a:buFont typeface="Wingdings 3" pitchFamily="18" charset="2"/>
              <a:buNone/>
            </a:pPr>
            <a:r>
              <a:rPr lang="uk-UA" sz="2400" smtClean="0"/>
              <a:t>3. Протитошнотні препарати</a:t>
            </a:r>
          </a:p>
          <a:p>
            <a:pPr>
              <a:buFont typeface="Wingdings 3" pitchFamily="18" charset="2"/>
              <a:buNone/>
            </a:pPr>
            <a:r>
              <a:rPr lang="uk-UA" sz="2400" smtClean="0"/>
              <a:t>4. Ко-анальгетики (так як у пацієнтки наявний також нейропатичний біль)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Знеболююча терапія</a:t>
            </a:r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r>
              <a:rPr lang="uk-UA" sz="2400" smtClean="0"/>
              <a:t>в/м </a:t>
            </a:r>
            <a:r>
              <a:rPr lang="en-US" sz="2400" smtClean="0"/>
              <a:t>Sol.Morphini hydrochloridi 1%-1,0*4</a:t>
            </a:r>
            <a:r>
              <a:rPr lang="uk-UA" sz="2400" smtClean="0"/>
              <a:t>р. </a:t>
            </a:r>
          </a:p>
          <a:p>
            <a:r>
              <a:rPr lang="uk-UA" sz="2400" smtClean="0"/>
              <a:t>6.00;12.00;18.00;24.00 при зменшенні симптомів інтоксикації (тошнота, рвота) є можливість перейти на пероральну форму </a:t>
            </a:r>
          </a:p>
          <a:p>
            <a:r>
              <a:rPr lang="uk-UA" sz="2400" smtClean="0"/>
              <a:t>Морфіна сульфат 10мг – 3табл.(30мг) *4р. в день 6.00;12.00;18.00;24.00</a:t>
            </a:r>
          </a:p>
          <a:p>
            <a:r>
              <a:rPr lang="uk-UA" sz="2400" smtClean="0"/>
              <a:t>Амітріптілін 25мг 1т. в 21.00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Діагноз пацієнта в приймальному відділенні: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fontScale="92500" lnSpcReduction="10000"/>
          </a:bodyPr>
          <a:lstStyle/>
          <a:p>
            <a:pPr marL="984250" indent="-98425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Діагноз: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Ревматоїдний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артрит з ураженням серця (поліартрит з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проліферативними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змінами в суглобах, дистрофія міокарда),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серонегативний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Повільно прогресуючий перебіг Активність ІІ ступеня,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стадія. Порушення функції суглобів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II-III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ступеня. </a:t>
            </a:r>
          </a:p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Скарги на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виражений біль в нижніх відділах живота (за шкалою ВАШ 8-10 балів),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тошноту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рвоту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відсутність апетиту,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закреп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головокружіння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загальну слабкість, безсоння. Біль турбує постійно протягом доби, посилюється під час простих рухів. З метою знеболення вдома приймала в/м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Кетанов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1,0*3р. в день – ефекту вистачило на 3 години.</a:t>
            </a:r>
          </a:p>
          <a:p>
            <a:pPr marL="984250" indent="-98425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Знеболюючі препарати:</a:t>
            </a:r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z="2400" smtClean="0"/>
              <a:t>Трамадол 50мг (1капс)*4р. в день </a:t>
            </a:r>
          </a:p>
          <a:p>
            <a:pPr>
              <a:buFont typeface="Wingdings 3" pitchFamily="18" charset="2"/>
              <a:buNone/>
            </a:pPr>
            <a:r>
              <a:rPr lang="uk-UA" sz="2400" smtClean="0"/>
              <a:t>7.00; 11.00;15.00; 19.00;</a:t>
            </a:r>
          </a:p>
          <a:p>
            <a:pPr>
              <a:buFont typeface="Wingdings 3" pitchFamily="18" charset="2"/>
              <a:buNone/>
            </a:pPr>
            <a:r>
              <a:rPr lang="uk-UA" sz="2400" smtClean="0"/>
              <a:t>Левана ІС 1т.(2мг)*1р. В 21.00</a:t>
            </a:r>
          </a:p>
          <a:p>
            <a:pPr>
              <a:buFont typeface="Wingdings 3" pitchFamily="18" charset="2"/>
              <a:buNone/>
            </a:pPr>
            <a:endParaRPr lang="uk-UA" smtClean="0"/>
          </a:p>
          <a:p>
            <a:pPr>
              <a:buFont typeface="Wingdings 3" pitchFamily="18" charset="2"/>
              <a:buNone/>
            </a:pP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Діагноз пацієнта в приймальному відділенні: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marL="984250" indent="-98425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Діагноз: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Рак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вульви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ст. ІІІ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T3N1M0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стан після променевої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терапіі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Mts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паховий л/вузол зліва,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кл.гр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больовий синдром ,розпад м'яких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тканин,інтоксикація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виражений біль в ділянці рани (за шкалою ВАШ на 8-10 балів), гнійні виділення з неї та появу неприємного запаху, підвищення температури тіла до 38С, безсоння. </a:t>
            </a:r>
          </a:p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 метою знеболення приймала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диклоберл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таблетках*4-5 раз в день, ефекту вистачало на 2-3 години. Рану обробляли перекисом водню.</a:t>
            </a:r>
          </a:p>
          <a:p>
            <a:pPr marL="984250" indent="-98425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Напрямки терапії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marL="514350" indent="-514350" algn="just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Перев'язки в ділянці рани -2р. в день (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діоксизоль-має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знеболюючий місцевий ефект)</a:t>
            </a:r>
          </a:p>
          <a:p>
            <a:pPr marL="514350" indent="-514350" algn="just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Антибактеріальна терапія</a:t>
            </a:r>
          </a:p>
          <a:p>
            <a:pPr marL="514350" indent="-514350" algn="just" fontAlgn="auto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Знеболюючі препарати: </a:t>
            </a:r>
          </a:p>
          <a:p>
            <a:pPr marL="890588" indent="-265113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Морфіна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сульфат 10мг 1т.*6р. в день 6.00;10.00;14.00;18.00;22.00;2.00  </a:t>
            </a:r>
          </a:p>
          <a:p>
            <a:pPr marL="890588" indent="-265113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Ко-анальгетики -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амітріптілін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25мг 1т. В 22.00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Діагноз пацієнта в приймальному відділенні: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marL="984250" indent="-98425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Діагноз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Деформуючий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остеоартроз,швидко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прогресуючий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переважним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ураженням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кульшових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суглобів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III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стадія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рентгенологічних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змін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з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частими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довготривалими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загостреннями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порушення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функції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суглобів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Ііступеню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Скарги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виражений біль в правому кульшовому суглобі, який посилюється при рухах та майже унеможливлює пересування, за шкалою ВАШ 8-10 балів. Найбільше турбує протягом дня, вночі значно менше. З метою знеболення приймав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Німесіл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1пак.*2-3 рази на добу, ефекту вистачало на 1-2 години.</a:t>
            </a:r>
          </a:p>
          <a:p>
            <a:pPr marL="984250" indent="-98425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Знеболюючі препарати</a:t>
            </a:r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mtClean="0"/>
              <a:t>Морфіна сульфат табл. 5мг 1т. *5р. В день </a:t>
            </a:r>
          </a:p>
          <a:p>
            <a:pPr>
              <a:buFont typeface="Wingdings 3" pitchFamily="18" charset="2"/>
              <a:buNone/>
            </a:pPr>
            <a:r>
              <a:rPr lang="uk-UA" smtClean="0"/>
              <a:t>7.00;11.00;15.00;19.00;22.00</a:t>
            </a:r>
          </a:p>
          <a:p>
            <a:pPr>
              <a:buFont typeface="Wingdings 3" pitchFamily="18" charset="2"/>
              <a:buNone/>
            </a:pP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Діагноз пацієнта в приймальному відділенні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4032250"/>
          </a:xfrm>
        </p:spPr>
        <p:txBody>
          <a:bodyPr rtlCol="0">
            <a:normAutofit lnSpcReduction="10000"/>
          </a:bodyPr>
          <a:lstStyle/>
          <a:p>
            <a:pPr marL="890588" indent="-890588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Діагноз: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Рак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нижньої щелепи (помірно диференційовані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плоскоклітинний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рак-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гістологічно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з проростанням в прилеглі м'які тканини ст.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IVT4N1M0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стан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ПХТ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prolongatio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morbi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Мтс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підщелепні і шийні л/вузли,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кл.гр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больовий синдром, інтоксикація, кахексія. Цукровий діабет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типу,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субкомпенсований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Скарги на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головний біль, біль в ділянці шиї, за шкалою ВАШ 7-9 балів, неможливість ковтати їжу,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тошноту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рвоту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закреп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відсутність апетиту, загальну слабкість, безсоння. З метою знеболення приймав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Морфіна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сульфат 20мг (2т)*2р. В день 10.00;22.00 –ефекту вистачало на 5-6 годин</a:t>
            </a:r>
          </a:p>
          <a:p>
            <a:pPr marL="890588" indent="-890588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Знеболююча терапія:</a:t>
            </a:r>
          </a:p>
        </p:txBody>
      </p:sp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>
              <a:buFont typeface="Century Gothic" pitchFamily="34" charset="0"/>
              <a:buAutoNum type="arabicPeriod"/>
            </a:pPr>
            <a:r>
              <a:rPr lang="uk-UA" smtClean="0"/>
              <a:t>Закреп (атонія кишківника, як побічна дія морфіну) може спричинити збільшення больового синдрому!</a:t>
            </a:r>
          </a:p>
          <a:p>
            <a:pPr>
              <a:buFont typeface="Century Gothic" pitchFamily="34" charset="0"/>
              <a:buAutoNum type="arabicPeriod"/>
            </a:pPr>
            <a:r>
              <a:rPr lang="uk-UA" smtClean="0"/>
              <a:t>Якщо після зникнення закрепу больовий синдром не зменшився, то</a:t>
            </a:r>
          </a:p>
          <a:p>
            <a:pPr>
              <a:buFont typeface="Century Gothic" pitchFamily="34" charset="0"/>
              <a:buAutoNum type="arabicPeriod"/>
            </a:pPr>
            <a:r>
              <a:rPr lang="uk-UA" smtClean="0"/>
              <a:t>Морфіна сульфат 20мг (2)т.*4р. В день 6.00;12.00;18.00;24.00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358775" algn="just">
              <a:buFont typeface="Wingdings 3" pitchFamily="18" charset="2"/>
              <a:buNone/>
            </a:pPr>
            <a:r>
              <a:rPr lang="uk-UA" smtClean="0"/>
              <a:t>Впродовж місяця пацієнт приймав уколи налбуфіну тричі на день (хоча це грубе порушення призначення препарату), але біль вже став нестерпним і тоді сімейний лікар виписав трамадол, що є препаратом набагато слабшої дії зі словами, що не можна пити більше двох капсул (100мг) – в інструкціі максимальна доза-400мг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Діагноз у приймальному відділенні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lnSpcReduction="10000"/>
          </a:bodyPr>
          <a:lstStyle/>
          <a:p>
            <a:pPr marL="1168400" indent="-116840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Діагноз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Облітеруючий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атеросклероз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нижніх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кінцівок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вологий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некроз стопи та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дистальної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третини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гомілки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Хронічна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артеріальна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недостатність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ІV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Скарги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біль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що стискує литкові м'язи, який виникає після ходи на відстань 150-200 метрів і змушує його зупинитись. При підйомі по сходах біль виникає значно швидше, причому з'являється і в м'язах стегна, поперековій зоні та сідницях (за шкалою ВАШ на 8-10 балів). Окрім болю при ходьбі, відзначає оніміння, похолодання нижніх кінцівок. Став помічати випадіння волосся на ступнях та гомілках, повільний ріст нігтів на пальцях ніг, з'явилася статева слабкість</a:t>
            </a:r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Палить до ЗО цигарок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добу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indent="-116840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uk-UA" smtClean="0"/>
              <a:t>Знеболююча терапія:</a:t>
            </a:r>
          </a:p>
        </p:txBody>
      </p:sp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>
              <a:buFont typeface="Century Gothic" pitchFamily="34" charset="0"/>
              <a:buAutoNum type="arabicPeriod"/>
            </a:pPr>
            <a:r>
              <a:rPr lang="uk-UA" smtClean="0"/>
              <a:t>Морфіна сульфат 10мг 1т.*6р. в день </a:t>
            </a:r>
          </a:p>
          <a:p>
            <a:pPr>
              <a:buFont typeface="Century Gothic" pitchFamily="34" charset="0"/>
              <a:buAutoNum type="arabicPeriod"/>
            </a:pPr>
            <a:r>
              <a:rPr lang="uk-UA" smtClean="0"/>
              <a:t>6.00;10.00;14.00;18.00;22.00;2.00</a:t>
            </a:r>
          </a:p>
          <a:p>
            <a:pPr>
              <a:buFont typeface="Century Gothic" pitchFamily="34" charset="0"/>
              <a:buAutoNum type="arabicPeriod"/>
            </a:pPr>
            <a:r>
              <a:rPr lang="uk-UA" smtClean="0"/>
              <a:t>Амітріптілін 25мг 1т. В 21.00</a:t>
            </a:r>
          </a:p>
          <a:p>
            <a:pPr>
              <a:buFont typeface="Century Gothic" pitchFamily="34" charset="0"/>
              <a:buAutoNum type="arabicPeriod"/>
            </a:pPr>
            <a:r>
              <a:rPr lang="uk-UA" smtClean="0"/>
              <a:t>Лірика 150мг*2р. В день 8.00;20.00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/>
            <a:r>
              <a:rPr lang="uk-UA" smtClean="0"/>
              <a:t>Дякую за увагу!</a:t>
            </a:r>
            <a:br>
              <a:rPr lang="uk-UA" smtClean="0"/>
            </a:br>
            <a:endParaRPr lang="en-US" smtClean="0"/>
          </a:p>
        </p:txBody>
      </p:sp>
      <p:sp>
        <p:nvSpPr>
          <p:cNvPr id="60418" name="Объект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uk-UA" sz="2400" smtClean="0"/>
              <a:t>Буду рада вашим запитанням 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400" smtClean="0"/>
              <a:t>maksimova_zoya@bigmir.net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6" descr="40700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28988" y="1341438"/>
            <a:ext cx="2574925" cy="4583112"/>
          </a:xfrm>
          <a:ln>
            <a:solidFill>
              <a:srgbClr val="C00000"/>
            </a:solidFill>
          </a:ln>
        </p:spPr>
      </p:pic>
      <p:sp>
        <p:nvSpPr>
          <p:cNvPr id="10" name="Полилиния 9"/>
          <p:cNvSpPr/>
          <p:nvPr/>
        </p:nvSpPr>
        <p:spPr>
          <a:xfrm>
            <a:off x="3621088" y="1700213"/>
            <a:ext cx="1989137" cy="682625"/>
          </a:xfrm>
          <a:custGeom>
            <a:avLst/>
            <a:gdLst>
              <a:gd name="connsiteX0" fmla="*/ 143435 w 1988218"/>
              <a:gd name="connsiteY0" fmla="*/ 116541 h 681318"/>
              <a:gd name="connsiteX1" fmla="*/ 197224 w 1988218"/>
              <a:gd name="connsiteY1" fmla="*/ 98612 h 681318"/>
              <a:gd name="connsiteX2" fmla="*/ 224118 w 1988218"/>
              <a:gd name="connsiteY2" fmla="*/ 89647 h 681318"/>
              <a:gd name="connsiteX3" fmla="*/ 268941 w 1988218"/>
              <a:gd name="connsiteY3" fmla="*/ 80682 h 681318"/>
              <a:gd name="connsiteX4" fmla="*/ 412377 w 1988218"/>
              <a:gd name="connsiteY4" fmla="*/ 62753 h 681318"/>
              <a:gd name="connsiteX5" fmla="*/ 466165 w 1988218"/>
              <a:gd name="connsiteY5" fmla="*/ 53788 h 681318"/>
              <a:gd name="connsiteX6" fmla="*/ 582706 w 1988218"/>
              <a:gd name="connsiteY6" fmla="*/ 26894 h 681318"/>
              <a:gd name="connsiteX7" fmla="*/ 654424 w 1988218"/>
              <a:gd name="connsiteY7" fmla="*/ 17929 h 681318"/>
              <a:gd name="connsiteX8" fmla="*/ 690283 w 1988218"/>
              <a:gd name="connsiteY8" fmla="*/ 8965 h 681318"/>
              <a:gd name="connsiteX9" fmla="*/ 797859 w 1988218"/>
              <a:gd name="connsiteY9" fmla="*/ 0 h 681318"/>
              <a:gd name="connsiteX10" fmla="*/ 1201271 w 1988218"/>
              <a:gd name="connsiteY10" fmla="*/ 17929 h 681318"/>
              <a:gd name="connsiteX11" fmla="*/ 1362635 w 1988218"/>
              <a:gd name="connsiteY11" fmla="*/ 53788 h 681318"/>
              <a:gd name="connsiteX12" fmla="*/ 1443318 w 1988218"/>
              <a:gd name="connsiteY12" fmla="*/ 71718 h 681318"/>
              <a:gd name="connsiteX13" fmla="*/ 1497106 w 1988218"/>
              <a:gd name="connsiteY13" fmla="*/ 89647 h 681318"/>
              <a:gd name="connsiteX14" fmla="*/ 1640541 w 1988218"/>
              <a:gd name="connsiteY14" fmla="*/ 107577 h 681318"/>
              <a:gd name="connsiteX15" fmla="*/ 1792941 w 1988218"/>
              <a:gd name="connsiteY15" fmla="*/ 152400 h 681318"/>
              <a:gd name="connsiteX16" fmla="*/ 1819835 w 1988218"/>
              <a:gd name="connsiteY16" fmla="*/ 161365 h 681318"/>
              <a:gd name="connsiteX17" fmla="*/ 1846730 w 1988218"/>
              <a:gd name="connsiteY17" fmla="*/ 179294 h 681318"/>
              <a:gd name="connsiteX18" fmla="*/ 1882588 w 1988218"/>
              <a:gd name="connsiteY18" fmla="*/ 197224 h 681318"/>
              <a:gd name="connsiteX19" fmla="*/ 1927412 w 1988218"/>
              <a:gd name="connsiteY19" fmla="*/ 251012 h 681318"/>
              <a:gd name="connsiteX20" fmla="*/ 1954306 w 1988218"/>
              <a:gd name="connsiteY20" fmla="*/ 277906 h 681318"/>
              <a:gd name="connsiteX21" fmla="*/ 1963271 w 1988218"/>
              <a:gd name="connsiteY21" fmla="*/ 304800 h 681318"/>
              <a:gd name="connsiteX22" fmla="*/ 1981200 w 1988218"/>
              <a:gd name="connsiteY22" fmla="*/ 331694 h 681318"/>
              <a:gd name="connsiteX23" fmla="*/ 1954306 w 1988218"/>
              <a:gd name="connsiteY23" fmla="*/ 412377 h 681318"/>
              <a:gd name="connsiteX24" fmla="*/ 1918447 w 1988218"/>
              <a:gd name="connsiteY24" fmla="*/ 457200 h 681318"/>
              <a:gd name="connsiteX25" fmla="*/ 1891553 w 1988218"/>
              <a:gd name="connsiteY25" fmla="*/ 510988 h 681318"/>
              <a:gd name="connsiteX26" fmla="*/ 1864659 w 1988218"/>
              <a:gd name="connsiteY26" fmla="*/ 528918 h 681318"/>
              <a:gd name="connsiteX27" fmla="*/ 1846730 w 1988218"/>
              <a:gd name="connsiteY27" fmla="*/ 555812 h 681318"/>
              <a:gd name="connsiteX28" fmla="*/ 1828800 w 1988218"/>
              <a:gd name="connsiteY28" fmla="*/ 573741 h 681318"/>
              <a:gd name="connsiteX29" fmla="*/ 1676400 w 1988218"/>
              <a:gd name="connsiteY29" fmla="*/ 609600 h 681318"/>
              <a:gd name="connsiteX30" fmla="*/ 1586753 w 1988218"/>
              <a:gd name="connsiteY30" fmla="*/ 627529 h 681318"/>
              <a:gd name="connsiteX31" fmla="*/ 1532965 w 1988218"/>
              <a:gd name="connsiteY31" fmla="*/ 645459 h 681318"/>
              <a:gd name="connsiteX32" fmla="*/ 1066800 w 1988218"/>
              <a:gd name="connsiteY32" fmla="*/ 681318 h 681318"/>
              <a:gd name="connsiteX33" fmla="*/ 98612 w 1988218"/>
              <a:gd name="connsiteY33" fmla="*/ 672353 h 681318"/>
              <a:gd name="connsiteX34" fmla="*/ 89647 w 1988218"/>
              <a:gd name="connsiteY34" fmla="*/ 645459 h 681318"/>
              <a:gd name="connsiteX35" fmla="*/ 71718 w 1988218"/>
              <a:gd name="connsiteY35" fmla="*/ 627529 h 681318"/>
              <a:gd name="connsiteX36" fmla="*/ 53788 w 1988218"/>
              <a:gd name="connsiteY36" fmla="*/ 573741 h 681318"/>
              <a:gd name="connsiteX37" fmla="*/ 17930 w 1988218"/>
              <a:gd name="connsiteY37" fmla="*/ 502024 h 681318"/>
              <a:gd name="connsiteX38" fmla="*/ 0 w 1988218"/>
              <a:gd name="connsiteY38" fmla="*/ 439271 h 681318"/>
              <a:gd name="connsiteX39" fmla="*/ 17930 w 1988218"/>
              <a:gd name="connsiteY39" fmla="*/ 224118 h 681318"/>
              <a:gd name="connsiteX40" fmla="*/ 35859 w 1988218"/>
              <a:gd name="connsiteY40" fmla="*/ 170329 h 681318"/>
              <a:gd name="connsiteX41" fmla="*/ 80683 w 1988218"/>
              <a:gd name="connsiteY41" fmla="*/ 125506 h 681318"/>
              <a:gd name="connsiteX42" fmla="*/ 107577 w 1988218"/>
              <a:gd name="connsiteY42" fmla="*/ 116541 h 681318"/>
              <a:gd name="connsiteX43" fmla="*/ 143435 w 1988218"/>
              <a:gd name="connsiteY43" fmla="*/ 98612 h 681318"/>
              <a:gd name="connsiteX44" fmla="*/ 188259 w 1988218"/>
              <a:gd name="connsiteY44" fmla="*/ 89647 h 681318"/>
              <a:gd name="connsiteX45" fmla="*/ 215153 w 1988218"/>
              <a:gd name="connsiteY45" fmla="*/ 80682 h 681318"/>
              <a:gd name="connsiteX46" fmla="*/ 295835 w 1988218"/>
              <a:gd name="connsiteY46" fmla="*/ 62753 h 681318"/>
              <a:gd name="connsiteX47" fmla="*/ 349624 w 1988218"/>
              <a:gd name="connsiteY47" fmla="*/ 44824 h 681318"/>
              <a:gd name="connsiteX48" fmla="*/ 430306 w 1988218"/>
              <a:gd name="connsiteY48" fmla="*/ 26894 h 681318"/>
              <a:gd name="connsiteX49" fmla="*/ 457200 w 1988218"/>
              <a:gd name="connsiteY49" fmla="*/ 17929 h 68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88218" h="681318">
                <a:moveTo>
                  <a:pt x="143435" y="116541"/>
                </a:moveTo>
                <a:lnTo>
                  <a:pt x="197224" y="98612"/>
                </a:lnTo>
                <a:cubicBezTo>
                  <a:pt x="206189" y="95624"/>
                  <a:pt x="214852" y="91500"/>
                  <a:pt x="224118" y="89647"/>
                </a:cubicBezTo>
                <a:cubicBezTo>
                  <a:pt x="239059" y="86659"/>
                  <a:pt x="253911" y="83187"/>
                  <a:pt x="268941" y="80682"/>
                </a:cubicBezTo>
                <a:cubicBezTo>
                  <a:pt x="347436" y="67600"/>
                  <a:pt x="324839" y="74425"/>
                  <a:pt x="412377" y="62753"/>
                </a:cubicBezTo>
                <a:cubicBezTo>
                  <a:pt x="430394" y="60351"/>
                  <a:pt x="448236" y="56776"/>
                  <a:pt x="466165" y="53788"/>
                </a:cubicBezTo>
                <a:cubicBezTo>
                  <a:pt x="527020" y="23361"/>
                  <a:pt x="487136" y="38138"/>
                  <a:pt x="582706" y="26894"/>
                </a:cubicBezTo>
                <a:cubicBezTo>
                  <a:pt x="606633" y="24079"/>
                  <a:pt x="630660" y="21890"/>
                  <a:pt x="654424" y="17929"/>
                </a:cubicBezTo>
                <a:cubicBezTo>
                  <a:pt x="666577" y="15904"/>
                  <a:pt x="678057" y="10493"/>
                  <a:pt x="690283" y="8965"/>
                </a:cubicBezTo>
                <a:cubicBezTo>
                  <a:pt x="725988" y="4502"/>
                  <a:pt x="762000" y="2988"/>
                  <a:pt x="797859" y="0"/>
                </a:cubicBezTo>
                <a:cubicBezTo>
                  <a:pt x="932330" y="5976"/>
                  <a:pt x="1067010" y="8339"/>
                  <a:pt x="1201271" y="17929"/>
                </a:cubicBezTo>
                <a:cubicBezTo>
                  <a:pt x="1276231" y="23283"/>
                  <a:pt x="1297096" y="37403"/>
                  <a:pt x="1362635" y="53788"/>
                </a:cubicBezTo>
                <a:cubicBezTo>
                  <a:pt x="1413823" y="66585"/>
                  <a:pt x="1397300" y="57913"/>
                  <a:pt x="1443318" y="71718"/>
                </a:cubicBezTo>
                <a:cubicBezTo>
                  <a:pt x="1461420" y="77149"/>
                  <a:pt x="1478353" y="87303"/>
                  <a:pt x="1497106" y="89647"/>
                </a:cubicBezTo>
                <a:cubicBezTo>
                  <a:pt x="1544918" y="95624"/>
                  <a:pt x="1593796" y="95891"/>
                  <a:pt x="1640541" y="107577"/>
                </a:cubicBezTo>
                <a:cubicBezTo>
                  <a:pt x="1800077" y="147461"/>
                  <a:pt x="1697975" y="116788"/>
                  <a:pt x="1792941" y="152400"/>
                </a:cubicBezTo>
                <a:cubicBezTo>
                  <a:pt x="1801789" y="155718"/>
                  <a:pt x="1811383" y="157139"/>
                  <a:pt x="1819835" y="161365"/>
                </a:cubicBezTo>
                <a:cubicBezTo>
                  <a:pt x="1829472" y="166183"/>
                  <a:pt x="1837375" y="173948"/>
                  <a:pt x="1846730" y="179294"/>
                </a:cubicBezTo>
                <a:cubicBezTo>
                  <a:pt x="1858333" y="185924"/>
                  <a:pt x="1871714" y="189456"/>
                  <a:pt x="1882588" y="197224"/>
                </a:cubicBezTo>
                <a:cubicBezTo>
                  <a:pt x="1914946" y="220337"/>
                  <a:pt x="1904283" y="223256"/>
                  <a:pt x="1927412" y="251012"/>
                </a:cubicBezTo>
                <a:cubicBezTo>
                  <a:pt x="1935528" y="260752"/>
                  <a:pt x="1945341" y="268941"/>
                  <a:pt x="1954306" y="277906"/>
                </a:cubicBezTo>
                <a:cubicBezTo>
                  <a:pt x="1957294" y="286871"/>
                  <a:pt x="1959045" y="296348"/>
                  <a:pt x="1963271" y="304800"/>
                </a:cubicBezTo>
                <a:cubicBezTo>
                  <a:pt x="1968089" y="314437"/>
                  <a:pt x="1980128" y="320973"/>
                  <a:pt x="1981200" y="331694"/>
                </a:cubicBezTo>
                <a:cubicBezTo>
                  <a:pt x="1988218" y="401882"/>
                  <a:pt x="1980304" y="379878"/>
                  <a:pt x="1954306" y="412377"/>
                </a:cubicBezTo>
                <a:cubicBezTo>
                  <a:pt x="1909082" y="468910"/>
                  <a:pt x="1961730" y="413919"/>
                  <a:pt x="1918447" y="457200"/>
                </a:cubicBezTo>
                <a:cubicBezTo>
                  <a:pt x="1911156" y="479076"/>
                  <a:pt x="1908933" y="493608"/>
                  <a:pt x="1891553" y="510988"/>
                </a:cubicBezTo>
                <a:cubicBezTo>
                  <a:pt x="1883934" y="518607"/>
                  <a:pt x="1873624" y="522941"/>
                  <a:pt x="1864659" y="528918"/>
                </a:cubicBezTo>
                <a:cubicBezTo>
                  <a:pt x="1858683" y="537883"/>
                  <a:pt x="1853461" y="547399"/>
                  <a:pt x="1846730" y="555812"/>
                </a:cubicBezTo>
                <a:cubicBezTo>
                  <a:pt x="1841450" y="562412"/>
                  <a:pt x="1835833" y="569053"/>
                  <a:pt x="1828800" y="573741"/>
                </a:cubicBezTo>
                <a:cubicBezTo>
                  <a:pt x="1780006" y="606270"/>
                  <a:pt x="1740800" y="598400"/>
                  <a:pt x="1676400" y="609600"/>
                </a:cubicBezTo>
                <a:cubicBezTo>
                  <a:pt x="1646377" y="614821"/>
                  <a:pt x="1616317" y="620138"/>
                  <a:pt x="1586753" y="627529"/>
                </a:cubicBezTo>
                <a:cubicBezTo>
                  <a:pt x="1568418" y="632113"/>
                  <a:pt x="1551607" y="642352"/>
                  <a:pt x="1532965" y="645459"/>
                </a:cubicBezTo>
                <a:cubicBezTo>
                  <a:pt x="1405693" y="666671"/>
                  <a:pt x="1171284" y="675172"/>
                  <a:pt x="1066800" y="681318"/>
                </a:cubicBezTo>
                <a:lnTo>
                  <a:pt x="98612" y="672353"/>
                </a:lnTo>
                <a:cubicBezTo>
                  <a:pt x="89169" y="672006"/>
                  <a:pt x="94509" y="653562"/>
                  <a:pt x="89647" y="645459"/>
                </a:cubicBezTo>
                <a:cubicBezTo>
                  <a:pt x="85299" y="638211"/>
                  <a:pt x="77694" y="633506"/>
                  <a:pt x="71718" y="627529"/>
                </a:cubicBezTo>
                <a:cubicBezTo>
                  <a:pt x="65741" y="609600"/>
                  <a:pt x="62240" y="590645"/>
                  <a:pt x="53788" y="573741"/>
                </a:cubicBezTo>
                <a:cubicBezTo>
                  <a:pt x="41835" y="549835"/>
                  <a:pt x="26382" y="527380"/>
                  <a:pt x="17930" y="502024"/>
                </a:cubicBezTo>
                <a:cubicBezTo>
                  <a:pt x="5069" y="463441"/>
                  <a:pt x="11257" y="484297"/>
                  <a:pt x="0" y="439271"/>
                </a:cubicBezTo>
                <a:cubicBezTo>
                  <a:pt x="5977" y="367553"/>
                  <a:pt x="8419" y="295453"/>
                  <a:pt x="17930" y="224118"/>
                </a:cubicBezTo>
                <a:cubicBezTo>
                  <a:pt x="20428" y="205384"/>
                  <a:pt x="22495" y="183693"/>
                  <a:pt x="35859" y="170329"/>
                </a:cubicBezTo>
                <a:cubicBezTo>
                  <a:pt x="50800" y="155388"/>
                  <a:pt x="60637" y="132188"/>
                  <a:pt x="80683" y="125506"/>
                </a:cubicBezTo>
                <a:cubicBezTo>
                  <a:pt x="89648" y="122518"/>
                  <a:pt x="98891" y="120263"/>
                  <a:pt x="107577" y="116541"/>
                </a:cubicBezTo>
                <a:cubicBezTo>
                  <a:pt x="119860" y="111277"/>
                  <a:pt x="130757" y="102838"/>
                  <a:pt x="143435" y="98612"/>
                </a:cubicBezTo>
                <a:cubicBezTo>
                  <a:pt x="157890" y="93794"/>
                  <a:pt x="173477" y="93343"/>
                  <a:pt x="188259" y="89647"/>
                </a:cubicBezTo>
                <a:cubicBezTo>
                  <a:pt x="197426" y="87355"/>
                  <a:pt x="205986" y="82974"/>
                  <a:pt x="215153" y="80682"/>
                </a:cubicBezTo>
                <a:cubicBezTo>
                  <a:pt x="266368" y="67879"/>
                  <a:pt x="249796" y="76565"/>
                  <a:pt x="295835" y="62753"/>
                </a:cubicBezTo>
                <a:cubicBezTo>
                  <a:pt x="313937" y="57322"/>
                  <a:pt x="331694" y="50800"/>
                  <a:pt x="349624" y="44824"/>
                </a:cubicBezTo>
                <a:cubicBezTo>
                  <a:pt x="410175" y="24640"/>
                  <a:pt x="335625" y="47935"/>
                  <a:pt x="430306" y="26894"/>
                </a:cubicBezTo>
                <a:cubicBezTo>
                  <a:pt x="439531" y="24844"/>
                  <a:pt x="457200" y="17929"/>
                  <a:pt x="457200" y="17929"/>
                </a:cubicBezTo>
              </a:path>
            </a:pathLst>
          </a:cu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358775" algn="just">
              <a:buFont typeface="Wingdings 3" pitchFamily="18" charset="2"/>
              <a:buNone/>
            </a:pPr>
            <a:r>
              <a:rPr lang="uk-UA" smtClean="0"/>
              <a:t>Як ви зрозуміли, про морфін мова навіть і не йшла!</a:t>
            </a:r>
          </a:p>
          <a:p>
            <a:pPr marL="0" indent="358775" algn="just">
              <a:buFont typeface="Wingdings 3" pitchFamily="18" charset="2"/>
              <a:buNone/>
            </a:pPr>
            <a:r>
              <a:rPr lang="uk-UA" smtClean="0"/>
              <a:t>Нажаль, цей пацієнт не встиг дочекатися адекватної знеболюючої терапії </a:t>
            </a:r>
            <a:r>
              <a:rPr lang="uk-UA" smtClean="0">
                <a:sym typeface="Wingdings" pitchFamily="2" charset="2"/>
              </a:rPr>
              <a:t></a:t>
            </a: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965325" y="188913"/>
            <a:ext cx="5414963" cy="976312"/>
          </a:xfrm>
        </p:spPr>
        <p:txBody>
          <a:bodyPr/>
          <a:lstStyle/>
          <a:p>
            <a:r>
              <a:rPr lang="uk-UA" sz="3600" smtClean="0"/>
              <a:t>Пацієнтка М., 74 роки. </a:t>
            </a:r>
          </a:p>
        </p:txBody>
      </p:sp>
      <p:pic>
        <p:nvPicPr>
          <p:cNvPr id="25602" name="Содержимое 4" descr="3957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744788"/>
            <a:ext cx="4392612" cy="35496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3100" y="1598613"/>
            <a:ext cx="6877050" cy="1038225"/>
          </a:xfrm>
        </p:spPr>
        <p:txBody>
          <a:bodyPr rtlCol="0">
            <a:normAutofit fontScale="85000" lnSpcReduction="20000"/>
          </a:bodyPr>
          <a:lstStyle/>
          <a:p>
            <a:pPr marL="1249363" indent="-1249363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8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Діагноз:</a:t>
            </a:r>
            <a:r>
              <a:rPr lang="uk-U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Рак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вульви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ст.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метастази в печінку, легені, розпад м'яких тканин, больовий синдром.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uk-U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26626" name="Содержимое 5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uk-UA" smtClean="0"/>
              <a:t>Звернулася за консультацією дочка пацієнтки – у мами сильний біль, вона не може рухатись і дуже болить сама рана і ліве стегно. Пацієнтка не їсть, не спить і хоче померти бо біль нестерпний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27650" name="Содержимое 3" descr="9618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2133600"/>
            <a:ext cx="2374900" cy="4227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650</TotalTime>
  <Words>1536</Words>
  <Application>Microsoft Office PowerPoint</Application>
  <PresentationFormat>Экран (4:3)</PresentationFormat>
  <Paragraphs>143</Paragraphs>
  <Slides>42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69" baseType="lpstr">
      <vt:lpstr>Century Gothic</vt:lpstr>
      <vt:lpstr>Arial</vt:lpstr>
      <vt:lpstr>Wingdings 3</vt:lpstr>
      <vt:lpstr>Calibri</vt:lpstr>
      <vt:lpstr>Wingdings</vt:lpstr>
      <vt:lpstr>Times New Roman</vt:lpstr>
      <vt:lpstr>Constantia</vt:lpstr>
      <vt:lpstr>Lucida Sans Unicode</vt:lpstr>
      <vt:lpstr>Wingdings 2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Слайд</vt:lpstr>
      <vt:lpstr>Хронічний больовий синдром</vt:lpstr>
      <vt:lpstr>Пацієнт Д., 76 років</vt:lpstr>
      <vt:lpstr>Слайд 3</vt:lpstr>
      <vt:lpstr>Слайд 4</vt:lpstr>
      <vt:lpstr>Слайд 5</vt:lpstr>
      <vt:lpstr>Слайд 6</vt:lpstr>
      <vt:lpstr>Пацієнтка М., 74 роки. </vt:lpstr>
      <vt:lpstr>Слайд 8</vt:lpstr>
      <vt:lpstr>Слайд 9</vt:lpstr>
      <vt:lpstr>Слайд 10</vt:lpstr>
      <vt:lpstr>Пацієнтка Н. 38 років. </vt:lpstr>
      <vt:lpstr>Слайд 12</vt:lpstr>
      <vt:lpstr>Слайд 13</vt:lpstr>
      <vt:lpstr>Слайд 14</vt:lpstr>
      <vt:lpstr>Пацієнтка Н., 68 років.</vt:lpstr>
      <vt:lpstr>Слайд 16</vt:lpstr>
      <vt:lpstr>Слайд 17</vt:lpstr>
      <vt:lpstr>Слайд 18</vt:lpstr>
      <vt:lpstr>Методики визначення больового синдрому</vt:lpstr>
      <vt:lpstr>  Важливо!  Визначити  тип  болю (за патофізіологічним механізмом)</vt:lpstr>
      <vt:lpstr>Слайд 21</vt:lpstr>
      <vt:lpstr>Слайд 22</vt:lpstr>
      <vt:lpstr>Слайд 23</vt:lpstr>
      <vt:lpstr>Схема  триступінчатого  підходу  до лікування  хронічного  болю </vt:lpstr>
      <vt:lpstr>Слайд 25</vt:lpstr>
      <vt:lpstr>Правила  лікування коанальгетиками</vt:lpstr>
      <vt:lpstr>Слайд 27</vt:lpstr>
      <vt:lpstr>    КОАНАЛЬГЕТИКИ</vt:lpstr>
      <vt:lpstr>Діагноз пацієнтки в приймальному відділенні: </vt:lpstr>
      <vt:lpstr>Напрямки терапії:</vt:lpstr>
      <vt:lpstr>Знеболююча терапія</vt:lpstr>
      <vt:lpstr>Діагноз пацієнта в приймальному відділенні:</vt:lpstr>
      <vt:lpstr>Знеболюючі препарати:</vt:lpstr>
      <vt:lpstr>Діагноз пацієнта в приймальному відділенні:</vt:lpstr>
      <vt:lpstr>Напрямки терапії</vt:lpstr>
      <vt:lpstr>Діагноз пацієнта в приймальному відділенні:</vt:lpstr>
      <vt:lpstr>Знеболюючі препарати</vt:lpstr>
      <vt:lpstr>Діагноз пацієнта в приймальному відділенні</vt:lpstr>
      <vt:lpstr>Знеболююча терапія:</vt:lpstr>
      <vt:lpstr>Діагноз у приймальному відділенні</vt:lpstr>
      <vt:lpstr>Знеболююча терапія:</vt:lpstr>
      <vt:lpstr>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Хронічний больовий синдром</dc:title>
  <dc:creator>01</dc:creator>
  <cp:lastModifiedBy>user</cp:lastModifiedBy>
  <cp:revision>41</cp:revision>
  <dcterms:created xsi:type="dcterms:W3CDTF">2017-05-27T09:43:44Z</dcterms:created>
  <dcterms:modified xsi:type="dcterms:W3CDTF">2018-03-21T08:03:21Z</dcterms:modified>
</cp:coreProperties>
</file>