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0" r:id="rId3"/>
    <p:sldId id="287" r:id="rId4"/>
    <p:sldId id="288" r:id="rId5"/>
    <p:sldId id="291" r:id="rId6"/>
    <p:sldId id="290" r:id="rId7"/>
    <p:sldId id="292" r:id="rId8"/>
    <p:sldId id="289" r:id="rId9"/>
    <p:sldId id="293" r:id="rId10"/>
    <p:sldId id="296" r:id="rId11"/>
    <p:sldId id="294" r:id="rId12"/>
    <p:sldId id="300" r:id="rId13"/>
    <p:sldId id="302" r:id="rId14"/>
    <p:sldId id="303" r:id="rId15"/>
    <p:sldId id="304" r:id="rId16"/>
    <p:sldId id="299" r:id="rId17"/>
    <p:sldId id="305" r:id="rId18"/>
    <p:sldId id="306" r:id="rId19"/>
    <p:sldId id="301" r:id="rId20"/>
    <p:sldId id="307" r:id="rId21"/>
    <p:sldId id="295" r:id="rId22"/>
    <p:sldId id="297" r:id="rId23"/>
    <p:sldId id="298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59A2F-BB4D-4C11-B28E-A7CA721C3B4E}" type="datetimeFigureOut">
              <a:rPr lang="uk-UA" smtClean="0"/>
              <a:t>27.04.2018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85268-4CF5-45CD-BBC5-F0DFBDA702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243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85268-4CF5-45CD-BBC5-F0DFBDA7023E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163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0FC7-4342-43A0-BB6A-B2A2482D1BCF}" type="datetimeFigureOut">
              <a:rPr lang="uk-UA" smtClean="0"/>
              <a:t>27.04.2018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1541-9135-4DFA-93BB-289F49D18C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271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0FC7-4342-43A0-BB6A-B2A2482D1BCF}" type="datetimeFigureOut">
              <a:rPr lang="uk-UA" smtClean="0"/>
              <a:t>27.04.2018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1541-9135-4DFA-93BB-289F49D18C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6493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0FC7-4342-43A0-BB6A-B2A2482D1BCF}" type="datetimeFigureOut">
              <a:rPr lang="uk-UA" smtClean="0"/>
              <a:t>27.04.2018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1541-9135-4DFA-93BB-289F49D18C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268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0FC7-4342-43A0-BB6A-B2A2482D1BCF}" type="datetimeFigureOut">
              <a:rPr lang="uk-UA" smtClean="0"/>
              <a:t>27.04.2018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1541-9135-4DFA-93BB-289F49D18C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320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0FC7-4342-43A0-BB6A-B2A2482D1BCF}" type="datetimeFigureOut">
              <a:rPr lang="uk-UA" smtClean="0"/>
              <a:t>27.04.2018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1541-9135-4DFA-93BB-289F49D18C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9945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0FC7-4342-43A0-BB6A-B2A2482D1BCF}" type="datetimeFigureOut">
              <a:rPr lang="uk-UA" smtClean="0"/>
              <a:t>27.04.2018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1541-9135-4DFA-93BB-289F49D18C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1399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0FC7-4342-43A0-BB6A-B2A2482D1BCF}" type="datetimeFigureOut">
              <a:rPr lang="uk-UA" smtClean="0"/>
              <a:t>27.04.2018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1541-9135-4DFA-93BB-289F49D18C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855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0FC7-4342-43A0-BB6A-B2A2482D1BCF}" type="datetimeFigureOut">
              <a:rPr lang="uk-UA" smtClean="0"/>
              <a:t>27.04.2018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1541-9135-4DFA-93BB-289F49D18C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938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0FC7-4342-43A0-BB6A-B2A2482D1BCF}" type="datetimeFigureOut">
              <a:rPr lang="uk-UA" smtClean="0"/>
              <a:t>27.04.2018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1541-9135-4DFA-93BB-289F49D18C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04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0FC7-4342-43A0-BB6A-B2A2482D1BCF}" type="datetimeFigureOut">
              <a:rPr lang="uk-UA" smtClean="0"/>
              <a:t>27.04.2018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1541-9135-4DFA-93BB-289F49D18C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0845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0FC7-4342-43A0-BB6A-B2A2482D1BCF}" type="datetimeFigureOut">
              <a:rPr lang="uk-UA" smtClean="0"/>
              <a:t>27.04.2018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1541-9135-4DFA-93BB-289F49D18C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888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50FC7-4342-43A0-BB6A-B2A2482D1BCF}" type="datetimeFigureOut">
              <a:rPr lang="uk-UA" smtClean="0"/>
              <a:t>27.04.2018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A1541-9135-4DFA-93BB-289F49D18C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728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135" y="0"/>
            <a:ext cx="12192000" cy="682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8731" y="727359"/>
            <a:ext cx="7596165" cy="2075441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Постанови КМУ: </a:t>
            </a:r>
            <a:br>
              <a:rPr lang="uk-UA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№№ 1303</a:t>
            </a:r>
            <a:r>
              <a:rPr lang="uk-UA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333, 180, 1009…</a:t>
            </a:r>
            <a:br>
              <a:rPr lang="uk-UA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до чого!?</a:t>
            </a:r>
            <a:endParaRPr lang="uk-UA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96896" y="3182071"/>
            <a:ext cx="5728125" cy="2894815"/>
          </a:xfrm>
        </p:spPr>
        <p:txBody>
          <a:bodyPr>
            <a:noAutofit/>
          </a:bodyPr>
          <a:lstStyle/>
          <a:p>
            <a:r>
              <a:rPr lang="uk-UA" b="1" dirty="0" smtClean="0"/>
              <a:t>Олександр Педенко </a:t>
            </a:r>
            <a:r>
              <a:rPr lang="uk-UA" dirty="0" smtClean="0"/>
              <a:t>– </a:t>
            </a:r>
            <a:r>
              <a:rPr lang="uk-UA" i="1" dirty="0" smtClean="0"/>
              <a:t>заступник начальника управління – начальник відділу стратегічного розвитку охорони здоров'я та забезпечення лікарськими засобами управління організації та розвитку медичної допомоги населенню департаменту охорони здоров'я облдержадміністрації</a:t>
            </a:r>
            <a:endParaRPr lang="uk-UA" i="1" dirty="0"/>
          </a:p>
        </p:txBody>
      </p:sp>
      <p:pic>
        <p:nvPicPr>
          <p:cNvPr id="6" name="Picture 6" descr="C:\Users\1\Downloads\doz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5388" y="154728"/>
            <a:ext cx="3752850" cy="114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ÐÐ°ÑÑÐ¸Ð½ÐºÐ¸ Ð¿Ð¾ Ð·Ð°Ð¿ÑÐ¾ÑÑ Ð¿ÑÐ»ÑÐ³Ð¾Ð²Ð¸Ð¹ ÑÐµÑÐµÐ¿Ñ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655" y="3126259"/>
            <a:ext cx="4701397" cy="300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03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192000" cy="682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/>
          </p:cNvPicPr>
          <p:nvPr>
            <p:ph sz="half" idx="1"/>
          </p:nvPr>
        </p:nvPicPr>
        <p:blipFill rotWithShape="1">
          <a:blip r:embed="rId3"/>
          <a:srcRect l="21106" t="7927" r="27666" b="8925"/>
          <a:stretch/>
        </p:blipFill>
        <p:spPr bwMode="auto">
          <a:xfrm>
            <a:off x="1244906" y="176270"/>
            <a:ext cx="5333694" cy="62575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/>
          <a:srcRect l="27844" t="14974" r="28855" b="9454"/>
          <a:stretch/>
        </p:blipFill>
        <p:spPr bwMode="auto">
          <a:xfrm>
            <a:off x="6708560" y="176270"/>
            <a:ext cx="5302208" cy="62575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81568" y="1309816"/>
            <a:ext cx="2903837" cy="210065"/>
          </a:xfrm>
          <a:prstGeom prst="rect">
            <a:avLst/>
          </a:prstGeom>
          <a:solidFill>
            <a:srgbClr val="FF00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6708560" y="4188941"/>
            <a:ext cx="5302208" cy="1087394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2310714" y="1692876"/>
            <a:ext cx="3768810" cy="370702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6708560" y="5276335"/>
            <a:ext cx="5302208" cy="691979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>
            <a:off x="6981568" y="176270"/>
            <a:ext cx="3150973" cy="25621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633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6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6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192000" cy="682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l="30817" t="11274" r="31034" b="4698"/>
          <a:stretch/>
        </p:blipFill>
        <p:spPr bwMode="auto">
          <a:xfrm>
            <a:off x="1445096" y="193461"/>
            <a:ext cx="5944245" cy="64791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4"/>
          <a:srcRect l="31015" t="32061" r="31827" b="20375"/>
          <a:stretch/>
        </p:blipFill>
        <p:spPr bwMode="auto">
          <a:xfrm>
            <a:off x="7687769" y="1747708"/>
            <a:ext cx="4129603" cy="3553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15049" y="1334530"/>
            <a:ext cx="2817340" cy="413178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8093676" y="1747708"/>
            <a:ext cx="3410465" cy="340584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97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2263" y="838850"/>
            <a:ext cx="10515600" cy="1893333"/>
          </a:xfrm>
        </p:spPr>
        <p:txBody>
          <a:bodyPr>
            <a:noAutofit/>
          </a:bodyPr>
          <a:lstStyle/>
          <a:p>
            <a:r>
              <a:rPr lang="uk-UA" sz="6000" dirty="0" smtClean="0"/>
              <a:t>А де шукати галузеві стандарти?</a:t>
            </a:r>
            <a:r>
              <a:rPr lang="en-US" sz="6000" dirty="0"/>
              <a:t> </a:t>
            </a:r>
            <a:endParaRPr lang="uk-UA" sz="6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656603" y="3647794"/>
            <a:ext cx="4554907" cy="5897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http://www.dec.gov.ua</a:t>
            </a:r>
            <a:endParaRPr lang="uk-U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78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192000" cy="682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t="5882" r="1334" b="8823"/>
          <a:stretch/>
        </p:blipFill>
        <p:spPr bwMode="auto">
          <a:xfrm>
            <a:off x="1316052" y="94004"/>
            <a:ext cx="10799748" cy="66571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742346" y="3058086"/>
            <a:ext cx="4554907" cy="58970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http</a:t>
            </a:r>
            <a:r>
              <a:rPr lang="en-US" sz="3600" b="1" dirty="0">
                <a:solidFill>
                  <a:srgbClr val="FF0000"/>
                </a:solidFill>
              </a:rPr>
              <a:t>://www.dec.gov.ua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85787" y="5204389"/>
            <a:ext cx="1598063" cy="324740"/>
          </a:xfrm>
          <a:prstGeom prst="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461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192000" cy="682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t="6418" r="1635" b="9893"/>
          <a:stretch/>
        </p:blipFill>
        <p:spPr bwMode="auto">
          <a:xfrm>
            <a:off x="1375872" y="162370"/>
            <a:ext cx="10673697" cy="65888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02879" y="3666146"/>
            <a:ext cx="1367327" cy="32474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502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192000" cy="682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t="6418" r="1935" b="8021"/>
          <a:stretch/>
        </p:blipFill>
        <p:spPr bwMode="auto">
          <a:xfrm>
            <a:off x="1358781" y="153824"/>
            <a:ext cx="10656606" cy="65717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210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192000" cy="682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t="6417" r="1334" b="7486"/>
          <a:stretch/>
        </p:blipFill>
        <p:spPr bwMode="auto">
          <a:xfrm>
            <a:off x="1444239" y="145278"/>
            <a:ext cx="10596785" cy="66802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592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192000" cy="682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t="6952" r="1183" b="8556"/>
          <a:stretch/>
        </p:blipFill>
        <p:spPr bwMode="auto">
          <a:xfrm>
            <a:off x="1375873" y="128187"/>
            <a:ext cx="10673697" cy="6614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384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192000" cy="682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t="6685" r="1785" b="7754"/>
          <a:stretch/>
        </p:blipFill>
        <p:spPr bwMode="auto">
          <a:xfrm>
            <a:off x="1444239" y="128187"/>
            <a:ext cx="10596785" cy="6697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53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192000" cy="682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t="6418" r="-20" b="8021"/>
          <a:stretch/>
        </p:blipFill>
        <p:spPr bwMode="auto">
          <a:xfrm>
            <a:off x="1444239" y="111095"/>
            <a:ext cx="10588240" cy="66058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378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78"/>
            <a:ext cx="12192000" cy="682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 descr="ÐÐ°ÑÑÐ¸Ð½ÐºÐ¸ Ð¿Ð¾ Ð·Ð°Ð¿ÑÐ¾ÑÑ Ð±ÐµÐ½ÐµÐ´Ð¸ÐºÑ ÑÐ¿Ð¸Ð½Ð¾Ð·Ð°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569" y="380916"/>
            <a:ext cx="4454638" cy="474794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7219569" y="5330860"/>
            <a:ext cx="4454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dirty="0">
                <a:latin typeface="inherit"/>
              </a:rPr>
              <a:t>Бенедикт Спіноза, </a:t>
            </a:r>
            <a:endParaRPr lang="uk-UA" altLang="uk-UA" dirty="0" smtClean="0">
              <a:latin typeface="inherit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dirty="0" smtClean="0">
                <a:latin typeface="inherit"/>
              </a:rPr>
              <a:t>нідерландський </a:t>
            </a:r>
            <a:r>
              <a:rPr lang="uk-UA" altLang="uk-UA" dirty="0">
                <a:latin typeface="inherit"/>
              </a:rPr>
              <a:t>філософ XVII століття</a:t>
            </a:r>
            <a:r>
              <a:rPr lang="uk-UA" altLang="uk-UA" dirty="0"/>
              <a:t> </a:t>
            </a:r>
            <a:endParaRPr lang="uk-UA" altLang="uk-UA" dirty="0"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7945" y="474398"/>
            <a:ext cx="52128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Ignorantia</a:t>
            </a:r>
            <a:r>
              <a:rPr lang="uk-U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uk-U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uk-U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argumentum</a:t>
            </a:r>
            <a:endParaRPr lang="uk-UA" altLang="uk-UA" sz="5400" dirty="0">
              <a:latin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77945" y="5690422"/>
            <a:ext cx="44546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Незнання </a:t>
            </a:r>
            <a:r>
              <a:rPr lang="uk-UA" alt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alt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звільняє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 відповідальності</a:t>
            </a:r>
            <a:endParaRPr lang="uk-UA" altLang="uk-UA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1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717" y="1701976"/>
            <a:ext cx="10515600" cy="1893333"/>
          </a:xfrm>
        </p:spPr>
        <p:txBody>
          <a:bodyPr>
            <a:noAutofit/>
          </a:bodyPr>
          <a:lstStyle/>
          <a:p>
            <a:r>
              <a:rPr lang="uk-UA" sz="6000" dirty="0" smtClean="0"/>
              <a:t>Що ще змінює постанова </a:t>
            </a:r>
            <a:br>
              <a:rPr lang="uk-UA" sz="6000" dirty="0" smtClean="0"/>
            </a:br>
            <a:r>
              <a:rPr lang="uk-UA" sz="6000" dirty="0" smtClean="0"/>
              <a:t>КМУ № 180?</a:t>
            </a:r>
            <a:endParaRPr lang="uk-UA" sz="6000" dirty="0"/>
          </a:p>
        </p:txBody>
      </p:sp>
    </p:spTree>
    <p:extLst>
      <p:ext uri="{BB962C8B-B14F-4D97-AF65-F5344CB8AC3E}">
        <p14:creationId xmlns:p14="http://schemas.microsoft.com/office/powerpoint/2010/main" val="239340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l="28042" t="7399" r="29053" b="5754"/>
          <a:stretch/>
        </p:blipFill>
        <p:spPr bwMode="auto">
          <a:xfrm>
            <a:off x="1426562" y="104903"/>
            <a:ext cx="5048380" cy="65183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4"/>
          <a:srcRect l="28339" t="25719" r="29053" b="8221"/>
          <a:stretch/>
        </p:blipFill>
        <p:spPr bwMode="auto">
          <a:xfrm>
            <a:off x="6586151" y="104903"/>
            <a:ext cx="5605849" cy="65183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01546" y="1853514"/>
            <a:ext cx="1680519" cy="358345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4782065" y="3991231"/>
            <a:ext cx="951470" cy="2842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598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27051" t="9689" r="28755" b="4873"/>
          <a:stretch/>
        </p:blipFill>
        <p:spPr bwMode="auto">
          <a:xfrm>
            <a:off x="3299253" y="181469"/>
            <a:ext cx="6289590" cy="64625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305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01" y="0"/>
            <a:ext cx="94398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006281" y="3904735"/>
            <a:ext cx="4010152" cy="2060149"/>
          </a:xfrm>
        </p:spPr>
        <p:txBody>
          <a:bodyPr>
            <a:noAutofit/>
          </a:bodyPr>
          <a:lstStyle/>
          <a:p>
            <a:pPr algn="ctr"/>
            <a:r>
              <a:rPr lang="uk-UA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uk-UA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53033" y="506628"/>
            <a:ext cx="38116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4000" dirty="0" err="1">
                <a:solidFill>
                  <a:srgbClr val="FF0000"/>
                </a:solidFill>
              </a:rPr>
              <a:t>Dura</a:t>
            </a:r>
            <a:r>
              <a:rPr lang="uk-UA" sz="4000" dirty="0">
                <a:solidFill>
                  <a:srgbClr val="FF0000"/>
                </a:solidFill>
              </a:rPr>
              <a:t> </a:t>
            </a:r>
            <a:r>
              <a:rPr lang="uk-UA" sz="4000" dirty="0" err="1">
                <a:solidFill>
                  <a:srgbClr val="FF0000"/>
                </a:solidFill>
              </a:rPr>
              <a:t>lex</a:t>
            </a:r>
            <a:r>
              <a:rPr lang="uk-UA" sz="4000" dirty="0">
                <a:solidFill>
                  <a:srgbClr val="FF0000"/>
                </a:solidFill>
              </a:rPr>
              <a:t>, </a:t>
            </a:r>
            <a:r>
              <a:rPr lang="uk-UA" sz="4000" dirty="0" err="1">
                <a:solidFill>
                  <a:srgbClr val="FF0000"/>
                </a:solidFill>
              </a:rPr>
              <a:t>sed</a:t>
            </a:r>
            <a:r>
              <a:rPr lang="uk-UA" sz="4000" dirty="0">
                <a:solidFill>
                  <a:srgbClr val="FF0000"/>
                </a:solidFill>
              </a:rPr>
              <a:t> </a:t>
            </a:r>
            <a:r>
              <a:rPr lang="uk-UA" sz="4000" dirty="0" err="1">
                <a:solidFill>
                  <a:srgbClr val="FF0000"/>
                </a:solidFill>
              </a:rPr>
              <a:t>lex</a:t>
            </a:r>
            <a:r>
              <a:rPr lang="uk-UA" sz="4000" dirty="0">
                <a:solidFill>
                  <a:srgbClr val="FF0000"/>
                </a:solidFill>
              </a:rPr>
              <a:t> </a:t>
            </a:r>
            <a:endParaRPr lang="uk-UA" altLang="uk-UA"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18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2263" y="838850"/>
            <a:ext cx="10515600" cy="1893333"/>
          </a:xfrm>
        </p:spPr>
        <p:txBody>
          <a:bodyPr>
            <a:noAutofit/>
          </a:bodyPr>
          <a:lstStyle/>
          <a:p>
            <a:r>
              <a:rPr lang="uk-UA" sz="6000" dirty="0" smtClean="0"/>
              <a:t>Чим має користуватися лікар, насамперед?</a:t>
            </a:r>
            <a:endParaRPr lang="uk-UA" sz="6000" dirty="0"/>
          </a:p>
        </p:txBody>
      </p:sp>
    </p:spTree>
    <p:extLst>
      <p:ext uri="{BB962C8B-B14F-4D97-AF65-F5344CB8AC3E}">
        <p14:creationId xmlns:p14="http://schemas.microsoft.com/office/powerpoint/2010/main" val="329862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192000" cy="682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ÐÐ°ÑÑÐ¸Ð½ÐºÐ¸ Ð¿Ð¾ Ð·Ð°Ð¿ÑÐ¾ÑÑ ÐºÐ¾Ð½ÑÑÐ¸ÑÑÑÑÑ ÑÐºÑÐ°ÑÐ½Ð¸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802" y="487564"/>
            <a:ext cx="23717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 rotWithShape="1">
          <a:blip r:embed="rId4"/>
          <a:srcRect l="27745" t="25367" r="28558" b="44334"/>
          <a:stretch/>
        </p:blipFill>
        <p:spPr bwMode="auto">
          <a:xfrm>
            <a:off x="4767550" y="487564"/>
            <a:ext cx="6998464" cy="47844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384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2263" y="838850"/>
            <a:ext cx="10515600" cy="1893333"/>
          </a:xfrm>
        </p:spPr>
        <p:txBody>
          <a:bodyPr>
            <a:noAutofit/>
          </a:bodyPr>
          <a:lstStyle/>
          <a:p>
            <a:r>
              <a:rPr lang="uk-UA" sz="6000" dirty="0" smtClean="0"/>
              <a:t>А ще чим?</a:t>
            </a:r>
            <a:endParaRPr lang="uk-UA" sz="6000" dirty="0"/>
          </a:p>
        </p:txBody>
      </p:sp>
    </p:spTree>
    <p:extLst>
      <p:ext uri="{BB962C8B-B14F-4D97-AF65-F5344CB8AC3E}">
        <p14:creationId xmlns:p14="http://schemas.microsoft.com/office/powerpoint/2010/main" val="1354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192000" cy="682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/>
          </p:cNvPicPr>
          <p:nvPr>
            <p:ph sz="half" idx="1"/>
          </p:nvPr>
        </p:nvPicPr>
        <p:blipFill rotWithShape="1">
          <a:blip r:embed="rId3"/>
          <a:srcRect l="21106" t="7927" r="27666" b="8925"/>
          <a:stretch/>
        </p:blipFill>
        <p:spPr bwMode="auto">
          <a:xfrm>
            <a:off x="1244906" y="176270"/>
            <a:ext cx="5333694" cy="62575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 rotWithShape="1">
          <a:blip r:embed="rId4"/>
          <a:srcRect l="26359" t="21491" r="27566" b="35878"/>
          <a:stretch/>
        </p:blipFill>
        <p:spPr bwMode="auto">
          <a:xfrm>
            <a:off x="6745995" y="176270"/>
            <a:ext cx="5181600" cy="26967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/>
          <a:srcRect l="26258" t="7927" r="27665" b="31121"/>
          <a:stretch/>
        </p:blipFill>
        <p:spPr bwMode="auto">
          <a:xfrm>
            <a:off x="6745995" y="3049325"/>
            <a:ext cx="5181600" cy="34616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72497" y="1754659"/>
            <a:ext cx="3608173" cy="308919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385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2263" y="838850"/>
            <a:ext cx="10515600" cy="1893333"/>
          </a:xfrm>
        </p:spPr>
        <p:txBody>
          <a:bodyPr>
            <a:noAutofit/>
          </a:bodyPr>
          <a:lstStyle/>
          <a:p>
            <a:r>
              <a:rPr lang="uk-UA" sz="6000" dirty="0" smtClean="0"/>
              <a:t>А ще?</a:t>
            </a:r>
            <a:endParaRPr lang="uk-UA" sz="6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155894" y="2886152"/>
            <a:ext cx="6879114" cy="1893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dirty="0" smtClean="0"/>
              <a:t>Постановами, наказами, розпорядженнями та здоровим глуздом…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293719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192000" cy="682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/>
          </p:cNvPicPr>
          <p:nvPr>
            <p:ph sz="half" idx="1"/>
          </p:nvPr>
        </p:nvPicPr>
        <p:blipFill rotWithShape="1">
          <a:blip r:embed="rId3"/>
          <a:srcRect l="26953" t="9688" r="28061" b="6636"/>
          <a:stretch/>
        </p:blipFill>
        <p:spPr bwMode="auto">
          <a:xfrm>
            <a:off x="1707614" y="451689"/>
            <a:ext cx="4924540" cy="5905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27647" t="41926" r="27864" b="6811"/>
          <a:stretch/>
        </p:blipFill>
        <p:spPr bwMode="auto">
          <a:xfrm>
            <a:off x="6877107" y="2533875"/>
            <a:ext cx="4877891" cy="3822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163330" y="1989438"/>
            <a:ext cx="1989438" cy="395416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4201298" y="3655598"/>
            <a:ext cx="951470" cy="2842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069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192000" cy="682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27150" t="7045" r="27765" b="11921"/>
          <a:stretch/>
        </p:blipFill>
        <p:spPr bwMode="auto">
          <a:xfrm>
            <a:off x="1483318" y="136563"/>
            <a:ext cx="5016634" cy="64955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/>
          <a:srcRect l="26951" t="12155" r="28063" b="13683"/>
          <a:stretch/>
        </p:blipFill>
        <p:spPr bwMode="auto">
          <a:xfrm>
            <a:off x="6677024" y="136563"/>
            <a:ext cx="5438776" cy="5461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64396" y="2291508"/>
            <a:ext cx="4803354" cy="727114"/>
          </a:xfrm>
          <a:prstGeom prst="rect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6895070" y="3991232"/>
            <a:ext cx="5090984" cy="494271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>
            <a:off x="4164227" y="617838"/>
            <a:ext cx="1433384" cy="172994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8563232" y="1878227"/>
            <a:ext cx="1668163" cy="222422"/>
          </a:xfrm>
          <a:prstGeom prst="rect">
            <a:avLst/>
          </a:prstGeom>
          <a:solidFill>
            <a:srgbClr val="FF00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161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145</TotalTime>
  <Words>93</Words>
  <Application>Microsoft Office PowerPoint</Application>
  <PresentationFormat>Произвольный</PresentationFormat>
  <Paragraphs>18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Постанови КМУ:  №№ 1303, 333, 180, 1009… що до чого!?</vt:lpstr>
      <vt:lpstr>Презентация PowerPoint</vt:lpstr>
      <vt:lpstr>Чим має користуватися лікар, насамперед?</vt:lpstr>
      <vt:lpstr>Презентация PowerPoint</vt:lpstr>
      <vt:lpstr>А ще чим?</vt:lpstr>
      <vt:lpstr>Презентация PowerPoint</vt:lpstr>
      <vt:lpstr>А ще?</vt:lpstr>
      <vt:lpstr>Презентация PowerPoint</vt:lpstr>
      <vt:lpstr>Презентация PowerPoint</vt:lpstr>
      <vt:lpstr>Презентация PowerPoint</vt:lpstr>
      <vt:lpstr>Презентация PowerPoint</vt:lpstr>
      <vt:lpstr>А де шукати галузеві стандарти? </vt:lpstr>
      <vt:lpstr>http://www.dec.gov.ua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Що ще змінює постанова  КМУ № 180?</vt:lpstr>
      <vt:lpstr>Презентация PowerPoint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Тлумачення та роз’яснення змін у законодавстві щодо порядку визначення  обсягів потреби в закупівлі лікарських засобів закладами і установами охорони здоров’я   та   безоплатного і пільгового відпуску лікарських засобів у разі амбулаторного лікування окремих груп населення, відповідно до чинного законодавства</dc:title>
  <dc:creator>Саша</dc:creator>
  <cp:lastModifiedBy>1</cp:lastModifiedBy>
  <cp:revision>17</cp:revision>
  <dcterms:created xsi:type="dcterms:W3CDTF">2018-04-24T19:03:56Z</dcterms:created>
  <dcterms:modified xsi:type="dcterms:W3CDTF">2018-04-27T07:14:58Z</dcterms:modified>
</cp:coreProperties>
</file>