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9" r:id="rId3"/>
    <p:sldId id="310" r:id="rId4"/>
    <p:sldId id="314" r:id="rId5"/>
    <p:sldId id="311" r:id="rId6"/>
    <p:sldId id="313" r:id="rId7"/>
    <p:sldId id="312" r:id="rId8"/>
    <p:sldId id="316" r:id="rId9"/>
    <p:sldId id="315" r:id="rId10"/>
    <p:sldId id="307" r:id="rId11"/>
    <p:sldId id="303" r:id="rId12"/>
    <p:sldId id="318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4"/>
    <a:srgbClr val="272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84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19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D022B-619E-4057-92E0-B7A88DAA7E74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24D82-22FA-4D6E-B5F4-296AB6CC1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879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DB68D-50EA-44E6-83DE-6BAA45A27F34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2911B-A936-4596-B10F-20A024101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9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14573" y="3893842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967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96066" y="619649"/>
            <a:ext cx="8657734" cy="7189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176" y="2005012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42576" y="63590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</a:defRPr>
            </a:lvl1pPr>
          </a:lstStyle>
          <a:p>
            <a:r>
              <a:rPr lang="en-US" dirty="0" smtClean="0"/>
              <a:t>emci.ua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18475" y="6174172"/>
            <a:ext cx="533792" cy="36435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4D55A4"/>
                </a:solidFill>
              </a:defRPr>
            </a:lvl1pPr>
          </a:lstStyle>
          <a:p>
            <a:fld id="{4092C806-881B-43E3-B6F7-BB0ED254462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412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ключительній слайд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emci.ua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806-881B-43E3-B6F7-BB0ED254462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3935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6BB1-E7CD-4C9B-9B0D-7E924519C42C}" type="datetime1">
              <a:rPr lang="ru-RU" smtClean="0"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Комплексные решения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08DB-48F2-42E0-8DA4-2C44EEC72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619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A71C-4814-449A-B0F3-C71E70D3A181}" type="datetime1">
              <a:rPr lang="ru-RU" smtClean="0"/>
              <a:t>17.09.2019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Комплексные решения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08DB-48F2-42E0-8DA4-2C44EEC72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1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742576" y="63590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633251" y="6395622"/>
            <a:ext cx="107789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</a:defRPr>
            </a:lvl1pPr>
          </a:lstStyle>
          <a:p>
            <a:r>
              <a:rPr lang="en-US" dirty="0" smtClean="0"/>
              <a:t>emci.ua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18475" y="6174172"/>
            <a:ext cx="533792" cy="36435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4D55A4"/>
                </a:solidFill>
              </a:defRPr>
            </a:lvl1pPr>
          </a:lstStyle>
          <a:p>
            <a:fld id="{4092C806-881B-43E3-B6F7-BB0ED254462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96066" y="619649"/>
            <a:ext cx="8657734" cy="7189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68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742576" y="63590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</a:defRPr>
            </a:lvl1pPr>
          </a:lstStyle>
          <a:p>
            <a:r>
              <a:rPr lang="en-US" dirty="0" smtClean="0"/>
              <a:t>emci.ua</a:t>
            </a:r>
            <a:endParaRPr lang="uk-UA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18475" y="6174172"/>
            <a:ext cx="533792" cy="36435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4D55A4"/>
                </a:solidFill>
              </a:defRPr>
            </a:lvl1pPr>
          </a:lstStyle>
          <a:p>
            <a:fld id="{4092C806-881B-43E3-B6F7-BB0ED254462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96066" y="619649"/>
            <a:ext cx="8657734" cy="7189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434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742576" y="63590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</a:defRPr>
            </a:lvl1pPr>
          </a:lstStyle>
          <a:p>
            <a:r>
              <a:rPr lang="en-US" dirty="0" smtClean="0"/>
              <a:t>emci.ua</a:t>
            </a:r>
            <a:endParaRPr lang="uk-UA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18475" y="6174172"/>
            <a:ext cx="533792" cy="36435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4D55A4"/>
                </a:solidFill>
              </a:defRPr>
            </a:lvl1pPr>
          </a:lstStyle>
          <a:p>
            <a:fld id="{4092C806-881B-43E3-B6F7-BB0ED254462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96066" y="619649"/>
            <a:ext cx="8657734" cy="7189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304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ительній слайд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54658" y="6375203"/>
            <a:ext cx="377622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emci.ua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544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742576" y="63590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</a:defRPr>
            </a:lvl1pPr>
          </a:lstStyle>
          <a:p>
            <a:r>
              <a:rPr lang="en-US" dirty="0" smtClean="0"/>
              <a:t>emci.ua</a:t>
            </a:r>
            <a:endParaRPr lang="uk-UA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18475" y="6174172"/>
            <a:ext cx="533792" cy="36435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4D55A4"/>
                </a:solidFill>
              </a:defRPr>
            </a:lvl1pPr>
          </a:lstStyle>
          <a:p>
            <a:fld id="{4092C806-881B-43E3-B6F7-BB0ED254462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96066" y="619649"/>
            <a:ext cx="8657734" cy="7189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045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742576" y="63590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</a:defRPr>
            </a:lvl1pPr>
          </a:lstStyle>
          <a:p>
            <a:r>
              <a:rPr lang="en-US" dirty="0" smtClean="0"/>
              <a:t>emci.ua</a:t>
            </a:r>
            <a:endParaRPr lang="uk-UA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18475" y="6174172"/>
            <a:ext cx="533792" cy="36435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4D55A4"/>
                </a:solidFill>
              </a:defRPr>
            </a:lvl1pPr>
          </a:lstStyle>
          <a:p>
            <a:fld id="{4092C806-881B-43E3-B6F7-BB0ED254462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96066" y="619649"/>
            <a:ext cx="8657734" cy="7189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233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42576" y="63590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  <a:latin typeface="+mn-lt"/>
              </a:defRPr>
            </a:lvl1pPr>
          </a:lstStyle>
          <a:p>
            <a:endParaRPr lang="uk-UA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  <a:latin typeface="+mn-lt"/>
              </a:defRPr>
            </a:lvl1pPr>
          </a:lstStyle>
          <a:p>
            <a:r>
              <a:rPr lang="en-US" smtClean="0"/>
              <a:t>emci.ua</a:t>
            </a:r>
            <a:endParaRPr lang="uk-UA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18475" y="6174172"/>
            <a:ext cx="533792" cy="36435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4D55A4"/>
                </a:solidFill>
                <a:latin typeface="+mn-lt"/>
              </a:defRPr>
            </a:lvl1pPr>
          </a:lstStyle>
          <a:p>
            <a:fld id="{4092C806-881B-43E3-B6F7-BB0ED254462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313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8742576" y="63590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</a:defRPr>
            </a:lvl1pPr>
          </a:lstStyle>
          <a:p>
            <a:r>
              <a:rPr lang="en-US" dirty="0" smtClean="0"/>
              <a:t>emci.ua</a:t>
            </a:r>
            <a:endParaRPr lang="uk-UA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18475" y="6174172"/>
            <a:ext cx="533792" cy="36435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4D55A4"/>
                </a:solidFill>
              </a:defRPr>
            </a:lvl1pPr>
          </a:lstStyle>
          <a:p>
            <a:fld id="{4092C806-881B-43E3-B6F7-BB0ED254462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96066" y="619649"/>
            <a:ext cx="8657734" cy="7189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344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8742576" y="63590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  <a:latin typeface="+mn-lt"/>
              </a:defRPr>
            </a:lvl1pPr>
          </a:lstStyle>
          <a:p>
            <a:endParaRPr lang="uk-UA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50578" y="6362795"/>
            <a:ext cx="10908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55A4"/>
                </a:solidFill>
                <a:latin typeface="+mn-lt"/>
              </a:defRPr>
            </a:lvl1pPr>
          </a:lstStyle>
          <a:p>
            <a:r>
              <a:rPr lang="en-US" dirty="0" smtClean="0"/>
              <a:t>emci.ua</a:t>
            </a:r>
            <a:endParaRPr lang="uk-UA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8475" y="6174172"/>
            <a:ext cx="533792" cy="36435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4D55A4"/>
                </a:solidFill>
                <a:latin typeface="+mn-lt"/>
              </a:defRPr>
            </a:lvl1pPr>
          </a:lstStyle>
          <a:p>
            <a:fld id="{4092C806-881B-43E3-B6F7-BB0ED254462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6632" y="365125"/>
            <a:ext cx="8827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30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3" r:id="rId3"/>
    <p:sldLayoutId id="2147483717" r:id="rId4"/>
    <p:sldLayoutId id="2147483719" r:id="rId5"/>
    <p:sldLayoutId id="2147483694" r:id="rId6"/>
    <p:sldLayoutId id="2147483695" r:id="rId7"/>
    <p:sldLayoutId id="2147483737" r:id="rId8"/>
    <p:sldLayoutId id="2147483696" r:id="rId9"/>
    <p:sldLayoutId id="2147483738" r:id="rId10"/>
    <p:sldLayoutId id="2147483701" r:id="rId11"/>
    <p:sldLayoutId id="2147483739" r:id="rId12"/>
    <p:sldLayoutId id="2147483740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6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4" Type="http://schemas.openxmlformats.org/officeDocument/2006/relationships/tags" Target="../tags/tag4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942" y="1376039"/>
            <a:ext cx="11585359" cy="279202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800" dirty="0" smtClean="0"/>
              <a:t>Розвиток периферійного компоненту </a:t>
            </a:r>
            <a:r>
              <a:rPr lang="" sz="4800" dirty="0" smtClean="0"/>
              <a:t>Е-</a:t>
            </a:r>
            <a:r>
              <a:rPr lang="en-US" sz="4800" dirty="0" smtClean="0"/>
              <a:t>Health </a:t>
            </a:r>
            <a:r>
              <a:rPr lang="uk-UA" sz="4800" dirty="0" smtClean="0"/>
              <a:t>на актуальному етапі реформування охорони здоров’я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209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806-881B-43E3-B6F7-BB0ED254462F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47646" y="610685"/>
            <a:ext cx="5024718" cy="718957"/>
          </a:xfrm>
        </p:spPr>
        <p:txBody>
          <a:bodyPr/>
          <a:lstStyle/>
          <a:p>
            <a:pPr algn="r"/>
            <a:r>
              <a:rPr lang="" dirty="0" smtClean="0"/>
              <a:t>ВИЗИЯ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20268"/>
          <a:stretch/>
        </p:blipFill>
        <p:spPr>
          <a:xfrm>
            <a:off x="1702495" y="2300568"/>
            <a:ext cx="8580283" cy="3771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571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emci.ua</a:t>
            </a:r>
            <a:endParaRPr lang="en-US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806-881B-43E3-B6F7-BB0ED254462F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SYNERGY(</a:t>
            </a:r>
            <a:r>
              <a:rPr lang="uk-UA" dirty="0" err="1" smtClean="0"/>
              <a:t>синергия</a:t>
            </a:r>
            <a:r>
              <a:rPr lang="uk-UA" dirty="0" smtClean="0"/>
              <a:t> </a:t>
            </a:r>
            <a:r>
              <a:rPr lang="uk-UA" dirty="0" err="1" smtClean="0"/>
              <a:t>продуктов</a:t>
            </a:r>
            <a:r>
              <a:rPr lang="uk-UA" dirty="0" smtClean="0"/>
              <a:t> и </a:t>
            </a:r>
            <a:r>
              <a:rPr lang="uk-UA" dirty="0" err="1" smtClean="0"/>
              <a:t>сервисов</a:t>
            </a:r>
            <a:r>
              <a:rPr lang="" dirty="0" smtClean="0"/>
              <a:t>)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388" y="2092563"/>
            <a:ext cx="4286612" cy="3109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59" y="3792844"/>
            <a:ext cx="2017131" cy="28179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LeftDown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595" y="2169110"/>
            <a:ext cx="5138760" cy="3711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Блок-схема: сохраненные данные 8"/>
          <p:cNvSpPr/>
          <p:nvPr/>
        </p:nvSpPr>
        <p:spPr>
          <a:xfrm rot="16200000">
            <a:off x="6043981" y="3371266"/>
            <a:ext cx="855591" cy="582457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BUS (</a:t>
            </a:r>
            <a:r>
              <a:rPr lang="uk-UA" dirty="0" smtClean="0"/>
              <a:t>ИНТЕГРАТИВНЯ ШИНА)</a:t>
            </a:r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7893" y="4467320"/>
            <a:ext cx="1950867" cy="1232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3007" y="4350429"/>
            <a:ext cx="2008172" cy="134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3251" y="2092563"/>
            <a:ext cx="1810947" cy="116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0"/>
          <p:cNvGrpSpPr/>
          <p:nvPr/>
        </p:nvGrpSpPr>
        <p:grpSpPr>
          <a:xfrm>
            <a:off x="5603530" y="3339603"/>
            <a:ext cx="2214707" cy="2246221"/>
            <a:chOff x="2531217" y="1465942"/>
            <a:chExt cx="3901708" cy="3877503"/>
          </a:xfrm>
        </p:grpSpPr>
        <p:sp>
          <p:nvSpPr>
            <p:cNvPr id="15" name="Circular Arrow 17"/>
            <p:cNvSpPr/>
            <p:nvPr>
              <p:custDataLst>
                <p:tags r:id="rId1"/>
              </p:custDataLst>
            </p:nvPr>
          </p:nvSpPr>
          <p:spPr>
            <a:xfrm rot="3819789">
              <a:off x="2558396" y="1468915"/>
              <a:ext cx="3874528" cy="3874530"/>
            </a:xfrm>
            <a:prstGeom prst="circularArrow">
              <a:avLst>
                <a:gd name="adj1" fmla="val 18242"/>
                <a:gd name="adj2" fmla="val 1142319"/>
                <a:gd name="adj3" fmla="val 20457687"/>
                <a:gd name="adj4" fmla="val 14422437"/>
                <a:gd name="adj5" fmla="val 125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Circular Arrow 19"/>
            <p:cNvSpPr/>
            <p:nvPr>
              <p:custDataLst>
                <p:tags r:id="rId2"/>
              </p:custDataLst>
            </p:nvPr>
          </p:nvSpPr>
          <p:spPr>
            <a:xfrm rot="14076805">
              <a:off x="2538751" y="1466763"/>
              <a:ext cx="3874528" cy="3874530"/>
            </a:xfrm>
            <a:prstGeom prst="circularArrow">
              <a:avLst>
                <a:gd name="adj1" fmla="val 18242"/>
                <a:gd name="adj2" fmla="val 1142319"/>
                <a:gd name="adj3" fmla="val 20457687"/>
                <a:gd name="adj4" fmla="val 14422437"/>
                <a:gd name="adj5" fmla="val 125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Circular Arrow 20"/>
            <p:cNvSpPr/>
            <p:nvPr>
              <p:custDataLst>
                <p:tags r:id="rId3"/>
              </p:custDataLst>
            </p:nvPr>
          </p:nvSpPr>
          <p:spPr>
            <a:xfrm rot="19551636">
              <a:off x="2558395" y="1468917"/>
              <a:ext cx="3874530" cy="3874528"/>
            </a:xfrm>
            <a:prstGeom prst="circularArrow">
              <a:avLst>
                <a:gd name="adj1" fmla="val 18242"/>
                <a:gd name="adj2" fmla="val 1142319"/>
                <a:gd name="adj3" fmla="val 20457687"/>
                <a:gd name="adj4" fmla="val 14422437"/>
                <a:gd name="adj5" fmla="val 125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Circular Arrow 18"/>
            <p:cNvSpPr/>
            <p:nvPr>
              <p:custDataLst>
                <p:tags r:id="rId4"/>
              </p:custDataLst>
            </p:nvPr>
          </p:nvSpPr>
          <p:spPr>
            <a:xfrm rot="9139184">
              <a:off x="2531217" y="1465942"/>
              <a:ext cx="3874530" cy="3874528"/>
            </a:xfrm>
            <a:prstGeom prst="circularArrow">
              <a:avLst>
                <a:gd name="adj1" fmla="val 18242"/>
                <a:gd name="adj2" fmla="val 1142319"/>
                <a:gd name="adj3" fmla="val 20457687"/>
                <a:gd name="adj4" fmla="val 14422437"/>
                <a:gd name="adj5" fmla="val 125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96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857" y="1941297"/>
            <a:ext cx="4762587" cy="558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“Be or not to be”</a:t>
            </a:r>
            <a:endParaRPr lang="uk-UA" dirty="0"/>
          </a:p>
        </p:txBody>
      </p:sp>
      <p:pic>
        <p:nvPicPr>
          <p:cNvPr id="7170" name="Picture 2" descr="Результат пошуку зображень за запитом &quot;be or not to b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1415514"/>
            <a:ext cx="3787227" cy="2167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Результат пошуку зображень за запитом &quot;пропас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17" y="3179703"/>
            <a:ext cx="5042574" cy="2804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501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1850" y="1926455"/>
            <a:ext cx="10515600" cy="1846556"/>
          </a:xfrm>
        </p:spPr>
        <p:txBody>
          <a:bodyPr>
            <a:noAutofit/>
          </a:bodyPr>
          <a:lstStyle/>
          <a:p>
            <a:r>
              <a:rPr lang="uk-UA" sz="4000" dirty="0">
                <a:solidFill>
                  <a:schemeClr val="accent1">
                    <a:lumMod val="75000"/>
                  </a:schemeClr>
                </a:solidFill>
              </a:rPr>
              <a:t>Розвиток периферійного компоненту </a:t>
            </a:r>
            <a:r>
              <a:rPr lang="" sz="4000" dirty="0">
                <a:solidFill>
                  <a:schemeClr val="accent1">
                    <a:lumMod val="75000"/>
                  </a:schemeClr>
                </a:solidFill>
              </a:rPr>
              <a:t>Е-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Health </a:t>
            </a:r>
            <a:r>
              <a:rPr lang="uk-UA" sz="4000" dirty="0">
                <a:solidFill>
                  <a:schemeClr val="accent1">
                    <a:lumMod val="75000"/>
                  </a:schemeClr>
                </a:solidFill>
              </a:rPr>
              <a:t>на актуальному етапі реформування охорони здоров’я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11749" y="4216601"/>
            <a:ext cx="10515600" cy="1864603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err="1" smtClean="0"/>
              <a:t>Терентюк</a:t>
            </a:r>
            <a:r>
              <a:rPr lang="uk-UA" dirty="0" smtClean="0"/>
              <a:t> В.Г., </a:t>
            </a:r>
            <a:r>
              <a:rPr lang="uk-UA" dirty="0" err="1" smtClean="0"/>
              <a:t>к.мед.н</a:t>
            </a:r>
            <a:endParaRPr lang="uk-UA" dirty="0" smtClean="0"/>
          </a:p>
          <a:p>
            <a:pPr algn="ctr"/>
            <a:r>
              <a:rPr lang="uk-UA" dirty="0" smtClean="0"/>
              <a:t>Асистент кафедри менеджменту охорони здоров’я інституту післядипломної освіти НМУ ім. </a:t>
            </a:r>
            <a:r>
              <a:rPr lang="uk-UA" dirty="0" err="1" smtClean="0"/>
              <a:t>О.О.Богомольця</a:t>
            </a:r>
            <a:endParaRPr lang="uk-UA" dirty="0" smtClean="0"/>
          </a:p>
          <a:p>
            <a:pPr algn="ctr"/>
            <a:r>
              <a:rPr lang="uk-UA" dirty="0" smtClean="0"/>
              <a:t>Керівник проектів з інформатизації ЗОЗ на базі МІС «</a:t>
            </a:r>
            <a:r>
              <a:rPr lang="uk-UA" dirty="0" err="1" smtClean="0"/>
              <a:t>ЕМСіМЕД</a:t>
            </a:r>
            <a:r>
              <a:rPr lang="uk-UA" dirty="0" smtClean="0"/>
              <a:t>» ТОВ «АЛТ Україна ЛТД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806-881B-43E3-B6F7-BB0ED254462F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31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План презентації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70176" y="2005012"/>
            <a:ext cx="10810492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dirty="0" smtClean="0"/>
              <a:t>Найближчі плани та практичне впровадження електронних медичних записів – як це буде відбуватися.</a:t>
            </a:r>
          </a:p>
          <a:p>
            <a:pPr marL="514350" indent="-514350">
              <a:buAutoNum type="arabicPeriod"/>
            </a:pPr>
            <a:r>
              <a:rPr lang="uk-UA" dirty="0" smtClean="0"/>
              <a:t>Пілотне </a:t>
            </a:r>
            <a:r>
              <a:rPr lang="uk-UA" dirty="0" err="1" smtClean="0"/>
              <a:t>впродаження</a:t>
            </a:r>
            <a:r>
              <a:rPr lang="uk-UA" dirty="0" smtClean="0"/>
              <a:t> автоматизованого робочого місця лікаря для надання допомоги хворим, що потребують паліативного лікування.</a:t>
            </a:r>
          </a:p>
          <a:p>
            <a:pPr marL="514350" indent="-514350">
              <a:buAutoNum type="arabicPeriod"/>
            </a:pPr>
            <a:r>
              <a:rPr lang="uk-UA" dirty="0" smtClean="0"/>
              <a:t>Перше знайомство із МІС </a:t>
            </a:r>
            <a:r>
              <a:rPr lang="uk-UA" dirty="0" err="1" smtClean="0"/>
              <a:t>ЕМСІмед</a:t>
            </a:r>
            <a:r>
              <a:rPr lang="uk-UA" dirty="0" smtClean="0"/>
              <a:t>+ 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emci.ua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806-881B-43E3-B6F7-BB0ED254462F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61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275" y="0"/>
            <a:ext cx="3627382" cy="1796833"/>
          </a:xfrm>
        </p:spPr>
        <p:txBody>
          <a:bodyPr>
            <a:noAutofit/>
          </a:bodyPr>
          <a:lstStyle/>
          <a:p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Історичні каліграфічні медичні нотації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08DB-48F2-42E0-8DA4-2C44EEC720D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48" y="1796833"/>
            <a:ext cx="3270271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48" y="4541467"/>
            <a:ext cx="3672408" cy="2126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5178208" y="2470212"/>
            <a:ext cx="1277832" cy="360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4" name="Picture 6" descr="Ð ÐµÐ·ÑÐ»ÑÑÐ°Ñ Ð¿Ð¾ÑÑÐºÑ Ð·Ð¾Ð±ÑÐ°Ð¶ÐµÐ½Ñ Ð·Ð° Ð·Ð°Ð¿Ð¸ÑÐ¾Ð¼ &quot;Ð¿Ð¾Ð»Ð½Ð°Ñ ÐºÐ¾Ð¼Ð¿ÑÑÑÐµÑÐ¸Ð·Ð°ÑÐ¸Ñ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3"/>
          <a:stretch/>
        </p:blipFill>
        <p:spPr bwMode="auto">
          <a:xfrm>
            <a:off x="7004529" y="2328178"/>
            <a:ext cx="4381106" cy="3452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59107" y="403221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VS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50796" y="301840"/>
            <a:ext cx="3701060" cy="1126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latin typeface="+mn-lt"/>
              </a:rPr>
              <a:t>Електронні медичні записи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4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dirty="0" smtClean="0"/>
              <a:t>Цифрова трансформація </a:t>
            </a:r>
            <a:br>
              <a:rPr lang="uk-UA" dirty="0" smtClean="0"/>
            </a:br>
            <a:r>
              <a:rPr lang="uk-UA" dirty="0" smtClean="0"/>
              <a:t>(у широкому сенсі)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175" y="2005012"/>
            <a:ext cx="4755921" cy="3996293"/>
          </a:xfrm>
        </p:spPr>
        <p:txBody>
          <a:bodyPr/>
          <a:lstStyle/>
          <a:p>
            <a:r>
              <a:rPr lang="uk-UA" dirty="0" smtClean="0"/>
              <a:t>Цифрова </a:t>
            </a:r>
            <a:r>
              <a:rPr lang="uk-UA" dirty="0" err="1" smtClean="0"/>
              <a:t>трасформація</a:t>
            </a:r>
            <a:r>
              <a:rPr lang="uk-UA" dirty="0" smtClean="0"/>
              <a:t> медицини – ключовий аспект реформування медичної галузі, який дозволяє впливати на якість та сервіс медичної допомоги, а також створити нові умови для керування ЗОЗ 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emci.ua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806-881B-43E3-B6F7-BB0ED254462F}" type="slidenum">
              <a:rPr lang="uk-UA" smtClean="0"/>
              <a:pPr/>
              <a:t>5</a:t>
            </a:fld>
            <a:endParaRPr lang="uk-UA" dirty="0"/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16" y="2005012"/>
            <a:ext cx="5584068" cy="399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4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dirty="0" smtClean="0"/>
              <a:t>Цифрова трансформація </a:t>
            </a:r>
            <a:br>
              <a:rPr lang="uk-UA" dirty="0" smtClean="0"/>
            </a:br>
            <a:r>
              <a:rPr lang="uk-UA" dirty="0" smtClean="0"/>
              <a:t>(у прикладному вимірі)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175" y="2005012"/>
            <a:ext cx="4755921" cy="3749593"/>
          </a:xfrm>
        </p:spPr>
        <p:txBody>
          <a:bodyPr/>
          <a:lstStyle/>
          <a:p>
            <a:r>
              <a:rPr lang="uk-UA" dirty="0" smtClean="0"/>
              <a:t>Цифрова </a:t>
            </a:r>
            <a:r>
              <a:rPr lang="uk-UA" dirty="0" err="1" smtClean="0"/>
              <a:t>трасформація</a:t>
            </a:r>
            <a:r>
              <a:rPr lang="uk-UA" dirty="0" smtClean="0"/>
              <a:t> медицини – генерування, зберігання, обробка, аналіз, відновлення медичної інформації у форматі цифрових носіїв.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emci.ua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806-881B-43E3-B6F7-BB0ED254462F}" type="slidenum">
              <a:rPr lang="uk-UA" smtClean="0"/>
              <a:pPr/>
              <a:t>6</a:t>
            </a:fld>
            <a:endParaRPr lang="uk-UA" dirty="0"/>
          </a:p>
        </p:txBody>
      </p:sp>
      <p:pic>
        <p:nvPicPr>
          <p:cNvPr id="7" name="Picture 2" descr="https://i0.wp.com/polet-dushi.ru/wp-content/uploads/2017/04/Progress2.jpg?resize=800%2C4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0448" y="2005012"/>
            <a:ext cx="5480175" cy="374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36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08DB-48F2-42E0-8DA4-2C44EEC720D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13908" y="113302"/>
            <a:ext cx="7106456" cy="1397906"/>
          </a:xfrm>
        </p:spPr>
        <p:txBody>
          <a:bodyPr>
            <a:noAutofit/>
          </a:bodyPr>
          <a:lstStyle/>
          <a:p>
            <a:r>
              <a:rPr lang="uk-UA" sz="3200" dirty="0" err="1">
                <a:latin typeface="+mn-lt"/>
              </a:rPr>
              <a:t>Дігаталізація</a:t>
            </a:r>
            <a:r>
              <a:rPr lang="uk-UA" sz="3200" dirty="0">
                <a:latin typeface="+mn-lt"/>
              </a:rPr>
              <a:t> </a:t>
            </a:r>
            <a:r>
              <a:rPr lang="uk-UA" sz="3200" dirty="0">
                <a:latin typeface="+mn-lt"/>
                <a:sym typeface="Wingdings" panose="05000000000000000000" pitchFamily="2" charset="2"/>
              </a:rPr>
              <a:t></a:t>
            </a:r>
            <a:r>
              <a:rPr lang="" sz="3200" dirty="0">
                <a:latin typeface="+mn-lt"/>
                <a:sym typeface="Wingdings" panose="05000000000000000000" pitchFamily="2" charset="2"/>
              </a:rPr>
              <a:t> </a:t>
            </a:r>
            <a:r>
              <a:rPr lang="uk-UA" sz="3200" dirty="0">
                <a:latin typeface="+mn-lt"/>
                <a:sym typeface="Wingdings" panose="05000000000000000000" pitchFamily="2" charset="2"/>
              </a:rPr>
              <a:t>Амбулаторної картки </a:t>
            </a:r>
            <a:r>
              <a:rPr lang="" sz="3200" dirty="0">
                <a:latin typeface="+mn-lt"/>
                <a:sym typeface="Wingdings" panose="05000000000000000000" pitchFamily="2" charset="2"/>
              </a:rPr>
              <a:t>форма 025/о</a:t>
            </a:r>
            <a:endParaRPr lang="uk-UA" sz="3200" dirty="0">
              <a:latin typeface="+mn-lt"/>
            </a:endParaRPr>
          </a:p>
        </p:txBody>
      </p:sp>
      <p:pic>
        <p:nvPicPr>
          <p:cNvPr id="5" name="Picture 2" descr="http://ua.papirus.com.ua/img/goods/18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41" y="2583463"/>
            <a:ext cx="3050118" cy="213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boston.at.ua/bostondovidka/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09" y="2670004"/>
            <a:ext cx="1104946" cy="41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865" y="2384617"/>
            <a:ext cx="2960901" cy="1513326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5107845" y="3082486"/>
            <a:ext cx="1129972" cy="398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sp>
        <p:nvSpPr>
          <p:cNvPr id="9" name="TextBox 8"/>
          <p:cNvSpPr txBox="1"/>
          <p:nvPr/>
        </p:nvSpPr>
        <p:spPr>
          <a:xfrm>
            <a:off x="6001116" y="4984637"/>
            <a:ext cx="493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/>
                </a:solidFill>
              </a:rPr>
              <a:t>ЦК ЕСОЗ МОЗ України</a:t>
            </a:r>
            <a:endParaRPr lang="uk-UA" sz="20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4878" y="1901597"/>
            <a:ext cx="6087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/>
                </a:solidFill>
              </a:rPr>
              <a:t>Структуровані електронні медичні записи</a:t>
            </a:r>
            <a:endParaRPr lang="uk-UA" sz="20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0255" y="1875577"/>
            <a:ext cx="3431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/>
                </a:solidFill>
              </a:rPr>
              <a:t>Медична карта амбулаторного хворого</a:t>
            </a:r>
            <a:endParaRPr lang="uk-UA" sz="2000" b="1" dirty="0">
              <a:solidFill>
                <a:schemeClr val="tx2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017891" y="4607510"/>
            <a:ext cx="481417" cy="500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pic>
        <p:nvPicPr>
          <p:cNvPr id="13" name="Picture 6" descr="http://dic.academic.ru/pictures/wiki/files/83/Schlagwortkatalo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18" y="5184692"/>
            <a:ext cx="2829964" cy="14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8150315" y="4457427"/>
            <a:ext cx="481417" cy="500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sp>
        <p:nvSpPr>
          <p:cNvPr id="2" name="Блок-схема: магнитный диск 1"/>
          <p:cNvSpPr/>
          <p:nvPr/>
        </p:nvSpPr>
        <p:spPr>
          <a:xfrm>
            <a:off x="7867893" y="5465779"/>
            <a:ext cx="1198485" cy="11807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16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806-881B-43E3-B6F7-BB0ED254462F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Форма 025/о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54" y="1840467"/>
            <a:ext cx="10778247" cy="501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8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806-881B-43E3-B6F7-BB0ED254462F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Форма 003/о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10" y="1828800"/>
            <a:ext cx="1068410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yN6GcW5U6DgW4WMfHPg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BfV6Bu5kuf8ipCUTvpu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.aZJwkorUKoUko2E56V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pQffNWUUeMVqiBTcaGqQ"/>
</p:tagLst>
</file>

<file path=ppt/theme/theme1.xml><?xml version="1.0" encoding="utf-8"?>
<a:theme xmlns:a="http://schemas.openxmlformats.org/drawingml/2006/main" name="EMCI_2019">
  <a:themeElements>
    <a:clrScheme name="emci">
      <a:dk1>
        <a:srgbClr val="000000"/>
      </a:dk1>
      <a:lt1>
        <a:srgbClr val="F2F2F2"/>
      </a:lt1>
      <a:dk2>
        <a:srgbClr val="44546A"/>
      </a:dk2>
      <a:lt2>
        <a:srgbClr val="E7E6E6"/>
      </a:lt2>
      <a:accent1>
        <a:srgbClr val="796CC4"/>
      </a:accent1>
      <a:accent2>
        <a:srgbClr val="DF6613"/>
      </a:accent2>
      <a:accent3>
        <a:srgbClr val="A5A5A5"/>
      </a:accent3>
      <a:accent4>
        <a:srgbClr val="D10D8B"/>
      </a:accent4>
      <a:accent5>
        <a:srgbClr val="1FC0D1"/>
      </a:accent5>
      <a:accent6>
        <a:srgbClr val="6F3B55"/>
      </a:accent6>
      <a:hlink>
        <a:srgbClr val="2A235F"/>
      </a:hlink>
      <a:folHlink>
        <a:srgbClr val="0070C0"/>
      </a:folHlink>
    </a:clrScheme>
    <a:fontScheme name="EMCI">
      <a:majorFont>
        <a:latin typeface="Geometria"/>
        <a:ea typeface=""/>
        <a:cs typeface=""/>
      </a:majorFont>
      <a:minorFont>
        <a:latin typeface="Geometria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CI_2019" id="{F0004672-31C5-4F21-9B62-5185E2E11AFE}" vid="{206835C2-5646-46BA-AC7C-333E737F51B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</TotalTime>
  <Words>207</Words>
  <Application>Microsoft Office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Gabriola</vt:lpstr>
      <vt:lpstr>Geometria</vt:lpstr>
      <vt:lpstr>Wingdings</vt:lpstr>
      <vt:lpstr>EMCI_2019</vt:lpstr>
      <vt:lpstr>Розвиток периферійного компоненту Е-Health на актуальному етапі реформування охорони здоров’я</vt:lpstr>
      <vt:lpstr>Розвиток периферійного компоненту Е-Health на актуальному етапі реформування охорони здоров’я</vt:lpstr>
      <vt:lpstr>План презентації</vt:lpstr>
      <vt:lpstr>Історичні каліграфічні медичні нотації</vt:lpstr>
      <vt:lpstr>Цифрова трансформація  (у широкому сенсі)</vt:lpstr>
      <vt:lpstr>Цифрова трансформація  (у прикладному вимірі)</vt:lpstr>
      <vt:lpstr>Дігаталізація  Амбулаторної картки форма 025/о</vt:lpstr>
      <vt:lpstr>Форма 025/о</vt:lpstr>
      <vt:lpstr>Форма 003/о</vt:lpstr>
      <vt:lpstr>ВИЗИЯ</vt:lpstr>
      <vt:lpstr>SYNERGY(синергия продуктов и сервисов)</vt:lpstr>
      <vt:lpstr>“Be or not to be”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 Ольга Анатольевна</dc:creator>
  <cp:lastModifiedBy>Vadym Terentyuk</cp:lastModifiedBy>
  <cp:revision>192</cp:revision>
  <dcterms:created xsi:type="dcterms:W3CDTF">2019-04-01T15:38:15Z</dcterms:created>
  <dcterms:modified xsi:type="dcterms:W3CDTF">2019-09-17T07:53:34Z</dcterms:modified>
</cp:coreProperties>
</file>