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4514-7426-42DF-AABD-1D89A5DE6E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37F8-6A08-4FE7-99AA-11617696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7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3662363"/>
            <a:ext cx="9144000" cy="6309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 реформи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запуску передачі медичних записів до ЕСОЗ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30" y="1310877"/>
            <a:ext cx="581720" cy="81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570" y="2040113"/>
            <a:ext cx="75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 flipV="1">
            <a:off x="2346150" y="953891"/>
            <a:ext cx="1820408" cy="765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86" y="2444174"/>
            <a:ext cx="829038" cy="841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4174" y="2901788"/>
            <a:ext cx="176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Огляд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Виписка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810" y="4395732"/>
            <a:ext cx="20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510120" y="2727123"/>
            <a:ext cx="16471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113" y="5175144"/>
            <a:ext cx="5256169" cy="1536983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2435009" y="5175144"/>
            <a:ext cx="1722245" cy="53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366" y="167704"/>
            <a:ext cx="3822557" cy="9365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863" y="304137"/>
            <a:ext cx="822536" cy="663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9069" y="953891"/>
            <a:ext cx="312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028" y="3619010"/>
            <a:ext cx="859752" cy="8731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057" y="4813468"/>
            <a:ext cx="585093" cy="7233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9074" y="5524474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18" idx="3"/>
          </p:cNvCxnSpPr>
          <p:nvPr/>
        </p:nvCxnSpPr>
        <p:spPr>
          <a:xfrm flipV="1">
            <a:off x="2534780" y="4054415"/>
            <a:ext cx="1622474" cy="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528" y="1182541"/>
            <a:ext cx="4524604" cy="23452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2366" y="3606042"/>
            <a:ext cx="5472323" cy="14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98763" y="1894893"/>
            <a:ext cx="4802038" cy="9163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Передача медичних записів до ЦК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супроводжується обов`язковим накладанням особистого ЕЦП лікаря/спеціаліста ПМД/СМД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79" y="1716457"/>
            <a:ext cx="3772618" cy="1395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763" y="4347714"/>
            <a:ext cx="723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МІС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МедЕйр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274763"/>
            <a:ext cx="9144000" cy="4429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01.04.2020 </a:t>
            </a: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включає в себе наступні етапи.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Передача медичних записів закладами ПМД до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eHealth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епізоди, консультації, електронне направлення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Передача медичних записів закладами СМД до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 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епізоди, консультації, діагностичний звіт, електронне направлення, стаціонарне лікування (епізоди, огляди, діагностичний звіт, виписка) та погашення електронного направлення.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5151" y="640027"/>
            <a:ext cx="9144000" cy="63096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Передача медичних записів закладами ПМД до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епізоди, консультації, електронне направлення.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699" y="1463538"/>
            <a:ext cx="658458" cy="66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734" y="1334738"/>
            <a:ext cx="876433" cy="855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9721" y="2121893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ПМД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7405" y="209111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endCxn id="7" idx="3"/>
          </p:cNvCxnSpPr>
          <p:nvPr/>
        </p:nvCxnSpPr>
        <p:spPr>
          <a:xfrm flipH="1">
            <a:off x="2374167" y="1762479"/>
            <a:ext cx="25300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698" y="3780029"/>
            <a:ext cx="669486" cy="824729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>
            <a:off x="1947583" y="2398892"/>
            <a:ext cx="0" cy="1274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423" y="2652763"/>
            <a:ext cx="621258" cy="6402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65660" y="4614269"/>
            <a:ext cx="940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 ПМД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0506" y="3201855"/>
            <a:ext cx="10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!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5457" y="3820706"/>
            <a:ext cx="966702" cy="7971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420459" y="4604758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8778" y="1447462"/>
            <a:ext cx="1786875" cy="672439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8809062" y="2172804"/>
            <a:ext cx="8200" cy="14291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8228" y="5227324"/>
            <a:ext cx="595047" cy="836493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endCxn id="38" idx="1"/>
          </p:cNvCxnSpPr>
          <p:nvPr/>
        </p:nvCxnSpPr>
        <p:spPr>
          <a:xfrm>
            <a:off x="2429890" y="4434111"/>
            <a:ext cx="2608338" cy="12114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8" idx="3"/>
          </p:cNvCxnSpPr>
          <p:nvPr/>
        </p:nvCxnSpPr>
        <p:spPr>
          <a:xfrm flipV="1">
            <a:off x="5633275" y="4404990"/>
            <a:ext cx="2692966" cy="1240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180183">
            <a:off x="6337603" y="4809798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епізод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8268" y="3943022"/>
            <a:ext cx="651556" cy="661736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 flipV="1">
            <a:off x="5335752" y="4739695"/>
            <a:ext cx="8001" cy="47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23128" y="4351794"/>
            <a:ext cx="1068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5709610" y="4198066"/>
            <a:ext cx="2585012" cy="13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27716" y="3966720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консультацію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5568" y="2633033"/>
            <a:ext cx="448720" cy="554754"/>
          </a:xfrm>
          <a:prstGeom prst="rect">
            <a:avLst/>
          </a:prstGeom>
        </p:spPr>
      </p:pic>
      <p:cxnSp>
        <p:nvCxnSpPr>
          <p:cNvPr id="78" name="Прямая со стрелкой 77"/>
          <p:cNvCxnSpPr/>
          <p:nvPr/>
        </p:nvCxnSpPr>
        <p:spPr>
          <a:xfrm flipH="1" flipV="1">
            <a:off x="5320085" y="3433703"/>
            <a:ext cx="6004" cy="479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036072" y="6006089"/>
            <a:ext cx="61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15866" y="3166683"/>
            <a:ext cx="1039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Прямая со стрелкой 86"/>
          <p:cNvCxnSpPr>
            <a:stCxn id="68" idx="3"/>
          </p:cNvCxnSpPr>
          <p:nvPr/>
        </p:nvCxnSpPr>
        <p:spPr>
          <a:xfrm>
            <a:off x="5534288" y="2910410"/>
            <a:ext cx="2791953" cy="1119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350086">
            <a:off x="6237567" y="3235043"/>
            <a:ext cx="1425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направлення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 flipH="1" flipV="1">
            <a:off x="5663076" y="1937133"/>
            <a:ext cx="2780833" cy="1911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2082335">
            <a:off x="6162196" y="2764318"/>
            <a:ext cx="2223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номером направлення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flipV="1">
            <a:off x="3939564" y="1920438"/>
            <a:ext cx="1002903" cy="72587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2321811" y="3104386"/>
            <a:ext cx="986519" cy="7627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011" y="1336326"/>
            <a:ext cx="821140" cy="1154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6078" y="243420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 flipV="1">
            <a:off x="2575151" y="1023443"/>
            <a:ext cx="1657215" cy="890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077" y="3011364"/>
            <a:ext cx="1092916" cy="11099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3830" y="3682855"/>
            <a:ext cx="151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Консультація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778" y="4513961"/>
            <a:ext cx="787373" cy="9734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46935" y="5490171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stCxn id="13" idx="3"/>
          </p:cNvCxnSpPr>
          <p:nvPr/>
        </p:nvCxnSpPr>
        <p:spPr>
          <a:xfrm>
            <a:off x="2838993" y="3566360"/>
            <a:ext cx="13933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525" y="4886441"/>
            <a:ext cx="5256169" cy="1536983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0" idx="3"/>
          </p:cNvCxnSpPr>
          <p:nvPr/>
        </p:nvCxnSpPr>
        <p:spPr>
          <a:xfrm>
            <a:off x="2575151" y="5000677"/>
            <a:ext cx="1657215" cy="6714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034" y="1913488"/>
            <a:ext cx="5880089" cy="28424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0525" y="304139"/>
            <a:ext cx="5871598" cy="143860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567019" y="1074716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5975" y="274674"/>
            <a:ext cx="876433" cy="8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633713" y="208808"/>
            <a:ext cx="9144000" cy="85198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Передача медичних записів закладами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 до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епізоди, консультації,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звіт,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 направлення, стаціонарне лікування (епізоди, огляди,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звіт,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виписка) та погашення електронного направлення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0" y="1681712"/>
            <a:ext cx="658458" cy="66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5003" y="223783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22" y="1679714"/>
            <a:ext cx="822536" cy="663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0062" y="231861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1"/>
            <a:endCxn id="12" idx="3"/>
          </p:cNvCxnSpPr>
          <p:nvPr/>
        </p:nvCxnSpPr>
        <p:spPr>
          <a:xfrm flipH="1" flipV="1">
            <a:off x="2484158" y="2011565"/>
            <a:ext cx="2757652" cy="1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98" y="3609251"/>
            <a:ext cx="669486" cy="824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3212" y="4403828"/>
            <a:ext cx="1647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3" idx="2"/>
          </p:cNvCxnSpPr>
          <p:nvPr/>
        </p:nvCxnSpPr>
        <p:spPr>
          <a:xfrm flipH="1">
            <a:off x="2090740" y="2595613"/>
            <a:ext cx="3177" cy="95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66" y="1646175"/>
            <a:ext cx="1786875" cy="672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04" y="3570793"/>
            <a:ext cx="966702" cy="79710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8496219" y="2293044"/>
            <a:ext cx="0" cy="13162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52335" y="4334333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313" y="2752775"/>
            <a:ext cx="448720" cy="554754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4135157" y="2137232"/>
            <a:ext cx="1065147" cy="707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424991" y="3156065"/>
            <a:ext cx="1202777" cy="812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73271" y="3260237"/>
            <a:ext cx="1039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546102">
            <a:off x="2510724" y="3376048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з смс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0371" y="5082972"/>
            <a:ext cx="595047" cy="8364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3023" y="2540645"/>
            <a:ext cx="576166" cy="703357"/>
          </a:xfrm>
          <a:prstGeom prst="rect">
            <a:avLst/>
          </a:prstGeom>
        </p:spPr>
      </p:pic>
      <p:cxnSp>
        <p:nvCxnSpPr>
          <p:cNvPr id="51" name="Прямая со стрелкой 50"/>
          <p:cNvCxnSpPr>
            <a:endCxn id="45" idx="1"/>
          </p:cNvCxnSpPr>
          <p:nvPr/>
        </p:nvCxnSpPr>
        <p:spPr>
          <a:xfrm>
            <a:off x="2449715" y="4214998"/>
            <a:ext cx="2850656" cy="1286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84303" y="5835750"/>
            <a:ext cx="61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315" y="3704028"/>
            <a:ext cx="651556" cy="6617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658045" y="4259912"/>
            <a:ext cx="2357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96996" y="3172519"/>
            <a:ext cx="178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 направлення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581106" y="3390561"/>
            <a:ext cx="0" cy="343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581106" y="4506397"/>
            <a:ext cx="0" cy="592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45" idx="3"/>
          </p:cNvCxnSpPr>
          <p:nvPr/>
        </p:nvCxnSpPr>
        <p:spPr>
          <a:xfrm flipV="1">
            <a:off x="5895418" y="4214998"/>
            <a:ext cx="2156917" cy="1286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006918" y="4034896"/>
            <a:ext cx="1973638" cy="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959871" y="2752775"/>
            <a:ext cx="2067733" cy="980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9672127">
            <a:off x="6670150" y="4488221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епізод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95418" y="3793646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консультацію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551435">
            <a:off x="6522942" y="3094142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погашення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54579" y="1296964"/>
            <a:ext cx="873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Пацієнта за направленням на консультацію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від ПМД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2503653" y="4034896"/>
            <a:ext cx="27331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0" y="1681712"/>
            <a:ext cx="658458" cy="66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5003" y="223783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22" y="1679714"/>
            <a:ext cx="822536" cy="663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0062" y="231861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1"/>
            <a:endCxn id="12" idx="3"/>
          </p:cNvCxnSpPr>
          <p:nvPr/>
        </p:nvCxnSpPr>
        <p:spPr>
          <a:xfrm flipH="1" flipV="1">
            <a:off x="2484158" y="2011565"/>
            <a:ext cx="2757652" cy="1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98" y="3609251"/>
            <a:ext cx="669486" cy="824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5357" y="4415052"/>
            <a:ext cx="1647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3" idx="2"/>
          </p:cNvCxnSpPr>
          <p:nvPr/>
        </p:nvCxnSpPr>
        <p:spPr>
          <a:xfrm flipH="1">
            <a:off x="2090740" y="2595613"/>
            <a:ext cx="3177" cy="95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66" y="1646175"/>
            <a:ext cx="1786875" cy="672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04" y="3570793"/>
            <a:ext cx="966702" cy="79710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8496219" y="2293044"/>
            <a:ext cx="0" cy="13162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52335" y="4334333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371" y="5082972"/>
            <a:ext cx="595047" cy="836493"/>
          </a:xfrm>
          <a:prstGeom prst="rect">
            <a:avLst/>
          </a:prstGeom>
        </p:spPr>
      </p:pic>
      <p:cxnSp>
        <p:nvCxnSpPr>
          <p:cNvPr id="51" name="Прямая со стрелкой 50"/>
          <p:cNvCxnSpPr>
            <a:endCxn id="45" idx="1"/>
          </p:cNvCxnSpPr>
          <p:nvPr/>
        </p:nvCxnSpPr>
        <p:spPr>
          <a:xfrm>
            <a:off x="2449715" y="4214998"/>
            <a:ext cx="2850656" cy="1286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84303" y="5835750"/>
            <a:ext cx="61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315" y="3704028"/>
            <a:ext cx="651556" cy="6617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51398" y="4267364"/>
            <a:ext cx="2357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1153" y="3111428"/>
            <a:ext cx="1039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581106" y="3390561"/>
            <a:ext cx="0" cy="343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581106" y="4506397"/>
            <a:ext cx="0" cy="592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45" idx="3"/>
          </p:cNvCxnSpPr>
          <p:nvPr/>
        </p:nvCxnSpPr>
        <p:spPr>
          <a:xfrm flipV="1">
            <a:off x="5895418" y="4214998"/>
            <a:ext cx="2156917" cy="1286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006918" y="4034896"/>
            <a:ext cx="1973638" cy="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959871" y="2752775"/>
            <a:ext cx="2067733" cy="980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9672127">
            <a:off x="6667853" y="4458835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епізод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75702" y="3810370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консультацію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551435">
            <a:off x="6483239" y="305033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направленн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3901" y="607159"/>
            <a:ext cx="668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Самозвернення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Пацієнта на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6745" y="2607167"/>
            <a:ext cx="448720" cy="55475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17" idx="3"/>
            <a:endCxn id="55" idx="1"/>
          </p:cNvCxnSpPr>
          <p:nvPr/>
        </p:nvCxnSpPr>
        <p:spPr>
          <a:xfrm>
            <a:off x="2424984" y="4021616"/>
            <a:ext cx="2883331" cy="13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82335">
            <a:off x="6002898" y="2567592"/>
            <a:ext cx="2223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 </a:t>
            </a:r>
            <a:r>
              <a:rPr lang="uk-UA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номером направлення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endCxn id="9" idx="3"/>
          </p:cNvCxnSpPr>
          <p:nvPr/>
        </p:nvCxnSpPr>
        <p:spPr>
          <a:xfrm flipH="1" flipV="1">
            <a:off x="5900268" y="2013454"/>
            <a:ext cx="2298778" cy="1557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0" y="1681712"/>
            <a:ext cx="658458" cy="66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5003" y="223783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22" y="1679714"/>
            <a:ext cx="822536" cy="663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0062" y="231861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1"/>
            <a:endCxn id="12" idx="3"/>
          </p:cNvCxnSpPr>
          <p:nvPr/>
        </p:nvCxnSpPr>
        <p:spPr>
          <a:xfrm flipH="1" flipV="1">
            <a:off x="2484158" y="2011565"/>
            <a:ext cx="2757652" cy="1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98" y="3609251"/>
            <a:ext cx="669486" cy="824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3212" y="4403828"/>
            <a:ext cx="1647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3" idx="2"/>
          </p:cNvCxnSpPr>
          <p:nvPr/>
        </p:nvCxnSpPr>
        <p:spPr>
          <a:xfrm flipH="1">
            <a:off x="2090740" y="2595613"/>
            <a:ext cx="3177" cy="95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66" y="1646175"/>
            <a:ext cx="1786875" cy="672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04" y="3570793"/>
            <a:ext cx="966702" cy="79710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8496219" y="2293044"/>
            <a:ext cx="0" cy="13162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52335" y="4334333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313" y="2752775"/>
            <a:ext cx="448720" cy="554754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4135157" y="2137232"/>
            <a:ext cx="1065147" cy="707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424991" y="3156065"/>
            <a:ext cx="1202777" cy="812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73271" y="3260237"/>
            <a:ext cx="1039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546102">
            <a:off x="2510724" y="3376048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з смс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0371" y="5082972"/>
            <a:ext cx="595047" cy="8364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3023" y="2540645"/>
            <a:ext cx="576166" cy="70335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84303" y="5835750"/>
            <a:ext cx="61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315" y="3704028"/>
            <a:ext cx="651556" cy="6617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391541" y="4269512"/>
            <a:ext cx="2485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96996" y="3172519"/>
            <a:ext cx="178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 направлення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5581106" y="3390561"/>
            <a:ext cx="0" cy="343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581106" y="4506397"/>
            <a:ext cx="0" cy="592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5911486" y="4214999"/>
            <a:ext cx="2140849" cy="1405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006918" y="4034896"/>
            <a:ext cx="1973638" cy="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959871" y="2752775"/>
            <a:ext cx="2067733" cy="980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9614666">
            <a:off x="6594145" y="459417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епізод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39900" y="3817307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Огляд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Виписка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551435">
            <a:off x="6522942" y="3094142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погашення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35856" y="685473"/>
            <a:ext cx="742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Пацієнта за направленням на </a:t>
            </a:r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ПМД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377352" y="4050443"/>
            <a:ext cx="1104950" cy="666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3670" y="4584347"/>
            <a:ext cx="854502" cy="679104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4402095" y="5227431"/>
            <a:ext cx="882208" cy="463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1295" y="5207081"/>
            <a:ext cx="112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810" y="1681712"/>
            <a:ext cx="658458" cy="663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5003" y="223783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22" y="1679714"/>
            <a:ext cx="822536" cy="663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0062" y="231861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1"/>
            <a:endCxn id="12" idx="3"/>
          </p:cNvCxnSpPr>
          <p:nvPr/>
        </p:nvCxnSpPr>
        <p:spPr>
          <a:xfrm flipH="1" flipV="1">
            <a:off x="2484158" y="2011565"/>
            <a:ext cx="2757652" cy="1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98" y="3609251"/>
            <a:ext cx="669486" cy="8247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3212" y="4403828"/>
            <a:ext cx="1647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 СМД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13" idx="2"/>
          </p:cNvCxnSpPr>
          <p:nvPr/>
        </p:nvCxnSpPr>
        <p:spPr>
          <a:xfrm flipH="1">
            <a:off x="2090740" y="2595613"/>
            <a:ext cx="3177" cy="950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66" y="1646175"/>
            <a:ext cx="1786875" cy="672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604" y="3570793"/>
            <a:ext cx="966702" cy="79710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8496219" y="2293044"/>
            <a:ext cx="0" cy="13162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52335" y="4334333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371" y="5082972"/>
            <a:ext cx="595047" cy="8364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84303" y="5835750"/>
            <a:ext cx="61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8315" y="3704028"/>
            <a:ext cx="651556" cy="6617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410285" y="4251464"/>
            <a:ext cx="2485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иписка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581106" y="4506397"/>
            <a:ext cx="0" cy="592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45" idx="3"/>
          </p:cNvCxnSpPr>
          <p:nvPr/>
        </p:nvCxnSpPr>
        <p:spPr>
          <a:xfrm flipV="1">
            <a:off x="5895418" y="4214998"/>
            <a:ext cx="2156917" cy="1286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006918" y="4034896"/>
            <a:ext cx="1973638" cy="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19672127">
            <a:off x="6670150" y="4488221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епізод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95418" y="3793646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 Огляд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Виписка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03300" y="580116"/>
            <a:ext cx="470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Самозвернення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Пацієнта на госпіталізацію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932" y="4472832"/>
            <a:ext cx="854502" cy="67910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2382468" y="4047260"/>
            <a:ext cx="1132577" cy="659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21311" y="5151936"/>
            <a:ext cx="882208" cy="463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02606" y="5093192"/>
            <a:ext cx="112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6" y="350838"/>
            <a:ext cx="2276475" cy="92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362" y="5823676"/>
            <a:ext cx="212407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30" y="1310877"/>
            <a:ext cx="581720" cy="817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570" y="2040113"/>
            <a:ext cx="75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3"/>
          </p:cNvCxnSpPr>
          <p:nvPr/>
        </p:nvCxnSpPr>
        <p:spPr>
          <a:xfrm flipV="1">
            <a:off x="2346150" y="953891"/>
            <a:ext cx="1820408" cy="765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86" y="2444174"/>
            <a:ext cx="829038" cy="8419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2871" y="3120556"/>
            <a:ext cx="176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Консультація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3112" y="4369220"/>
            <a:ext cx="208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звіт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510120" y="2727123"/>
            <a:ext cx="164713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123" y="5373583"/>
            <a:ext cx="4470847" cy="1307343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2435009" y="5175144"/>
            <a:ext cx="1722245" cy="53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366" y="304139"/>
            <a:ext cx="4212816" cy="1032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1129" y="315527"/>
            <a:ext cx="822536" cy="663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94000" y="979228"/>
            <a:ext cx="318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СМД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028" y="3619010"/>
            <a:ext cx="859752" cy="8731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057" y="4813468"/>
            <a:ext cx="585093" cy="7233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19074" y="5524474"/>
            <a:ext cx="146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аправлення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18" idx="3"/>
          </p:cNvCxnSpPr>
          <p:nvPr/>
        </p:nvCxnSpPr>
        <p:spPr>
          <a:xfrm flipV="1">
            <a:off x="2534780" y="4054415"/>
            <a:ext cx="1622474" cy="1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2366" y="1392774"/>
            <a:ext cx="4442604" cy="22989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4123" y="3819308"/>
            <a:ext cx="5472323" cy="14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279</Words>
  <Application>Microsoft Office PowerPoint</Application>
  <PresentationFormat>Широкоэкранный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II етап Медичної реформи</vt:lpstr>
      <vt:lpstr>Презентация PowerPoint</vt:lpstr>
      <vt:lpstr>1. Передача медичних записів закладами ПМД до eHealth - епізоди, консультації, електронне направлення.</vt:lpstr>
      <vt:lpstr>Презентация PowerPoint</vt:lpstr>
      <vt:lpstr>2. Передача медичних записів закладами СМД до eHealth - епізоди, консультації, діагностичний звіт, електронне направлення, стаціонарне лікування (епізоди, огляди, діагностичний звіт, виписка) та погашення електронного направлення.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до запуску передачі медичної інформації до ЕСОЗ (eHealth)</dc:title>
  <dc:creator>Admin</dc:creator>
  <cp:lastModifiedBy>Admin</cp:lastModifiedBy>
  <cp:revision>82</cp:revision>
  <dcterms:created xsi:type="dcterms:W3CDTF">2020-03-13T12:43:20Z</dcterms:created>
  <dcterms:modified xsi:type="dcterms:W3CDTF">2020-03-17T14:52:53Z</dcterms:modified>
</cp:coreProperties>
</file>