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336" r:id="rId3"/>
    <p:sldId id="337" r:id="rId4"/>
    <p:sldId id="338" r:id="rId5"/>
    <p:sldId id="339" r:id="rId6"/>
    <p:sldId id="340" r:id="rId7"/>
    <p:sldId id="341" r:id="rId8"/>
    <p:sldId id="268" r:id="rId9"/>
    <p:sldId id="272" r:id="rId10"/>
    <p:sldId id="273" r:id="rId11"/>
    <p:sldId id="299" r:id="rId12"/>
    <p:sldId id="318" r:id="rId13"/>
    <p:sldId id="275" r:id="rId14"/>
    <p:sldId id="322" r:id="rId15"/>
    <p:sldId id="276" r:id="rId16"/>
    <p:sldId id="277" r:id="rId17"/>
    <p:sldId id="278" r:id="rId18"/>
    <p:sldId id="274" r:id="rId19"/>
    <p:sldId id="279" r:id="rId20"/>
    <p:sldId id="284" r:id="rId21"/>
    <p:sldId id="285" r:id="rId22"/>
    <p:sldId id="286" r:id="rId23"/>
    <p:sldId id="335" r:id="rId24"/>
    <p:sldId id="287" r:id="rId25"/>
    <p:sldId id="302" r:id="rId26"/>
    <p:sldId id="326" r:id="rId27"/>
    <p:sldId id="331" r:id="rId28"/>
    <p:sldId id="332" r:id="rId29"/>
    <p:sldId id="314" r:id="rId30"/>
    <p:sldId id="291" r:id="rId31"/>
    <p:sldId id="292" r:id="rId32"/>
    <p:sldId id="321" r:id="rId33"/>
    <p:sldId id="293" r:id="rId34"/>
    <p:sldId id="294" r:id="rId35"/>
    <p:sldId id="295" r:id="rId36"/>
    <p:sldId id="309" r:id="rId37"/>
    <p:sldId id="310" r:id="rId38"/>
    <p:sldId id="313" r:id="rId39"/>
    <p:sldId id="333" r:id="rId40"/>
    <p:sldId id="334" r:id="rId41"/>
    <p:sldId id="323" r:id="rId42"/>
    <p:sldId id="328" r:id="rId43"/>
    <p:sldId id="329" r:id="rId44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napToGrid="0"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19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527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510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47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310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11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766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659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799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00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81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AEFE-50AC-4A93-AFB6-DA59D899852A}" type="datetimeFigureOut">
              <a:rPr lang="uk-UA" smtClean="0"/>
              <a:t>01.12.2021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81C67-7991-4B71-BABD-EEAE99F7F8D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47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122362"/>
            <a:ext cx="7893121" cy="3223607"/>
          </a:xfrm>
        </p:spPr>
        <p:txBody>
          <a:bodyPr anchor="ctr">
            <a:noAutofit/>
          </a:bodyPr>
          <a:lstStyle/>
          <a:p>
            <a:r>
              <a:rPr lang="uk-UA" sz="4400" b="1" dirty="0">
                <a:latin typeface="+mn-lt"/>
              </a:rPr>
              <a:t>Ускладнення вакцинопрофілактики від </a:t>
            </a:r>
            <a:r>
              <a:rPr lang="uk-UA" sz="4400" b="1" dirty="0" err="1">
                <a:latin typeface="+mn-lt"/>
              </a:rPr>
              <a:t>коронавірусної</a:t>
            </a:r>
            <a:r>
              <a:rPr lang="uk-UA" sz="4400" b="1" dirty="0">
                <a:latin typeface="+mn-lt"/>
              </a:rPr>
              <a:t> інфекції </a:t>
            </a:r>
            <a:r>
              <a:rPr lang="uk-UA" sz="4400" b="1" dirty="0" smtClean="0">
                <a:latin typeface="+mn-lt"/>
              </a:rPr>
              <a:t/>
            </a:r>
            <a:br>
              <a:rPr lang="uk-UA" sz="4400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COVID-19</a:t>
            </a:r>
            <a:r>
              <a:rPr lang="uk-UA" sz="4400" b="1" dirty="0">
                <a:latin typeface="+mn-lt"/>
              </a:rPr>
              <a:t>: клініка, діагностика, невідкладна допомога.</a:t>
            </a:r>
            <a:endParaRPr lang="uk-UA" sz="44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2433" y="4982469"/>
            <a:ext cx="7138218" cy="1327354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Донецький </a:t>
            </a:r>
            <a:r>
              <a:rPr lang="uk-UA" b="1" dirty="0"/>
              <a:t>Національний Медичний </a:t>
            </a:r>
            <a:r>
              <a:rPr lang="uk-UA" b="1" dirty="0" smtClean="0"/>
              <a:t>Університет</a:t>
            </a:r>
            <a:endParaRPr lang="uk-UA" b="1" dirty="0"/>
          </a:p>
          <a:p>
            <a:r>
              <a:rPr lang="uk-UA" b="1" dirty="0" smtClean="0"/>
              <a:t>кафедра «Анестезіології та Інтенсивної терапії»</a:t>
            </a:r>
          </a:p>
          <a:p>
            <a:r>
              <a:rPr lang="uk-UA" b="1" dirty="0"/>
              <a:t>Асистент </a:t>
            </a:r>
            <a:r>
              <a:rPr lang="uk-UA" b="1" dirty="0" smtClean="0"/>
              <a:t>кафедри Северин Сергій Петрович</a:t>
            </a:r>
            <a:endParaRPr lang="uk-UA" b="1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/>
          </p:cNvSpPr>
          <p:nvPr>
            <p:ph type="body" idx="1"/>
          </p:nvPr>
        </p:nvSpPr>
        <p:spPr bwMode="auto">
          <a:xfrm>
            <a:off x="250825" y="1771650"/>
            <a:ext cx="87122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600"/>
              </a:spcBef>
            </a:pPr>
            <a:r>
              <a:rPr lang="uk-UA" altLang="uk-UA" sz="3200" dirty="0" err="1" smtClean="0">
                <a:solidFill>
                  <a:srgbClr val="000000"/>
                </a:solidFill>
              </a:rPr>
              <a:t>Рінорея</a:t>
            </a:r>
            <a:r>
              <a:rPr lang="uk-UA" altLang="uk-UA" sz="3200" dirty="0">
                <a:solidFill>
                  <a:srgbClr val="000000"/>
                </a:solidFill>
              </a:rPr>
              <a:t>, </a:t>
            </a:r>
            <a:r>
              <a:rPr lang="uk-UA" altLang="uk-UA" sz="3200" dirty="0" smtClean="0">
                <a:solidFill>
                  <a:srgbClr val="000000"/>
                </a:solidFill>
              </a:rPr>
              <a:t>сльозотеча</a:t>
            </a:r>
          </a:p>
          <a:p>
            <a:pPr>
              <a:spcBef>
                <a:spcPts val="600"/>
              </a:spcBef>
            </a:pPr>
            <a:r>
              <a:rPr lang="uk-UA" altLang="uk-UA" sz="3200" dirty="0" smtClean="0">
                <a:solidFill>
                  <a:srgbClr val="000000"/>
                </a:solidFill>
              </a:rPr>
              <a:t>Нудота</a:t>
            </a:r>
            <a:r>
              <a:rPr lang="uk-UA" altLang="uk-UA" sz="3200" dirty="0">
                <a:solidFill>
                  <a:srgbClr val="000000"/>
                </a:solidFill>
              </a:rPr>
              <a:t>, блювання</a:t>
            </a:r>
          </a:p>
          <a:p>
            <a:pPr>
              <a:spcBef>
                <a:spcPts val="600"/>
              </a:spcBef>
            </a:pPr>
            <a:r>
              <a:rPr lang="uk-UA" altLang="uk-UA" sz="3200" dirty="0">
                <a:solidFill>
                  <a:srgbClr val="000000"/>
                </a:solidFill>
              </a:rPr>
              <a:t>Кропив’янка, набряк </a:t>
            </a:r>
            <a:r>
              <a:rPr lang="uk-UA" altLang="uk-UA" sz="3200" dirty="0" err="1">
                <a:solidFill>
                  <a:srgbClr val="000000"/>
                </a:solidFill>
              </a:rPr>
              <a:t>Квінке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uk-UA" altLang="uk-UA" sz="3200" dirty="0" smtClean="0">
                <a:solidFill>
                  <a:srgbClr val="000000"/>
                </a:solidFill>
              </a:rPr>
              <a:t>Порушення </a:t>
            </a:r>
            <a:r>
              <a:rPr lang="uk-UA" altLang="uk-UA" sz="3200" dirty="0">
                <a:solidFill>
                  <a:srgbClr val="000000"/>
                </a:solidFill>
              </a:rPr>
              <a:t>дихання із свистячим диханням</a:t>
            </a:r>
          </a:p>
          <a:p>
            <a:pPr>
              <a:spcBef>
                <a:spcPts val="600"/>
              </a:spcBef>
            </a:pPr>
            <a:r>
              <a:rPr lang="uk-UA" altLang="uk-UA" sz="3200" dirty="0">
                <a:solidFill>
                  <a:srgbClr val="000000"/>
                </a:solidFill>
              </a:rPr>
              <a:t>Тахікардія </a:t>
            </a:r>
          </a:p>
          <a:p>
            <a:pPr>
              <a:spcBef>
                <a:spcPts val="600"/>
              </a:spcBef>
            </a:pPr>
            <a:r>
              <a:rPr lang="uk-UA" altLang="uk-UA" sz="3200" dirty="0">
                <a:solidFill>
                  <a:srgbClr val="000000"/>
                </a:solidFill>
              </a:rPr>
              <a:t>Порушення </a:t>
            </a:r>
            <a:r>
              <a:rPr lang="uk-UA" altLang="uk-UA" sz="3200" dirty="0" err="1">
                <a:solidFill>
                  <a:srgbClr val="000000"/>
                </a:solidFill>
              </a:rPr>
              <a:t>мікроциркуляції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uk-UA" altLang="uk-UA" sz="3200" dirty="0">
                <a:solidFill>
                  <a:srgbClr val="000000"/>
                </a:solidFill>
              </a:rPr>
              <a:t>Артеріальна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гіпотензія</a:t>
            </a:r>
            <a:endParaRPr lang="uk-UA" altLang="uk-UA" sz="32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uk-UA" altLang="uk-UA" sz="3200" dirty="0" smtClean="0">
                <a:solidFill>
                  <a:srgbClr val="000000"/>
                </a:solidFill>
              </a:rPr>
              <a:t>Ознаки порушення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мікроциркуляції</a:t>
            </a:r>
            <a:endParaRPr lang="uk-UA" altLang="uk-UA" sz="32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uk-UA" altLang="uk-UA" sz="3200" dirty="0" smtClean="0">
                <a:solidFill>
                  <a:srgbClr val="000000"/>
                </a:solidFill>
              </a:rPr>
              <a:t>Симптоми артеріальної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гіпотензії</a:t>
            </a:r>
            <a:endParaRPr lang="uk-UA" altLang="uk-UA" sz="3200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 smtClean="0"/>
              <a:t>СИМПТОМИ</a:t>
            </a:r>
            <a:endParaRPr lang="uk-UA" alt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7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270" y="365126"/>
            <a:ext cx="7231080" cy="1325563"/>
          </a:xfrm>
        </p:spPr>
        <p:txBody>
          <a:bodyPr/>
          <a:lstStyle/>
          <a:p>
            <a:pPr algn="ctr"/>
            <a:r>
              <a:rPr lang="uk-UA" b="1" dirty="0" smtClean="0"/>
              <a:t>ОСОБЛИВІ ПРОЯВИ</a:t>
            </a:r>
            <a:r>
              <a:rPr lang="uk-UA" b="1" dirty="0"/>
              <a:t>	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63" y="1587630"/>
            <a:ext cx="8289882" cy="4738013"/>
          </a:xfrm>
        </p:spPr>
        <p:txBody>
          <a:bodyPr>
            <a:normAutofit/>
          </a:bodyPr>
          <a:lstStyle/>
          <a:p>
            <a:r>
              <a:rPr lang="uk-UA" sz="3200" dirty="0" smtClean="0"/>
              <a:t>…«</a:t>
            </a:r>
            <a:r>
              <a:rPr lang="uk-UA" sz="3200" dirty="0"/>
              <a:t>Щось не так»</a:t>
            </a:r>
          </a:p>
          <a:p>
            <a:r>
              <a:rPr lang="uk-UA" sz="3200" dirty="0"/>
              <a:t>… </a:t>
            </a:r>
            <a:r>
              <a:rPr lang="uk-UA" sz="3200" dirty="0" smtClean="0"/>
              <a:t>незвичні відчуття </a:t>
            </a:r>
            <a:r>
              <a:rPr lang="uk-UA" sz="3200" dirty="0"/>
              <a:t>у </a:t>
            </a:r>
            <a:r>
              <a:rPr lang="uk-UA" sz="3200" dirty="0" smtClean="0"/>
              <a:t>роті</a:t>
            </a:r>
          </a:p>
          <a:p>
            <a:r>
              <a:rPr lang="uk-UA" sz="3200" dirty="0" smtClean="0"/>
              <a:t>Порушення зору</a:t>
            </a:r>
          </a:p>
          <a:p>
            <a:r>
              <a:rPr lang="uk-UA" sz="3200" dirty="0" smtClean="0"/>
              <a:t>Кишково-шлунковий дискомфорт</a:t>
            </a:r>
          </a:p>
          <a:p>
            <a:r>
              <a:rPr lang="uk-UA" sz="3200" dirty="0" smtClean="0"/>
              <a:t>Дратівливість, неспокій</a:t>
            </a:r>
            <a:endParaRPr lang="uk-UA" sz="3200" dirty="0"/>
          </a:p>
          <a:p>
            <a:r>
              <a:rPr lang="uk-UA" sz="3200" dirty="0" smtClean="0"/>
              <a:t>Відчуття жару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1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112599" y="739363"/>
            <a:ext cx="7154580" cy="719137"/>
          </a:xfrm>
        </p:spPr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Критерії діагнозу</a:t>
            </a:r>
            <a:endParaRPr lang="uk-UA" altLang="uk-UA" dirty="0">
              <a:latin typeface="+mn-lt"/>
            </a:endParaRPr>
          </a:p>
        </p:txBody>
      </p:sp>
      <p:sp>
        <p:nvSpPr>
          <p:cNvPr id="13315" name="Rectangle 2"/>
          <p:cNvSpPr>
            <a:spLocks noGrp="1"/>
          </p:cNvSpPr>
          <p:nvPr>
            <p:ph type="body" idx="1"/>
          </p:nvPr>
        </p:nvSpPr>
        <p:spPr bwMode="auto">
          <a:xfrm>
            <a:off x="466725" y="1731941"/>
            <a:ext cx="8229600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Раптовий початок і швидкий прогрес клінічних проявів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Небезпечні для життя проблеми з прохідністю дихальних шляхів та диханням і/або кровообігом 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Зміни шкіри і/або слизових оболонок (гіперемія, кропив’янка, набряк </a:t>
            </a:r>
            <a:r>
              <a:rPr lang="uk-UA" altLang="uk-UA" sz="3200" dirty="0" err="1">
                <a:solidFill>
                  <a:srgbClr val="000000"/>
                </a:solidFill>
              </a:rPr>
              <a:t>Квінке</a:t>
            </a:r>
            <a:r>
              <a:rPr lang="uk-UA" altLang="uk-UA" sz="3200" dirty="0">
                <a:solidFill>
                  <a:srgbClr val="000000"/>
                </a:solidFill>
              </a:rPr>
              <a:t>)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Контакт із відомим алергеном</a:t>
            </a: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50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/>
          </p:cNvSpPr>
          <p:nvPr/>
        </p:nvSpPr>
        <p:spPr bwMode="auto">
          <a:xfrm>
            <a:off x="684213" y="2538484"/>
            <a:ext cx="1187450" cy="387596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 eaLnBrk="1">
              <a:lnSpc>
                <a:spcPct val="150000"/>
              </a:lnSpc>
            </a:pPr>
            <a:r>
              <a:rPr lang="uk-UA" altLang="uk-UA" sz="36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uk-UA" altLang="uk-UA" sz="3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uk-UA" altLang="uk-UA" sz="20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14400" eaLnBrk="1">
              <a:lnSpc>
                <a:spcPct val="150000"/>
              </a:lnSpc>
            </a:pPr>
            <a:r>
              <a:rPr lang="uk-UA" altLang="uk-UA" sz="36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</a:t>
            </a:r>
            <a:r>
              <a:rPr lang="uk-UA" altLang="uk-UA" sz="3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uk-UA" altLang="uk-UA" sz="20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14400" eaLnBrk="1">
              <a:lnSpc>
                <a:spcPct val="150000"/>
              </a:lnSpc>
            </a:pPr>
            <a:r>
              <a:rPr lang="uk-UA" altLang="uk-UA" sz="36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uk-UA" altLang="uk-UA" sz="3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uk-UA" altLang="uk-UA" sz="20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14400" eaLnBrk="1">
              <a:lnSpc>
                <a:spcPct val="150000"/>
              </a:lnSpc>
            </a:pPr>
            <a:r>
              <a:rPr lang="uk-UA" altLang="uk-UA" sz="36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</a:t>
            </a:r>
            <a:r>
              <a:rPr lang="uk-UA" altLang="uk-UA" sz="3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uk-UA" altLang="uk-UA" sz="20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defTabSz="914400" eaLnBrk="1">
              <a:lnSpc>
                <a:spcPct val="150000"/>
              </a:lnSpc>
            </a:pPr>
            <a:r>
              <a:rPr lang="uk-UA" altLang="uk-UA" sz="36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uk-UA" altLang="uk-UA" sz="36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…</a:t>
            </a:r>
            <a:endParaRPr lang="uk-UA" altLang="uk-UA" dirty="0">
              <a:solidFill>
                <a:schemeClr val="tx1"/>
              </a:solidFill>
            </a:endParaRPr>
          </a:p>
        </p:txBody>
      </p:sp>
      <p:sp>
        <p:nvSpPr>
          <p:cNvPr id="15363" name="AutoShape 2"/>
          <p:cNvSpPr>
            <a:spLocks/>
          </p:cNvSpPr>
          <p:nvPr/>
        </p:nvSpPr>
        <p:spPr bwMode="auto">
          <a:xfrm>
            <a:off x="1627188" y="2825750"/>
            <a:ext cx="7305675" cy="377976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defTabSz="914400" eaLnBrk="1">
              <a:lnSpc>
                <a:spcPct val="150000"/>
              </a:lnSpc>
            </a:pPr>
            <a:r>
              <a:rPr lang="uk-UA" altLang="uk-UA" sz="3200" b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Дихальні шляхи  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uk-UA" altLang="uk-UA" sz="3200" b="1" i="1" dirty="0" err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uk-UA" altLang="uk-UA" sz="3200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irway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defTabSz="914400" eaLnBrk="1">
              <a:lnSpc>
                <a:spcPct val="150000"/>
              </a:lnSpc>
            </a:pPr>
            <a:r>
              <a:rPr lang="uk-UA" altLang="uk-UA" sz="3200" b="1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Дихання  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uk-UA" altLang="uk-UA" sz="3200" b="1" i="1" dirty="0" err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</a:t>
            </a:r>
            <a:r>
              <a:rPr lang="uk-UA" altLang="uk-UA" sz="3200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reathing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defTabSz="914400" eaLnBrk="1">
              <a:lnSpc>
                <a:spcPct val="150000"/>
              </a:lnSpc>
            </a:pPr>
            <a:r>
              <a:rPr lang="uk-UA" altLang="uk-UA" sz="3200" b="1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Кровообіг  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uk-UA" altLang="uk-UA" sz="3200" b="1" i="1" dirty="0" err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uk-UA" altLang="uk-UA" sz="3200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irculation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defTabSz="914400" eaLnBrk="1">
              <a:lnSpc>
                <a:spcPct val="150000"/>
              </a:lnSpc>
            </a:pPr>
            <a:r>
              <a:rPr lang="uk-UA" altLang="uk-UA" sz="3200" b="1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Неврологічний статус 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uk-UA" altLang="uk-UA" sz="3200" b="1" i="1" dirty="0" err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</a:t>
            </a:r>
            <a:r>
              <a:rPr lang="uk-UA" altLang="uk-UA" sz="3200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isability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defTabSz="914400" eaLnBrk="1">
              <a:lnSpc>
                <a:spcPct val="150000"/>
              </a:lnSpc>
            </a:pPr>
            <a:r>
              <a:rPr lang="uk-UA" altLang="uk-UA" sz="3200" b="1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Экспозиція</a:t>
            </a:r>
            <a:r>
              <a:rPr lang="uk-UA" altLang="uk-UA" sz="3200" b="1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/ огляд 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uk-UA" altLang="uk-UA" sz="3200" b="1" i="1" dirty="0" err="1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uk-UA" altLang="uk-UA" sz="3200" i="1" dirty="0" err="1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xposure</a:t>
            </a:r>
            <a:r>
              <a:rPr lang="uk-UA" altLang="uk-UA" sz="3200" i="1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uk-UA" altLang="uk-UA" dirty="0">
              <a:solidFill>
                <a:schemeClr val="tx1"/>
              </a:solidFill>
            </a:endParaRPr>
          </a:p>
        </p:txBody>
      </p:sp>
      <p:sp>
        <p:nvSpPr>
          <p:cNvPr id="15364" name="AutoShape 3"/>
          <p:cNvSpPr>
            <a:spLocks/>
          </p:cNvSpPr>
          <p:nvPr/>
        </p:nvSpPr>
        <p:spPr bwMode="auto">
          <a:xfrm>
            <a:off x="176923" y="655093"/>
            <a:ext cx="8571291" cy="75702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defTabSz="914400" eaLnBrk="1">
              <a:lnSpc>
                <a:spcPct val="90000"/>
              </a:lnSpc>
              <a:spcBef>
                <a:spcPts val="700"/>
              </a:spcBef>
            </a:pPr>
            <a:r>
              <a:rPr lang="uk-UA" altLang="uk-UA" sz="4400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Схема обстеження </a:t>
            </a:r>
            <a:r>
              <a:rPr lang="uk-UA" altLang="uk-UA" sz="4400" b="1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ABCDE</a:t>
            </a:r>
            <a:r>
              <a:rPr lang="uk-UA" altLang="uk-UA" sz="4400" dirty="0">
                <a:solidFill>
                  <a:schemeClr val="tx1"/>
                </a:solidFill>
                <a:latin typeface="+mn-lt"/>
                <a:sym typeface="Arial" panose="020B0604020202020204" pitchFamily="34" charset="0"/>
              </a:rPr>
              <a:t>  </a:t>
            </a:r>
            <a:endParaRPr lang="uk-UA" altLang="uk-UA" sz="4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365" name="AutoShape 3"/>
          <p:cNvSpPr>
            <a:spLocks/>
          </p:cNvSpPr>
          <p:nvPr/>
        </p:nvSpPr>
        <p:spPr bwMode="auto">
          <a:xfrm>
            <a:off x="395288" y="2205038"/>
            <a:ext cx="4608512" cy="558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algn="ctr" defTabSz="914400" eaLnBrk="1">
              <a:lnSpc>
                <a:spcPct val="90000"/>
              </a:lnSpc>
              <a:spcBef>
                <a:spcPts val="700"/>
              </a:spcBef>
            </a:pPr>
            <a:r>
              <a:rPr lang="uk-UA" altLang="uk-UA" sz="3200" b="1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П</a:t>
            </a:r>
            <a:r>
              <a:rPr lang="uk-UA" altLang="uk-UA" sz="32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ерше враження</a:t>
            </a:r>
            <a:endParaRPr lang="uk-UA" altLang="uk-UA" dirty="0">
              <a:solidFill>
                <a:schemeClr val="tx1"/>
              </a:solidFill>
            </a:endParaRPr>
          </a:p>
        </p:txBody>
      </p:sp>
      <p:sp>
        <p:nvSpPr>
          <p:cNvPr id="2" name="Равнобедренный треугольник 1"/>
          <p:cNvSpPr>
            <a:spLocks noChangeArrowheads="1"/>
          </p:cNvSpPr>
          <p:nvPr/>
        </p:nvSpPr>
        <p:spPr bwMode="auto">
          <a:xfrm>
            <a:off x="4643438" y="2060575"/>
            <a:ext cx="936625" cy="7207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4F81BD"/>
            </a:solidFill>
            <a:round/>
            <a:headEnd/>
            <a:tailEnd/>
          </a:ln>
          <a:effectLst>
            <a:outerShdw blurRad="38100" dist="23000" dir="5400000" algn="ctr" rotWithShape="0">
              <a:srgbClr val="808080">
                <a:alpha val="34998"/>
              </a:srgbClr>
            </a:outerShdw>
          </a:effectLst>
        </p:spPr>
        <p:txBody>
          <a:bodyPr lIns="50800" tIns="50800" rIns="50800" bIns="50800" anchor="ctr"/>
          <a:lstStyle/>
          <a:p>
            <a:pPr marL="228600" eaLnBrk="1">
              <a:defRPr/>
            </a:pPr>
            <a:endParaRPr lang="ru-RU">
              <a:latin typeface="Helvetica" charset="0"/>
              <a:ea typeface="+mn-ea"/>
              <a:cs typeface="Helvetica" charset="0"/>
              <a:sym typeface="Helvetica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0E7A3A-CBAE-CC4A-A8F9-892BFF8E3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50" y="1412116"/>
            <a:ext cx="2250250" cy="360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65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uk-UA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altLang="uk-UA" dirty="0">
                <a:latin typeface="+mn-lt"/>
              </a:rPr>
              <a:t>IRWAY</a:t>
            </a:r>
            <a:r>
              <a:rPr lang="uk-UA" altLang="uk-UA" dirty="0"/>
              <a:t/>
            </a:r>
            <a:br>
              <a:rPr lang="uk-UA" altLang="uk-UA" dirty="0"/>
            </a:br>
            <a:endParaRPr lang="uk-UA" altLang="uk-UA" b="1" dirty="0">
              <a:latin typeface="+mn-lt"/>
            </a:endParaRPr>
          </a:p>
        </p:txBody>
      </p:sp>
      <p:sp>
        <p:nvSpPr>
          <p:cNvPr id="14339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910450"/>
            <a:ext cx="822960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Набряк дихальних шляхів, наприклад, глотки чи язика. Хворий може відчувати </a:t>
            </a:r>
            <a:r>
              <a:rPr lang="uk-UA" altLang="uk-UA" sz="3200" dirty="0" err="1">
                <a:solidFill>
                  <a:srgbClr val="000000"/>
                </a:solidFill>
              </a:rPr>
              <a:t>затруднення</a:t>
            </a:r>
            <a:r>
              <a:rPr lang="uk-UA" altLang="uk-UA" sz="3200" dirty="0">
                <a:solidFill>
                  <a:srgbClr val="000000"/>
                </a:solidFill>
              </a:rPr>
              <a:t> при диханні, ковтанні, «щось у горлі»;</a:t>
            </a:r>
          </a:p>
          <a:p>
            <a:pPr marL="342900" indent="-3429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Сиплий голос;</a:t>
            </a:r>
          </a:p>
          <a:p>
            <a:pPr marL="342900" indent="-3429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Стридор</a:t>
            </a:r>
            <a:r>
              <a:rPr lang="uk-UA" altLang="uk-UA" sz="3200" dirty="0">
                <a:solidFill>
                  <a:srgbClr val="000000"/>
                </a:solidFill>
              </a:rPr>
              <a:t>.</a:t>
            </a:r>
            <a:endParaRPr lang="uk-UA" alt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15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en-US" altLang="uk-UA" b="1" dirty="0">
                <a:solidFill>
                  <a:srgbClr val="C00000"/>
                </a:solidFill>
              </a:rPr>
              <a:t>B</a:t>
            </a:r>
            <a:r>
              <a:rPr lang="en-US" altLang="uk-UA" b="1" dirty="0"/>
              <a:t>REATHING</a:t>
            </a:r>
            <a:endParaRPr lang="uk-UA" altLang="uk-UA" dirty="0"/>
          </a:p>
        </p:txBody>
      </p:sp>
      <p:sp>
        <p:nvSpPr>
          <p:cNvPr id="15363" name="Rectangle 2"/>
          <p:cNvSpPr>
            <a:spLocks noGrp="1"/>
          </p:cNvSpPr>
          <p:nvPr>
            <p:ph type="body" idx="1"/>
          </p:nvPr>
        </p:nvSpPr>
        <p:spPr bwMode="auto">
          <a:xfrm>
            <a:off x="507999" y="2214879"/>
            <a:ext cx="8188325" cy="40938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 smtClean="0">
                <a:solidFill>
                  <a:srgbClr val="000000"/>
                </a:solidFill>
              </a:rPr>
              <a:t>Диспное</a:t>
            </a:r>
            <a:r>
              <a:rPr lang="uk-UA" altLang="uk-UA" sz="3200" dirty="0" smtClean="0">
                <a:solidFill>
                  <a:srgbClr val="000000"/>
                </a:solidFill>
              </a:rPr>
              <a:t>;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Свисти та/або </a:t>
            </a:r>
            <a:r>
              <a:rPr lang="uk-UA" altLang="uk-UA" sz="3200" dirty="0" err="1">
                <a:solidFill>
                  <a:srgbClr val="000000"/>
                </a:solidFill>
              </a:rPr>
              <a:t>стридор</a:t>
            </a:r>
            <a:r>
              <a:rPr lang="uk-UA" altLang="uk-UA" sz="3200" dirty="0">
                <a:solidFill>
                  <a:srgbClr val="000000"/>
                </a:solidFill>
              </a:rPr>
              <a:t>;</a:t>
            </a:r>
          </a:p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Розсіяні сухі хрипи при аускультації</a:t>
            </a:r>
            <a:r>
              <a:rPr lang="uk-UA" altLang="uk-UA" sz="3200" dirty="0" smtClean="0">
                <a:solidFill>
                  <a:srgbClr val="000000"/>
                </a:solidFill>
              </a:rPr>
              <a:t>;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Ціаноз – частіше пізня ознака;</a:t>
            </a:r>
          </a:p>
          <a:p>
            <a:pPr marL="342900" indent="-34290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Зупинка дихання.</a:t>
            </a:r>
          </a:p>
          <a:p>
            <a:pPr marL="0" indent="0" algn="l" eaLnBrk="1">
              <a:spcBef>
                <a:spcPts val="700"/>
              </a:spcBef>
              <a:buNone/>
            </a:pPr>
            <a:endParaRPr lang="uk-UA" altLang="uk-UA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4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914400" eaLnBrk="1"/>
            <a:r>
              <a:rPr lang="en-US" altLang="uk-UA" b="1" dirty="0">
                <a:solidFill>
                  <a:srgbClr val="C00000"/>
                </a:solidFill>
              </a:rPr>
              <a:t>C</a:t>
            </a:r>
            <a:r>
              <a:rPr lang="en-US" altLang="uk-UA" b="1" dirty="0"/>
              <a:t>IRCULATION</a:t>
            </a:r>
            <a:endParaRPr lang="uk-UA" altLang="uk-UA" b="1" dirty="0"/>
          </a:p>
        </p:txBody>
      </p:sp>
      <p:sp>
        <p:nvSpPr>
          <p:cNvPr id="16387" name="Rectangle 2"/>
          <p:cNvSpPr>
            <a:spLocks noGrp="1"/>
          </p:cNvSpPr>
          <p:nvPr>
            <p:ph type="body" idx="1"/>
          </p:nvPr>
        </p:nvSpPr>
        <p:spPr bwMode="auto">
          <a:xfrm>
            <a:off x="341463" y="1706889"/>
            <a:ext cx="8451807" cy="50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Симптоми шоку – слабкість пульсу, блідість, прохолодність шкіри кінцівок;</a:t>
            </a:r>
          </a:p>
          <a:p>
            <a:pPr marL="342900" indent="-342900" algn="l" eaLnBrk="1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Тахікардія;</a:t>
            </a:r>
          </a:p>
          <a:p>
            <a:pPr marL="342900" indent="-342900" algn="l" eaLnBrk="1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Уповільнення часу наповнення капілярів (&gt;2 секунд);</a:t>
            </a: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Зниження рівня або втрата свідомості; </a:t>
            </a: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Артеріальна </a:t>
            </a:r>
            <a:r>
              <a:rPr lang="uk-UA" altLang="uk-UA" sz="3200" dirty="0" err="1">
                <a:solidFill>
                  <a:srgbClr val="000000"/>
                </a:solidFill>
              </a:rPr>
              <a:t>гіпотензія</a:t>
            </a:r>
            <a:r>
              <a:rPr lang="uk-UA" altLang="uk-UA" sz="3200" dirty="0">
                <a:solidFill>
                  <a:srgbClr val="000000"/>
                </a:solidFill>
              </a:rPr>
              <a:t>;*</a:t>
            </a:r>
          </a:p>
          <a:p>
            <a:pPr marL="342900" indent="-342900" algn="l" eaLnBrk="1">
              <a:lnSpc>
                <a:spcPct val="81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Зупинка кровообігу.</a:t>
            </a:r>
          </a:p>
          <a:p>
            <a:pPr marL="0" indent="0" algn="l" eaLnBrk="1">
              <a:lnSpc>
                <a:spcPct val="81000"/>
              </a:lnSpc>
              <a:spcBef>
                <a:spcPts val="700"/>
              </a:spcBef>
              <a:buNone/>
            </a:pPr>
            <a:endParaRPr lang="uk-UA" altLang="uk-UA" dirty="0">
              <a:solidFill>
                <a:srgbClr val="000000"/>
              </a:solidFill>
            </a:endParaRPr>
          </a:p>
          <a:p>
            <a:pPr marL="0" indent="0" algn="l" eaLnBrk="1">
              <a:lnSpc>
                <a:spcPct val="81000"/>
              </a:lnSpc>
              <a:spcBef>
                <a:spcPts val="700"/>
              </a:spcBef>
              <a:buNone/>
            </a:pPr>
            <a:r>
              <a:rPr lang="uk-UA" altLang="uk-UA" dirty="0">
                <a:solidFill>
                  <a:srgbClr val="000000"/>
                </a:solidFill>
              </a:rPr>
              <a:t>*Може бути першим проявом анафілаксії</a:t>
            </a: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5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51141" y="492085"/>
            <a:ext cx="7941568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charset="0"/>
                <a:cs typeface="Helvetica" charset="0"/>
              </a:rPr>
              <a:t>D</a:t>
            </a:r>
            <a:r>
              <a:rPr lang="uk-UA" dirty="0">
                <a:latin typeface="Helvetica" charset="0"/>
                <a:cs typeface="Helvetica" charset="0"/>
              </a:rPr>
              <a:t> </a:t>
            </a:r>
            <a:r>
              <a:rPr lang="mr-IN" dirty="0">
                <a:latin typeface="Helvetica" charset="0"/>
                <a:cs typeface="Helvetica" charset="0"/>
              </a:rPr>
              <a:t>–</a:t>
            </a:r>
            <a:r>
              <a:rPr lang="uk-UA" dirty="0">
                <a:latin typeface="Helvetica" charset="0"/>
                <a:cs typeface="Helvetica" charset="0"/>
              </a:rPr>
              <a:t> </a:t>
            </a:r>
            <a:r>
              <a:rPr lang="uk-UA" dirty="0" err="1">
                <a:latin typeface="Helvetica" charset="0"/>
                <a:cs typeface="Helvetica" charset="0"/>
              </a:rPr>
              <a:t>Неврологический</a:t>
            </a:r>
            <a:r>
              <a:rPr lang="uk-UA" dirty="0">
                <a:latin typeface="Helvetica" charset="0"/>
                <a:cs typeface="Helvetica" charset="0"/>
              </a:rPr>
              <a:t> статус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6784" y="2040275"/>
            <a:ext cx="7849633" cy="3528392"/>
          </a:xfrm>
        </p:spPr>
        <p:txBody>
          <a:bodyPr>
            <a:normAutofit/>
          </a:bodyPr>
          <a:lstStyle/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r>
              <a:rPr lang="uk-UA" sz="3200" dirty="0">
                <a:solidFill>
                  <a:srgbClr val="000000"/>
                </a:solidFill>
                <a:cs typeface="Helvetica" charset="0"/>
              </a:rPr>
              <a:t>Зміни поведінки.</a:t>
            </a: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endParaRPr lang="uk-UA" sz="3200" dirty="0">
              <a:solidFill>
                <a:srgbClr val="000000"/>
              </a:solidFill>
              <a:cs typeface="Calibri" pitchFamily="34" charset="0"/>
            </a:endParaRP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r>
              <a:rPr lang="uk-UA" sz="3200" dirty="0">
                <a:solidFill>
                  <a:srgbClr val="000000"/>
                </a:solidFill>
                <a:cs typeface="Helvetica" charset="0"/>
              </a:rPr>
              <a:t>Зміна стану свідомості:</a:t>
            </a: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sz="3200" dirty="0" smtClean="0">
                <a:solidFill>
                  <a:srgbClr val="000000"/>
                </a:solidFill>
                <a:cs typeface="Helvetica" charset="0"/>
              </a:rPr>
              <a:t>Збудження</a:t>
            </a:r>
            <a:endParaRPr lang="uk-UA" sz="3200" dirty="0">
              <a:solidFill>
                <a:srgbClr val="000000"/>
              </a:solidFill>
              <a:cs typeface="Helvetica" charset="0"/>
            </a:endParaRP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sz="3200" dirty="0" smtClean="0">
                <a:solidFill>
                  <a:srgbClr val="000000"/>
                </a:solidFill>
                <a:cs typeface="Helvetica" charset="0"/>
              </a:rPr>
              <a:t>Пригнічення</a:t>
            </a: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sz="3200" dirty="0" smtClean="0">
                <a:solidFill>
                  <a:srgbClr val="000000"/>
                </a:solidFill>
                <a:cs typeface="Helvetica" charset="0"/>
              </a:rPr>
              <a:t>Втрата свідомості</a:t>
            </a:r>
            <a:endParaRPr lang="uk-UA" sz="3200" dirty="0">
              <a:solidFill>
                <a:srgbClr val="000000"/>
              </a:solidFill>
              <a:cs typeface="Helvetica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64905"/>
            <a:ext cx="2907750" cy="2180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en-US" altLang="uk-UA" b="1" dirty="0">
                <a:solidFill>
                  <a:srgbClr val="C00000"/>
                </a:solidFill>
              </a:rPr>
              <a:t>E</a:t>
            </a:r>
            <a:r>
              <a:rPr lang="en-US" altLang="uk-UA" b="1" dirty="0"/>
              <a:t>XPOSURE</a:t>
            </a:r>
            <a:endParaRPr lang="uk-UA" altLang="uk-UA" dirty="0"/>
          </a:p>
        </p:txBody>
      </p:sp>
      <p:sp>
        <p:nvSpPr>
          <p:cNvPr id="17411" name="Rectangle 2"/>
          <p:cNvSpPr>
            <a:spLocks noGrp="1"/>
          </p:cNvSpPr>
          <p:nvPr>
            <p:ph type="body" idx="1"/>
          </p:nvPr>
        </p:nvSpPr>
        <p:spPr bwMode="auto">
          <a:xfrm>
            <a:off x="366517" y="1719415"/>
            <a:ext cx="8229600" cy="47815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257175" indent="-257175" algn="l" eaLnBrk="1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Еритема; </a:t>
            </a:r>
          </a:p>
          <a:p>
            <a:pPr marL="257175" indent="-257175" algn="l" eaLnBrk="1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Кропив’янка; </a:t>
            </a:r>
          </a:p>
          <a:p>
            <a:pPr marL="257175" indent="-257175" algn="l" eaLnBrk="1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Набряк </a:t>
            </a:r>
            <a:r>
              <a:rPr lang="uk-UA" altLang="uk-UA" sz="3200" dirty="0" err="1">
                <a:solidFill>
                  <a:srgbClr val="000000"/>
                </a:solidFill>
              </a:rPr>
              <a:t>Квінке</a:t>
            </a:r>
            <a:r>
              <a:rPr lang="uk-UA" altLang="uk-UA" sz="3200" dirty="0">
                <a:solidFill>
                  <a:srgbClr val="000000"/>
                </a:solidFill>
              </a:rPr>
              <a:t>. </a:t>
            </a: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endParaRPr lang="uk-UA" altLang="uk-UA" sz="3200" dirty="0">
              <a:solidFill>
                <a:srgbClr val="000000"/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Визначаються при ≥ 80 % анафілактичних реакцій;</a:t>
            </a:r>
          </a:p>
          <a:p>
            <a:pPr marL="257175" indent="-257175">
              <a:lnSpc>
                <a:spcPct val="80000"/>
              </a:lnSpc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Часто є першими ознаками. </a:t>
            </a:r>
          </a:p>
          <a:p>
            <a:pPr marL="257175" indent="-257175" algn="l" eaLnBrk="1">
              <a:lnSpc>
                <a:spcPct val="80000"/>
              </a:lnSpc>
              <a:spcBef>
                <a:spcPts val="700"/>
              </a:spcBef>
              <a:buFont typeface="ArialMT" charset="0"/>
              <a:buChar char="•"/>
            </a:pPr>
            <a:endParaRPr lang="uk-UA" alt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1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279" y="365127"/>
            <a:ext cx="7315200" cy="104803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Поствакцинальні</a:t>
            </a:r>
            <a:r>
              <a:rPr lang="ru-RU" b="1" dirty="0" smtClean="0"/>
              <a:t> </a:t>
            </a:r>
            <a:r>
              <a:rPr lang="ru-RU" b="1" dirty="0" err="1" smtClean="0"/>
              <a:t>реакції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401" y="1885002"/>
            <a:ext cx="7886700" cy="4207040"/>
          </a:xfrm>
        </p:spPr>
        <p:txBody>
          <a:bodyPr>
            <a:noAutofit/>
          </a:bodyPr>
          <a:lstStyle/>
          <a:p>
            <a:r>
              <a:rPr lang="ru-RU" sz="3200" b="1" dirty="0" err="1"/>
              <a:t>Поствакцинальні</a:t>
            </a:r>
            <a:r>
              <a:rPr lang="ru-RU" sz="3200" b="1" dirty="0"/>
              <a:t> </a:t>
            </a:r>
            <a:r>
              <a:rPr lang="ru-RU" sz="3200" b="1" dirty="0" err="1"/>
              <a:t>реакції</a:t>
            </a:r>
            <a:r>
              <a:rPr lang="ru-RU" sz="3200" b="1" dirty="0"/>
              <a:t> </a:t>
            </a:r>
            <a:r>
              <a:rPr lang="ru-RU" sz="3200" dirty="0"/>
              <a:t>-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побічні</a:t>
            </a:r>
            <a:r>
              <a:rPr lang="ru-RU" sz="3200" dirty="0"/>
              <a:t> </a:t>
            </a:r>
            <a:r>
              <a:rPr lang="ru-RU" sz="3200" dirty="0" err="1"/>
              <a:t>клінічні</a:t>
            </a:r>
            <a:r>
              <a:rPr lang="ru-RU" sz="3200" dirty="0"/>
              <a:t> і </a:t>
            </a:r>
            <a:r>
              <a:rPr lang="ru-RU" sz="3200" dirty="0" err="1"/>
              <a:t>лабораторні</a:t>
            </a:r>
            <a:r>
              <a:rPr lang="ru-RU" sz="3200" dirty="0"/>
              <a:t> </a:t>
            </a:r>
            <a:r>
              <a:rPr lang="ru-RU" sz="3200" dirty="0" err="1"/>
              <a:t>ознаки</a:t>
            </a:r>
            <a:r>
              <a:rPr lang="ru-RU" sz="3200" dirty="0"/>
              <a:t> </a:t>
            </a:r>
            <a:r>
              <a:rPr lang="ru-RU" sz="3200" dirty="0" err="1"/>
              <a:t>нестійких</a:t>
            </a:r>
            <a:r>
              <a:rPr lang="ru-RU" sz="3200" dirty="0"/>
              <a:t>,  </a:t>
            </a:r>
            <a:r>
              <a:rPr lang="ru-RU" sz="3200" dirty="0" err="1"/>
              <a:t>патологічних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функціональних</a:t>
            </a:r>
            <a:r>
              <a:rPr lang="ru-RU" sz="3200" dirty="0"/>
              <a:t> </a:t>
            </a:r>
            <a:r>
              <a:rPr lang="ru-RU" sz="3200" dirty="0" err="1"/>
              <a:t>змін</a:t>
            </a:r>
            <a:r>
              <a:rPr lang="ru-RU" sz="3200" dirty="0"/>
              <a:t> в </a:t>
            </a:r>
            <a:r>
              <a:rPr lang="ru-RU" sz="3200" dirty="0" err="1"/>
              <a:t>організмі</a:t>
            </a:r>
            <a:r>
              <a:rPr lang="uk-UA" sz="3200" dirty="0"/>
              <a:t> людини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виникають</a:t>
            </a:r>
            <a:r>
              <a:rPr lang="ru-RU" sz="3200" dirty="0"/>
              <a:t> у </a:t>
            </a:r>
            <a:r>
              <a:rPr lang="ru-RU" sz="3200" dirty="0" err="1"/>
              <a:t>зв'язку</a:t>
            </a:r>
            <a:r>
              <a:rPr lang="ru-RU" sz="3200" dirty="0"/>
              <a:t> з </a:t>
            </a:r>
            <a:r>
              <a:rPr lang="ru-RU" sz="3200" dirty="0" err="1"/>
              <a:t>проведенням</a:t>
            </a:r>
            <a:r>
              <a:rPr lang="ru-RU" sz="3200" dirty="0"/>
              <a:t> </a:t>
            </a:r>
            <a:r>
              <a:rPr lang="ru-RU" sz="3200" dirty="0" err="1"/>
              <a:t>щеплення</a:t>
            </a:r>
            <a:r>
              <a:rPr lang="ru-RU" sz="3200" dirty="0"/>
              <a:t>, </a:t>
            </a:r>
            <a:r>
              <a:rPr lang="ru-RU" sz="3200" dirty="0" err="1"/>
              <a:t>зберігаються</a:t>
            </a:r>
            <a:r>
              <a:rPr lang="ru-RU" sz="3200" dirty="0"/>
              <a:t> </a:t>
            </a:r>
            <a:r>
              <a:rPr lang="ru-RU" sz="3200" dirty="0" smtClean="0"/>
              <a:t>3-5 </a:t>
            </a:r>
            <a:r>
              <a:rPr lang="ru-RU" sz="3200" dirty="0" err="1"/>
              <a:t>днів</a:t>
            </a:r>
            <a:r>
              <a:rPr lang="ru-RU" sz="3200" dirty="0"/>
              <a:t> і </a:t>
            </a:r>
            <a:r>
              <a:rPr lang="ru-RU" sz="3200" dirty="0" err="1"/>
              <a:t>самостійно</a:t>
            </a:r>
            <a:r>
              <a:rPr lang="ru-RU" sz="3200" dirty="0"/>
              <a:t> </a:t>
            </a:r>
            <a:r>
              <a:rPr lang="ru-RU" sz="3200" dirty="0" err="1"/>
              <a:t>проходять</a:t>
            </a:r>
            <a:r>
              <a:rPr lang="ru-RU" sz="3200" dirty="0"/>
              <a:t>.</a:t>
            </a:r>
          </a:p>
          <a:p>
            <a:r>
              <a:rPr lang="uk-UA" sz="3200" dirty="0" err="1"/>
              <a:t>Поствакцинальні</a:t>
            </a:r>
            <a:r>
              <a:rPr lang="uk-UA" sz="3200" dirty="0"/>
              <a:t> реакції не є протипоказанням для проведення подальших щеплень даною вакциною.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Початковий алгоритм</a:t>
            </a:r>
            <a:endParaRPr lang="uk-UA" altLang="uk-UA" dirty="0">
              <a:latin typeface="+mn-lt"/>
            </a:endParaRPr>
          </a:p>
        </p:txBody>
      </p:sp>
      <p:sp>
        <p:nvSpPr>
          <p:cNvPr id="22531" name="Rectangle 2"/>
          <p:cNvSpPr>
            <a:spLocks noGrp="1"/>
          </p:cNvSpPr>
          <p:nvPr>
            <p:ph type="body" idx="1"/>
          </p:nvPr>
        </p:nvSpPr>
        <p:spPr bwMode="auto">
          <a:xfrm>
            <a:off x="231775" y="1844675"/>
            <a:ext cx="8775747" cy="485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 eaLnBrk="1">
              <a:lnSpc>
                <a:spcPct val="72000"/>
              </a:lnSpc>
              <a:spcBef>
                <a:spcPts val="700"/>
              </a:spcBef>
              <a:buNone/>
            </a:pPr>
            <a:r>
              <a:rPr lang="uk-UA" altLang="uk-UA" sz="3200" b="1" dirty="0">
                <a:solidFill>
                  <a:srgbClr val="000000"/>
                </a:solidFill>
              </a:rPr>
              <a:t>Анафілактична реакція?</a:t>
            </a: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b="1" dirty="0">
                <a:solidFill>
                  <a:srgbClr val="000000"/>
                </a:solidFill>
              </a:rPr>
              <a:t>Загроза для життя з боку: </a:t>
            </a: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 smtClean="0">
                <a:solidFill>
                  <a:srgbClr val="C00000"/>
                </a:solidFill>
              </a:rPr>
              <a:t>A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irway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 </a:t>
            </a:r>
            <a:r>
              <a:rPr lang="uk-UA" altLang="uk-UA" sz="3200" b="1" dirty="0">
                <a:solidFill>
                  <a:srgbClr val="000000"/>
                </a:solidFill>
              </a:rPr>
              <a:t>(дихальні шляхи), </a:t>
            </a:r>
            <a:endParaRPr lang="uk-UA" altLang="uk-UA" sz="3200" b="1" dirty="0" smtClean="0">
              <a:solidFill>
                <a:srgbClr val="000000"/>
              </a:solidFill>
            </a:endParaRP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 smtClean="0">
                <a:solidFill>
                  <a:srgbClr val="C00000"/>
                </a:solidFill>
              </a:rPr>
              <a:t>B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reathing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 </a:t>
            </a:r>
            <a:r>
              <a:rPr lang="uk-UA" altLang="uk-UA" sz="3200" b="1" dirty="0">
                <a:solidFill>
                  <a:srgbClr val="000000"/>
                </a:solidFill>
              </a:rPr>
              <a:t>(дихання), </a:t>
            </a:r>
            <a:endParaRPr lang="uk-UA" altLang="uk-UA" sz="3200" b="1" dirty="0" smtClean="0">
              <a:solidFill>
                <a:srgbClr val="000000"/>
              </a:solidFill>
            </a:endParaRP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 smtClean="0">
                <a:solidFill>
                  <a:srgbClr val="C00000"/>
                </a:solidFill>
              </a:rPr>
              <a:t>C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irculation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  </a:t>
            </a:r>
            <a:r>
              <a:rPr lang="uk-UA" altLang="uk-UA" sz="3200" b="1" dirty="0">
                <a:solidFill>
                  <a:srgbClr val="000000"/>
                </a:solidFill>
              </a:rPr>
              <a:t>(кровообіг)</a:t>
            </a:r>
          </a:p>
          <a:p>
            <a:pPr marL="0" indent="0" eaLnBrk="1">
              <a:lnSpc>
                <a:spcPct val="72000"/>
              </a:lnSpc>
              <a:spcBef>
                <a:spcPts val="700"/>
              </a:spcBef>
              <a:buNone/>
            </a:pPr>
            <a:r>
              <a:rPr lang="uk-UA" altLang="uk-UA" sz="3200" b="1" dirty="0">
                <a:solidFill>
                  <a:srgbClr val="000000"/>
                </a:solidFill>
              </a:rPr>
              <a:t>                                  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Шукаємо</a:t>
            </a:r>
            <a:r>
              <a:rPr lang="uk-UA" altLang="uk-UA" sz="3200" dirty="0">
                <a:solidFill>
                  <a:srgbClr val="000000"/>
                </a:solidFill>
              </a:rPr>
              <a:t>:</a:t>
            </a: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  · Гострий початок</a:t>
            </a: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  · Розлади дихання і/або </a:t>
            </a:r>
            <a:r>
              <a:rPr lang="uk-UA" altLang="uk-UA" sz="3200" dirty="0" smtClean="0">
                <a:solidFill>
                  <a:srgbClr val="000000"/>
                </a:solidFill>
              </a:rPr>
              <a:t>прохідності </a:t>
            </a:r>
            <a:r>
              <a:rPr lang="uk-UA" altLang="uk-UA" sz="3200" dirty="0">
                <a:solidFill>
                  <a:srgbClr val="000000"/>
                </a:solidFill>
              </a:rPr>
              <a:t>дихальних шляхів і/або кровообігу, що загрожують життю</a:t>
            </a:r>
          </a:p>
          <a:p>
            <a:pPr marL="165100" indent="-165100" eaLnBrk="1">
              <a:lnSpc>
                <a:spcPct val="72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  · Зазвичай зміни шкіри та слизових оболонок</a:t>
            </a:r>
          </a:p>
          <a:p>
            <a:pPr marL="165100" indent="-165100">
              <a:lnSpc>
                <a:spcPct val="72000"/>
              </a:lnSpc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</a:t>
            </a:r>
            <a:r>
              <a:rPr lang="uk-UA" altLang="uk-UA" sz="3200" dirty="0" smtClean="0">
                <a:solidFill>
                  <a:srgbClr val="000000"/>
                </a:solidFill>
              </a:rPr>
              <a:t>	 · Імовірний </a:t>
            </a:r>
            <a:r>
              <a:rPr lang="uk-UA" altLang="uk-UA" sz="3200" dirty="0">
                <a:solidFill>
                  <a:srgbClr val="000000"/>
                </a:solidFill>
              </a:rPr>
              <a:t>контакт з </a:t>
            </a:r>
            <a:r>
              <a:rPr lang="uk-UA" altLang="uk-UA" sz="3200" dirty="0" smtClean="0">
                <a:solidFill>
                  <a:srgbClr val="000000"/>
                </a:solidFill>
              </a:rPr>
              <a:t>алергеном</a:t>
            </a:r>
            <a:endParaRPr lang="uk-UA" altLang="uk-UA" sz="32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0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imag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5088"/>
            <a:ext cx="63150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2713038" y="165100"/>
            <a:ext cx="3716337" cy="381000"/>
            <a:chOff x="0" y="0"/>
            <a:chExt cx="293" cy="30"/>
          </a:xfrm>
        </p:grpSpPr>
        <p:sp>
          <p:nvSpPr>
            <p:cNvPr id="23577" name="AutoShape 3"/>
            <p:cNvSpPr>
              <a:spLocks/>
            </p:cNvSpPr>
            <p:nvPr/>
          </p:nvSpPr>
          <p:spPr bwMode="auto">
            <a:xfrm>
              <a:off x="0" y="3"/>
              <a:ext cx="293" cy="24"/>
            </a:xfrm>
            <a:custGeom>
              <a:avLst/>
              <a:gdLst>
                <a:gd name="T0" fmla="*/ 147 w 21600"/>
                <a:gd name="T1" fmla="*/ 12 h 21600"/>
                <a:gd name="T2" fmla="*/ 147 w 21600"/>
                <a:gd name="T3" fmla="*/ 12 h 21600"/>
                <a:gd name="T4" fmla="*/ 147 w 21600"/>
                <a:gd name="T5" fmla="*/ 12 h 21600"/>
                <a:gd name="T6" fmla="*/ 147 w 21600"/>
                <a:gd name="T7" fmla="*/ 1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195"/>
              </a:srgbClr>
            </a:solidFill>
            <a:ln w="25400" cap="flat" cmpd="sng">
              <a:solidFill>
                <a:srgbClr val="3A5E8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uk-UA"/>
            </a:p>
          </p:txBody>
        </p:sp>
        <p:sp>
          <p:nvSpPr>
            <p:cNvPr id="23578" name="AutoShape 4"/>
            <p:cNvSpPr>
              <a:spLocks/>
            </p:cNvSpPr>
            <p:nvPr/>
          </p:nvSpPr>
          <p:spPr bwMode="auto">
            <a:xfrm>
              <a:off x="0" y="0"/>
              <a:ext cx="293" cy="30"/>
            </a:xfrm>
            <a:custGeom>
              <a:avLst/>
              <a:gdLst>
                <a:gd name="T0" fmla="*/ 147 w 21600"/>
                <a:gd name="T1" fmla="*/ 15 h 21600"/>
                <a:gd name="T2" fmla="*/ 147 w 21600"/>
                <a:gd name="T3" fmla="*/ 15 h 21600"/>
                <a:gd name="T4" fmla="*/ 147 w 21600"/>
                <a:gd name="T5" fmla="*/ 15 h 21600"/>
                <a:gd name="T6" fmla="*/ 147 w 21600"/>
                <a:gd name="T7" fmla="*/ 1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uk-UA" altLang="uk-UA" sz="1800" b="1" dirty="0"/>
                <a:t>Анафілаксія?</a:t>
              </a:r>
              <a:endParaRPr lang="uk-UA" altLang="uk-UA" dirty="0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1855788" y="773113"/>
            <a:ext cx="5430837" cy="381000"/>
            <a:chOff x="0" y="0"/>
            <a:chExt cx="428" cy="30"/>
          </a:xfrm>
        </p:grpSpPr>
        <p:sp>
          <p:nvSpPr>
            <p:cNvPr id="23575" name="AutoShape 6"/>
            <p:cNvSpPr>
              <a:spLocks/>
            </p:cNvSpPr>
            <p:nvPr/>
          </p:nvSpPr>
          <p:spPr bwMode="auto">
            <a:xfrm>
              <a:off x="0" y="0"/>
              <a:ext cx="428" cy="30"/>
            </a:xfrm>
            <a:custGeom>
              <a:avLst/>
              <a:gdLst>
                <a:gd name="T0" fmla="*/ 214 w 21600"/>
                <a:gd name="T1" fmla="*/ 15 h 21600"/>
                <a:gd name="T2" fmla="*/ 214 w 21600"/>
                <a:gd name="T3" fmla="*/ 15 h 21600"/>
                <a:gd name="T4" fmla="*/ 214 w 21600"/>
                <a:gd name="T5" fmla="*/ 15 h 21600"/>
                <a:gd name="T6" fmla="*/ 214 w 21600"/>
                <a:gd name="T7" fmla="*/ 1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195"/>
              </a:srgbClr>
            </a:solidFill>
            <a:ln w="25400" cap="flat" cmpd="sng">
              <a:solidFill>
                <a:srgbClr val="3A5E8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uk-UA"/>
            </a:p>
          </p:txBody>
        </p:sp>
        <p:sp>
          <p:nvSpPr>
            <p:cNvPr id="23576" name="AutoShape 7"/>
            <p:cNvSpPr>
              <a:spLocks/>
            </p:cNvSpPr>
            <p:nvPr/>
          </p:nvSpPr>
          <p:spPr bwMode="auto">
            <a:xfrm>
              <a:off x="0" y="0"/>
              <a:ext cx="428" cy="30"/>
            </a:xfrm>
            <a:custGeom>
              <a:avLst/>
              <a:gdLst>
                <a:gd name="T0" fmla="*/ 214 w 21600"/>
                <a:gd name="T1" fmla="*/ 15 h 21600"/>
                <a:gd name="T2" fmla="*/ 214 w 21600"/>
                <a:gd name="T3" fmla="*/ 15 h 21600"/>
                <a:gd name="T4" fmla="*/ 214 w 21600"/>
                <a:gd name="T5" fmla="*/ 15 h 21600"/>
                <a:gd name="T6" fmla="*/ 214 w 21600"/>
                <a:gd name="T7" fmla="*/ 1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uk-UA" altLang="uk-UA" sz="1800" b="1">
                  <a:solidFill>
                    <a:srgbClr val="FF0000"/>
                  </a:solidFill>
                </a:rPr>
                <a:t>A</a:t>
              </a:r>
              <a:r>
                <a:rPr lang="uk-UA" altLang="uk-UA" sz="1800"/>
                <a:t>irway,</a:t>
              </a:r>
              <a:r>
                <a:rPr lang="uk-UA" altLang="uk-UA" sz="1800">
                  <a:solidFill>
                    <a:srgbClr val="FFFFFF"/>
                  </a:solidFill>
                </a:rPr>
                <a:t> </a:t>
              </a:r>
              <a:r>
                <a:rPr lang="uk-UA" altLang="uk-UA" sz="1800" b="1">
                  <a:solidFill>
                    <a:srgbClr val="FF0000"/>
                  </a:solidFill>
                </a:rPr>
                <a:t>B</a:t>
              </a:r>
              <a:r>
                <a:rPr lang="uk-UA" altLang="uk-UA" sz="1800"/>
                <a:t>reathing, </a:t>
              </a:r>
              <a:r>
                <a:rPr lang="uk-UA" altLang="uk-UA" sz="1800" b="1">
                  <a:solidFill>
                    <a:srgbClr val="FF0000"/>
                  </a:solidFill>
                </a:rPr>
                <a:t>C</a:t>
              </a:r>
              <a:r>
                <a:rPr lang="uk-UA" altLang="uk-UA" sz="1800"/>
                <a:t>irculation,</a:t>
              </a:r>
              <a:r>
                <a:rPr lang="uk-UA" altLang="uk-UA" sz="1800">
                  <a:solidFill>
                    <a:srgbClr val="FFFFFF"/>
                  </a:solidFill>
                </a:rPr>
                <a:t> </a:t>
              </a:r>
              <a:r>
                <a:rPr lang="uk-UA" altLang="uk-UA" sz="1800" b="1">
                  <a:solidFill>
                    <a:srgbClr val="FF0000"/>
                  </a:solidFill>
                </a:rPr>
                <a:t>D</a:t>
              </a:r>
              <a:r>
                <a:rPr lang="uk-UA" altLang="uk-UA" sz="1800"/>
                <a:t>isability, </a:t>
              </a:r>
              <a:r>
                <a:rPr lang="uk-UA" altLang="uk-UA" sz="1800">
                  <a:solidFill>
                    <a:srgbClr val="FF0000"/>
                  </a:solidFill>
                </a:rPr>
                <a:t>E</a:t>
              </a:r>
              <a:r>
                <a:rPr lang="uk-UA" altLang="uk-UA" sz="1800"/>
                <a:t>xposure</a:t>
              </a:r>
              <a:endParaRPr lang="uk-UA" altLang="uk-UA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1546225" y="1393825"/>
            <a:ext cx="6657975" cy="1846263"/>
            <a:chOff x="0" y="0"/>
            <a:chExt cx="525" cy="146"/>
          </a:xfrm>
        </p:grpSpPr>
        <p:sp>
          <p:nvSpPr>
            <p:cNvPr id="23573" name="AutoShape 9"/>
            <p:cNvSpPr>
              <a:spLocks/>
            </p:cNvSpPr>
            <p:nvPr/>
          </p:nvSpPr>
          <p:spPr bwMode="auto">
            <a:xfrm>
              <a:off x="0" y="0"/>
              <a:ext cx="525" cy="135"/>
            </a:xfrm>
            <a:custGeom>
              <a:avLst/>
              <a:gdLst>
                <a:gd name="T0" fmla="*/ 263 w 21600"/>
                <a:gd name="T1" fmla="*/ 68 h 21600"/>
                <a:gd name="T2" fmla="*/ 263 w 21600"/>
                <a:gd name="T3" fmla="*/ 68 h 21600"/>
                <a:gd name="T4" fmla="*/ 263 w 21600"/>
                <a:gd name="T5" fmla="*/ 68 h 21600"/>
                <a:gd name="T6" fmla="*/ 263 w 21600"/>
                <a:gd name="T7" fmla="*/ 6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25400" cap="flat" cmpd="sng">
              <a:solidFill>
                <a:srgbClr val="3A5E8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uk-UA"/>
            </a:p>
          </p:txBody>
        </p:sp>
        <p:sp>
          <p:nvSpPr>
            <p:cNvPr id="23574" name="AutoShape 10"/>
            <p:cNvSpPr>
              <a:spLocks/>
            </p:cNvSpPr>
            <p:nvPr/>
          </p:nvSpPr>
          <p:spPr bwMode="auto">
            <a:xfrm>
              <a:off x="0" y="0"/>
              <a:ext cx="525" cy="146"/>
            </a:xfrm>
            <a:custGeom>
              <a:avLst/>
              <a:gdLst>
                <a:gd name="T0" fmla="*/ 263 w 21600"/>
                <a:gd name="T1" fmla="*/ 73 h 21600"/>
                <a:gd name="T2" fmla="*/ 263 w 21600"/>
                <a:gd name="T3" fmla="*/ 73 h 21600"/>
                <a:gd name="T4" fmla="*/ 263 w 21600"/>
                <a:gd name="T5" fmla="*/ 73 h 21600"/>
                <a:gd name="T6" fmla="*/ 263 w 21600"/>
                <a:gd name="T7" fmla="*/ 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 eaLnBrk="1"/>
              <a:r>
                <a:rPr lang="uk-UA" altLang="uk-UA" sz="1800" b="1" dirty="0">
                  <a:solidFill>
                    <a:srgbClr val="FFFFFF"/>
                  </a:solidFill>
                </a:rPr>
                <a:t>Діагноз – </a:t>
              </a:r>
              <a:r>
                <a:rPr lang="uk-UA" altLang="uk-UA" sz="1800" dirty="0">
                  <a:solidFill>
                    <a:srgbClr val="FFFFFF"/>
                  </a:solidFill>
                </a:rPr>
                <a:t>шукай ознаки:</a:t>
              </a:r>
            </a:p>
            <a:p>
              <a:pPr defTabSz="914400" eaLnBrk="1">
                <a:buSzPct val="100000"/>
                <a:buFont typeface="ArialMT" charset="0"/>
                <a:buChar char="•"/>
              </a:pPr>
              <a:r>
                <a:rPr lang="uk-UA" altLang="uk-UA" sz="1800" dirty="0">
                  <a:solidFill>
                    <a:srgbClr val="FFFFFF"/>
                  </a:solidFill>
                </a:rPr>
                <a:t>Гострий початок</a:t>
              </a:r>
            </a:p>
            <a:p>
              <a:pPr defTabSz="914400" eaLnBrk="1">
                <a:buSzPct val="100000"/>
                <a:buFont typeface="ArialMT" charset="0"/>
                <a:buChar char="•"/>
              </a:pPr>
              <a:r>
                <a:rPr lang="uk-UA" altLang="uk-UA" sz="1800" dirty="0">
                  <a:solidFill>
                    <a:srgbClr val="FFFFFF"/>
                  </a:solidFill>
                </a:rPr>
                <a:t>Загрожують життю порушення:(</a:t>
              </a:r>
              <a:r>
                <a:rPr lang="uk-UA" altLang="uk-UA" sz="1800" b="1" dirty="0">
                  <a:solidFill>
                    <a:srgbClr val="FF0000"/>
                  </a:solidFill>
                </a:rPr>
                <a:t>А</a:t>
              </a:r>
              <a:r>
                <a:rPr lang="uk-UA" altLang="uk-UA" sz="1800" dirty="0">
                  <a:solidFill>
                    <a:srgbClr val="FFFFFF"/>
                  </a:solidFill>
                </a:rPr>
                <a:t>) </a:t>
              </a:r>
              <a:r>
                <a:rPr lang="uk-UA" altLang="uk-UA" sz="1800" b="1" dirty="0">
                  <a:solidFill>
                    <a:srgbClr val="FFFFFF"/>
                  </a:solidFill>
                </a:rPr>
                <a:t>Прохідності</a:t>
              </a:r>
              <a:r>
                <a:rPr lang="uk-UA" altLang="uk-UA" sz="1800" dirty="0">
                  <a:solidFill>
                    <a:srgbClr val="FFFFFF"/>
                  </a:solidFill>
                </a:rPr>
                <a:t> дихальних шляхів,  (</a:t>
              </a:r>
              <a:r>
                <a:rPr lang="uk-UA" altLang="uk-UA" sz="1800" b="1" dirty="0">
                  <a:solidFill>
                    <a:srgbClr val="FF0000"/>
                  </a:solidFill>
                </a:rPr>
                <a:t>В</a:t>
              </a:r>
              <a:r>
                <a:rPr lang="uk-UA" altLang="uk-UA" sz="1800" dirty="0">
                  <a:solidFill>
                    <a:srgbClr val="FFFFFF"/>
                  </a:solidFill>
                </a:rPr>
                <a:t>)</a:t>
              </a:r>
              <a:r>
                <a:rPr lang="uk-UA" altLang="uk-UA" sz="1800" b="1" dirty="0">
                  <a:solidFill>
                    <a:srgbClr val="FFFFFF"/>
                  </a:solidFill>
                </a:rPr>
                <a:t>Дихання</a:t>
              </a:r>
              <a:r>
                <a:rPr lang="uk-UA" altLang="uk-UA" sz="1800" dirty="0">
                  <a:solidFill>
                    <a:srgbClr val="FFFFFF"/>
                  </a:solidFill>
                </a:rPr>
                <a:t>, (</a:t>
              </a:r>
              <a:r>
                <a:rPr lang="uk-UA" altLang="uk-UA" sz="1800" b="1" dirty="0">
                  <a:solidFill>
                    <a:srgbClr val="FF0000"/>
                  </a:solidFill>
                </a:rPr>
                <a:t>С</a:t>
              </a:r>
              <a:r>
                <a:rPr lang="uk-UA" altLang="uk-UA" sz="1800" dirty="0">
                  <a:solidFill>
                    <a:srgbClr val="FFFFFF"/>
                  </a:solidFill>
                </a:rPr>
                <a:t>)</a:t>
              </a:r>
              <a:r>
                <a:rPr lang="uk-UA" altLang="uk-UA" sz="1800" b="1" dirty="0">
                  <a:solidFill>
                    <a:srgbClr val="FFFFFF"/>
                  </a:solidFill>
                </a:rPr>
                <a:t>Кровообігу</a:t>
              </a:r>
            </a:p>
            <a:p>
              <a:pPr defTabSz="914400" eaLnBrk="1">
                <a:buSzPct val="100000"/>
                <a:buFont typeface="ArialMT" charset="0"/>
                <a:buChar char="•"/>
              </a:pPr>
              <a:r>
                <a:rPr lang="uk-UA" altLang="uk-UA" sz="1800" b="1" dirty="0">
                  <a:solidFill>
                    <a:srgbClr val="FFFFFF"/>
                  </a:solidFill>
                </a:rPr>
                <a:t>Зазвичай</a:t>
              </a:r>
              <a:r>
                <a:rPr lang="uk-UA" altLang="uk-UA" sz="1800" dirty="0">
                  <a:solidFill>
                    <a:srgbClr val="FFFFFF"/>
                  </a:solidFill>
                </a:rPr>
                <a:t> – зміни на шкірі (алергічна висипка)</a:t>
              </a:r>
            </a:p>
            <a:p>
              <a:pPr defTabSz="914400" eaLnBrk="1">
                <a:buSzPct val="100000"/>
                <a:buFont typeface="ArialMT" charset="0"/>
                <a:buChar char="•"/>
              </a:pPr>
              <a:r>
                <a:rPr lang="uk-UA" altLang="uk-UA" sz="1800" dirty="0">
                  <a:solidFill>
                    <a:srgbClr val="FFFFFF"/>
                  </a:solidFill>
                </a:rPr>
                <a:t>+/- порушення ШКТ            +/- контакт з відомим алергеном</a:t>
              </a:r>
              <a:endParaRPr lang="uk-UA" altLang="uk-UA" dirty="0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2051050" y="3348038"/>
            <a:ext cx="5329238" cy="660400"/>
            <a:chOff x="0" y="0"/>
            <a:chExt cx="420" cy="52"/>
          </a:xfrm>
        </p:grpSpPr>
        <p:sp>
          <p:nvSpPr>
            <p:cNvPr id="23571" name="AutoShape 12"/>
            <p:cNvSpPr>
              <a:spLocks/>
            </p:cNvSpPr>
            <p:nvPr/>
          </p:nvSpPr>
          <p:spPr bwMode="auto">
            <a:xfrm>
              <a:off x="0" y="0"/>
              <a:ext cx="420" cy="52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A5E8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 eaLnBrk="1"/>
              <a:endParaRPr lang="uk-UA" altLang="uk-UA" sz="1800">
                <a:solidFill>
                  <a:srgbClr val="FFFFFF"/>
                </a:solidFill>
              </a:endParaRPr>
            </a:p>
          </p:txBody>
        </p:sp>
        <p:sp>
          <p:nvSpPr>
            <p:cNvPr id="23572" name="AutoShape 13"/>
            <p:cNvSpPr>
              <a:spLocks/>
            </p:cNvSpPr>
            <p:nvPr/>
          </p:nvSpPr>
          <p:spPr bwMode="auto">
            <a:xfrm>
              <a:off x="2" y="0"/>
              <a:ext cx="416" cy="52"/>
            </a:xfrm>
            <a:custGeom>
              <a:avLst/>
              <a:gdLst>
                <a:gd name="T0" fmla="*/ 208 w 21600"/>
                <a:gd name="T1" fmla="*/ 26 h 21600"/>
                <a:gd name="T2" fmla="*/ 208 w 21600"/>
                <a:gd name="T3" fmla="*/ 26 h 21600"/>
                <a:gd name="T4" fmla="*/ 208 w 21600"/>
                <a:gd name="T5" fmla="*/ 26 h 21600"/>
                <a:gd name="T6" fmla="*/ 208 w 21600"/>
                <a:gd name="T7" fmla="*/ 2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uk-UA" altLang="uk-UA" sz="1800" b="1" dirty="0" err="1">
                  <a:solidFill>
                    <a:srgbClr val="FFFFFF"/>
                  </a:solidFill>
                </a:rPr>
                <a:t>Виклич</a:t>
              </a:r>
              <a:r>
                <a:rPr lang="uk-UA" altLang="uk-UA" sz="1800" b="1" dirty="0">
                  <a:solidFill>
                    <a:srgbClr val="FFFFFF"/>
                  </a:solidFill>
                </a:rPr>
                <a:t> допомогу!</a:t>
              </a:r>
              <a:endParaRPr lang="uk-UA" altLang="uk-UA" sz="1800" dirty="0">
                <a:solidFill>
                  <a:srgbClr val="FFFFFF"/>
                </a:solidFill>
              </a:endParaRPr>
            </a:p>
            <a:p>
              <a:pPr defTabSz="914400" eaLnBrk="1"/>
              <a:r>
                <a:rPr lang="uk-UA" altLang="uk-UA" sz="1800" dirty="0">
                  <a:solidFill>
                    <a:srgbClr val="FFFFFF"/>
                  </a:solidFill>
                </a:rPr>
                <a:t>Положення </a:t>
              </a:r>
              <a:r>
                <a:rPr lang="uk-UA" altLang="uk-UA" sz="1800" dirty="0" err="1">
                  <a:solidFill>
                    <a:srgbClr val="FFFFFF"/>
                  </a:solidFill>
                </a:rPr>
                <a:t>паціента</a:t>
              </a:r>
              <a:r>
                <a:rPr lang="uk-UA" altLang="uk-UA" sz="1800" dirty="0">
                  <a:solidFill>
                    <a:srgbClr val="FFFFFF"/>
                  </a:solidFill>
                </a:rPr>
                <a:t> (</a:t>
              </a:r>
              <a:r>
                <a:rPr lang="uk-UA" altLang="uk-UA" sz="1800" dirty="0" err="1">
                  <a:solidFill>
                    <a:srgbClr val="FFFFFF"/>
                  </a:solidFill>
                </a:rPr>
                <a:t>Тренделенбурга</a:t>
              </a:r>
              <a:r>
                <a:rPr lang="uk-UA" altLang="uk-UA" sz="1800" dirty="0">
                  <a:solidFill>
                    <a:srgbClr val="FFFFFF"/>
                  </a:solidFill>
                </a:rPr>
                <a:t>)</a:t>
              </a:r>
              <a:endParaRPr lang="uk-UA" altLang="uk-UA" dirty="0"/>
            </a:p>
          </p:txBody>
        </p:sp>
      </p:grpSp>
      <p:grpSp>
        <p:nvGrpSpPr>
          <p:cNvPr id="23559" name="Group 14"/>
          <p:cNvGrpSpPr>
            <a:grpSpLocks/>
          </p:cNvGrpSpPr>
          <p:nvPr/>
        </p:nvGrpSpPr>
        <p:grpSpPr bwMode="auto">
          <a:xfrm>
            <a:off x="2784475" y="4286250"/>
            <a:ext cx="3430588" cy="428625"/>
            <a:chOff x="0" y="0"/>
            <a:chExt cx="271" cy="34"/>
          </a:xfrm>
        </p:grpSpPr>
        <p:sp>
          <p:nvSpPr>
            <p:cNvPr id="23569" name="AutoShape 15"/>
            <p:cNvSpPr>
              <a:spLocks/>
            </p:cNvSpPr>
            <p:nvPr/>
          </p:nvSpPr>
          <p:spPr bwMode="auto">
            <a:xfrm>
              <a:off x="0" y="0"/>
              <a:ext cx="271" cy="34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25400">
              <a:solidFill>
                <a:srgbClr val="3A5E8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endParaRPr lang="uk-UA" altLang="uk-UA" sz="1800" b="1">
                <a:solidFill>
                  <a:srgbClr val="FFFFFF"/>
                </a:solidFill>
              </a:endParaRPr>
            </a:p>
          </p:txBody>
        </p:sp>
        <p:sp>
          <p:nvSpPr>
            <p:cNvPr id="23570" name="AutoShape 16"/>
            <p:cNvSpPr>
              <a:spLocks/>
            </p:cNvSpPr>
            <p:nvPr/>
          </p:nvSpPr>
          <p:spPr bwMode="auto">
            <a:xfrm>
              <a:off x="1" y="1"/>
              <a:ext cx="268" cy="31"/>
            </a:xfrm>
            <a:custGeom>
              <a:avLst/>
              <a:gdLst>
                <a:gd name="T0" fmla="*/ 134 w 21600"/>
                <a:gd name="T1" fmla="*/ 16 h 21600"/>
                <a:gd name="T2" fmla="*/ 134 w 21600"/>
                <a:gd name="T3" fmla="*/ 16 h 21600"/>
                <a:gd name="T4" fmla="*/ 134 w 21600"/>
                <a:gd name="T5" fmla="*/ 16 h 21600"/>
                <a:gd name="T6" fmla="*/ 134 w 21600"/>
                <a:gd name="T7" fmla="*/ 1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algn="ctr" defTabSz="914400" eaLnBrk="1"/>
              <a:r>
                <a:rPr lang="uk-UA" altLang="uk-UA" sz="1800" b="1" dirty="0" err="1">
                  <a:solidFill>
                    <a:srgbClr val="FFFFFF"/>
                  </a:solidFill>
                </a:rPr>
                <a:t>АДРЕНАЛіН</a:t>
              </a:r>
              <a:endParaRPr lang="uk-UA" altLang="uk-UA" dirty="0"/>
            </a:p>
          </p:txBody>
        </p:sp>
      </p:grpSp>
      <p:sp>
        <p:nvSpPr>
          <p:cNvPr id="23560" name="AutoShape 17"/>
          <p:cNvSpPr>
            <a:spLocks/>
          </p:cNvSpPr>
          <p:nvPr/>
        </p:nvSpPr>
        <p:spPr bwMode="auto">
          <a:xfrm>
            <a:off x="395288" y="5006975"/>
            <a:ext cx="8351837" cy="1728788"/>
          </a:xfrm>
          <a:prstGeom prst="roundRect">
            <a:avLst>
              <a:gd name="adj" fmla="val 17907"/>
            </a:avLst>
          </a:prstGeom>
          <a:solidFill>
            <a:srgbClr val="FFFF00"/>
          </a:solidFill>
          <a:ln w="25400">
            <a:solidFill>
              <a:srgbClr val="3A5E8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/>
            <a:endParaRPr lang="uk-UA" altLang="uk-UA" sz="1800">
              <a:solidFill>
                <a:srgbClr val="FFFFFF"/>
              </a:solidFill>
            </a:endParaRPr>
          </a:p>
        </p:txBody>
      </p:sp>
      <p:sp>
        <p:nvSpPr>
          <p:cNvPr id="23561" name="AutoShape 18"/>
          <p:cNvSpPr>
            <a:spLocks/>
          </p:cNvSpPr>
          <p:nvPr/>
        </p:nvSpPr>
        <p:spPr bwMode="auto">
          <a:xfrm>
            <a:off x="693174" y="5146076"/>
            <a:ext cx="8053952" cy="1711923"/>
          </a:xfrm>
          <a:custGeom>
            <a:avLst/>
            <a:gdLst>
              <a:gd name="T0" fmla="*/ 4233069 w 21600"/>
              <a:gd name="T1" fmla="*/ 1587500 h 21600"/>
              <a:gd name="T2" fmla="*/ 4233069 w 21600"/>
              <a:gd name="T3" fmla="*/ 1587500 h 21600"/>
              <a:gd name="T4" fmla="*/ 4233069 w 21600"/>
              <a:gd name="T5" fmla="*/ 1587500 h 21600"/>
              <a:gd name="T6" fmla="*/ 4233069 w 21600"/>
              <a:gd name="T7" fmla="*/ 1587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uk-UA" altLang="uk-UA" sz="1800" b="1" dirty="0"/>
              <a:t>Прохідність дихальних шляхів                    Моніторинг:</a:t>
            </a:r>
            <a:endParaRPr lang="uk-UA" altLang="uk-UA" sz="1800" dirty="0">
              <a:solidFill>
                <a:srgbClr val="FFFFFF"/>
              </a:solidFill>
            </a:endParaRPr>
          </a:p>
          <a:p>
            <a:pPr defTabSz="914400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uk-UA" altLang="uk-UA" sz="1800" b="1" dirty="0"/>
              <a:t>О2 у високій </a:t>
            </a:r>
            <a:r>
              <a:rPr lang="uk-UA" altLang="uk-UA" sz="1800" b="1" dirty="0" err="1"/>
              <a:t>концентроції</a:t>
            </a:r>
            <a:r>
              <a:rPr lang="uk-UA" altLang="uk-UA" sz="1800" b="1" dirty="0"/>
              <a:t>			SpO2</a:t>
            </a:r>
            <a:endParaRPr lang="uk-UA" altLang="uk-UA" sz="1800" b="1" dirty="0">
              <a:solidFill>
                <a:srgbClr val="FFFFFF"/>
              </a:solidFill>
            </a:endParaRPr>
          </a:p>
          <a:p>
            <a:pPr defTabSz="914400" eaLnBrk="1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uk-UA" altLang="uk-UA" sz="1800" b="1" dirty="0"/>
              <a:t>Кристалоїди внутрішньовенно			ЕКГ</a:t>
            </a:r>
            <a:endParaRPr lang="uk-UA" altLang="uk-UA" sz="1800" dirty="0">
              <a:solidFill>
                <a:srgbClr val="FFFFFF"/>
              </a:solidFill>
            </a:endParaRPr>
          </a:p>
          <a:p>
            <a:pPr defTabSz="914400" eaLnBrk="1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uk-UA" altLang="uk-UA" sz="1800" b="1" dirty="0" err="1"/>
              <a:t>Антигістамінні</a:t>
            </a:r>
            <a:r>
              <a:rPr lang="uk-UA" altLang="uk-UA" sz="1800" b="1" dirty="0"/>
              <a:t>					АТ</a:t>
            </a:r>
            <a:endParaRPr lang="uk-UA" altLang="uk-UA" sz="1800" dirty="0">
              <a:solidFill>
                <a:srgbClr val="FFFFFF"/>
              </a:solidFill>
            </a:endParaRPr>
          </a:p>
          <a:p>
            <a:pPr defTabSz="914400" eaLnBrk="1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uk-UA" altLang="uk-UA" sz="1800" b="1" dirty="0"/>
              <a:t>Кортикостероїди</a:t>
            </a:r>
          </a:p>
        </p:txBody>
      </p:sp>
      <p:sp>
        <p:nvSpPr>
          <p:cNvPr id="23562" name="AutoShape 19"/>
          <p:cNvSpPr>
            <a:spLocks/>
          </p:cNvSpPr>
          <p:nvPr/>
        </p:nvSpPr>
        <p:spPr bwMode="auto">
          <a:xfrm>
            <a:off x="4284663" y="498475"/>
            <a:ext cx="430212" cy="285750"/>
          </a:xfrm>
          <a:custGeom>
            <a:avLst/>
            <a:gdLst>
              <a:gd name="T0" fmla="*/ 215106 w 21600"/>
              <a:gd name="T1" fmla="*/ 142875 h 21600"/>
              <a:gd name="T2" fmla="*/ 215106 w 21600"/>
              <a:gd name="T3" fmla="*/ 142875 h 21600"/>
              <a:gd name="T4" fmla="*/ 215106 w 21600"/>
              <a:gd name="T5" fmla="*/ 142875 h 21600"/>
              <a:gd name="T6" fmla="*/ 215106 w 21600"/>
              <a:gd name="T7" fmla="*/ 1428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108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4F81BD"/>
          </a:solidFill>
          <a:ln w="25400" cap="flat" cmpd="sng">
            <a:solidFill>
              <a:srgbClr val="3A5E8A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23563" name="AutoShape 20"/>
          <p:cNvSpPr>
            <a:spLocks/>
          </p:cNvSpPr>
          <p:nvPr/>
        </p:nvSpPr>
        <p:spPr bwMode="auto">
          <a:xfrm>
            <a:off x="4356100" y="1141413"/>
            <a:ext cx="358775" cy="285750"/>
          </a:xfrm>
          <a:custGeom>
            <a:avLst/>
            <a:gdLst>
              <a:gd name="T0" fmla="*/ 179388 w 21600"/>
              <a:gd name="T1" fmla="*/ 142875 h 21600"/>
              <a:gd name="T2" fmla="*/ 179388 w 21600"/>
              <a:gd name="T3" fmla="*/ 142875 h 21600"/>
              <a:gd name="T4" fmla="*/ 179388 w 21600"/>
              <a:gd name="T5" fmla="*/ 142875 h 21600"/>
              <a:gd name="T6" fmla="*/ 179388 w 21600"/>
              <a:gd name="T7" fmla="*/ 1428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4F81BD"/>
          </a:solidFill>
          <a:ln w="25400" cap="flat" cmpd="sng">
            <a:solidFill>
              <a:srgbClr val="3A5E8A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23564" name="AutoShape 21"/>
          <p:cNvSpPr>
            <a:spLocks/>
          </p:cNvSpPr>
          <p:nvPr/>
        </p:nvSpPr>
        <p:spPr bwMode="auto">
          <a:xfrm>
            <a:off x="4427538" y="3070225"/>
            <a:ext cx="430212" cy="285750"/>
          </a:xfrm>
          <a:custGeom>
            <a:avLst/>
            <a:gdLst>
              <a:gd name="T0" fmla="*/ 215106 w 21600"/>
              <a:gd name="T1" fmla="*/ 142875 h 21600"/>
              <a:gd name="T2" fmla="*/ 215106 w 21600"/>
              <a:gd name="T3" fmla="*/ 142875 h 21600"/>
              <a:gd name="T4" fmla="*/ 215106 w 21600"/>
              <a:gd name="T5" fmla="*/ 142875 h 21600"/>
              <a:gd name="T6" fmla="*/ 215106 w 21600"/>
              <a:gd name="T7" fmla="*/ 1428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108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4F81BD"/>
          </a:solidFill>
          <a:ln w="25400" cap="flat" cmpd="sng">
            <a:solidFill>
              <a:srgbClr val="3A5E8A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23565" name="AutoShape 22"/>
          <p:cNvSpPr>
            <a:spLocks/>
          </p:cNvSpPr>
          <p:nvPr/>
        </p:nvSpPr>
        <p:spPr bwMode="auto">
          <a:xfrm>
            <a:off x="4464050" y="4016375"/>
            <a:ext cx="357188" cy="285750"/>
          </a:xfrm>
          <a:custGeom>
            <a:avLst/>
            <a:gdLst>
              <a:gd name="T0" fmla="*/ 178594 w 21600"/>
              <a:gd name="T1" fmla="*/ 142875 h 21600"/>
              <a:gd name="T2" fmla="*/ 178594 w 21600"/>
              <a:gd name="T3" fmla="*/ 142875 h 21600"/>
              <a:gd name="T4" fmla="*/ 178594 w 21600"/>
              <a:gd name="T5" fmla="*/ 142875 h 21600"/>
              <a:gd name="T6" fmla="*/ 178594 w 21600"/>
              <a:gd name="T7" fmla="*/ 1428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4F81BD"/>
          </a:solidFill>
          <a:ln w="25400" cap="flat" cmpd="sng">
            <a:solidFill>
              <a:srgbClr val="3A5E8A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23566" name="AutoShape 23"/>
          <p:cNvSpPr>
            <a:spLocks/>
          </p:cNvSpPr>
          <p:nvPr/>
        </p:nvSpPr>
        <p:spPr bwMode="auto">
          <a:xfrm>
            <a:off x="4427538" y="4714875"/>
            <a:ext cx="430212" cy="285750"/>
          </a:xfrm>
          <a:custGeom>
            <a:avLst/>
            <a:gdLst>
              <a:gd name="T0" fmla="*/ 215106 w 21600"/>
              <a:gd name="T1" fmla="*/ 142875 h 21600"/>
              <a:gd name="T2" fmla="*/ 215106 w 21600"/>
              <a:gd name="T3" fmla="*/ 142875 h 21600"/>
              <a:gd name="T4" fmla="*/ 215106 w 21600"/>
              <a:gd name="T5" fmla="*/ 142875 h 21600"/>
              <a:gd name="T6" fmla="*/ 215106 w 21600"/>
              <a:gd name="T7" fmla="*/ 1428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108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4F81BD"/>
          </a:solidFill>
          <a:ln w="25400" cap="flat" cmpd="sng">
            <a:solidFill>
              <a:srgbClr val="3A5E8A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uk-UA"/>
          </a:p>
        </p:txBody>
      </p:sp>
      <p:pic>
        <p:nvPicPr>
          <p:cNvPr id="23567" name="Picture 24" descr="imag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65188"/>
            <a:ext cx="14763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271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106362" y="71120"/>
            <a:ext cx="8946197" cy="6695440"/>
            <a:chOff x="0" y="0"/>
            <a:chExt cx="701" cy="124"/>
          </a:xfrm>
        </p:grpSpPr>
        <p:sp>
          <p:nvSpPr>
            <p:cNvPr id="24592" name="AutoShape 2"/>
            <p:cNvSpPr>
              <a:spLocks/>
            </p:cNvSpPr>
            <p:nvPr/>
          </p:nvSpPr>
          <p:spPr bwMode="auto">
            <a:xfrm>
              <a:off x="0" y="0"/>
              <a:ext cx="701" cy="12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25400">
              <a:solidFill>
                <a:srgbClr val="3A5E8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 eaLnBrk="1"/>
              <a:endParaRPr lang="uk-UA" altLang="uk-UA" sz="1800" b="1">
                <a:solidFill>
                  <a:srgbClr val="FFFFFF"/>
                </a:solidFill>
              </a:endParaRPr>
            </a:p>
          </p:txBody>
        </p:sp>
        <p:sp>
          <p:nvSpPr>
            <p:cNvPr id="24593" name="AutoShape 3"/>
            <p:cNvSpPr>
              <a:spLocks/>
            </p:cNvSpPr>
            <p:nvPr/>
          </p:nvSpPr>
          <p:spPr bwMode="auto">
            <a:xfrm>
              <a:off x="5" y="5"/>
              <a:ext cx="690" cy="119"/>
            </a:xfrm>
            <a:custGeom>
              <a:avLst/>
              <a:gdLst>
                <a:gd name="T0" fmla="*/ 345 w 21600"/>
                <a:gd name="T1" fmla="*/ 59 h 21600"/>
                <a:gd name="T2" fmla="*/ 345 w 21600"/>
                <a:gd name="T3" fmla="*/ 59 h 21600"/>
                <a:gd name="T4" fmla="*/ 345 w 21600"/>
                <a:gd name="T5" fmla="*/ 59 h 21600"/>
                <a:gd name="T6" fmla="*/ 345 w 21600"/>
                <a:gd name="T7" fmla="*/ 5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lvl1pPr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defTabSz="914400" eaLnBrk="1"/>
              <a:endParaRPr lang="uk-UA" altLang="uk-UA" sz="1800" b="1" dirty="0" smtClean="0">
                <a:solidFill>
                  <a:srgbClr val="FF0000"/>
                </a:solidFill>
              </a:endParaRPr>
            </a:p>
            <a:p>
              <a:pPr defTabSz="914400" eaLnBrk="1"/>
              <a:endParaRPr lang="uk-UA" altLang="uk-UA" sz="1800" b="1" dirty="0">
                <a:solidFill>
                  <a:srgbClr val="FF0000"/>
                </a:solidFill>
              </a:endParaRPr>
            </a:p>
            <a:p>
              <a:pPr algn="ctr" defTabSz="914400" eaLnBrk="1"/>
              <a:r>
                <a:rPr lang="uk-UA" altLang="uk-UA" sz="4000" b="1" dirty="0" smtClean="0">
                  <a:solidFill>
                    <a:srgbClr val="FF0000"/>
                  </a:solidFill>
                </a:rPr>
                <a:t>Загрозливі </a:t>
              </a:r>
              <a:r>
                <a:rPr lang="uk-UA" altLang="uk-UA" sz="4000" b="1" dirty="0">
                  <a:solidFill>
                    <a:srgbClr val="FF0000"/>
                  </a:solidFill>
                </a:rPr>
                <a:t>для життя проблеми:</a:t>
              </a:r>
              <a:endParaRPr lang="uk-UA" altLang="uk-UA" sz="4000" dirty="0">
                <a:solidFill>
                  <a:srgbClr val="FFFFFF"/>
                </a:solidFill>
              </a:endParaRPr>
            </a:p>
            <a:p>
              <a:pPr defTabSz="914400" eaLnBrk="1"/>
              <a:endParaRPr lang="uk-UA" altLang="uk-UA" sz="2800" b="1" dirty="0" smtClean="0">
                <a:solidFill>
                  <a:srgbClr val="FF0000"/>
                </a:solidFill>
              </a:endParaRPr>
            </a:p>
            <a:p>
              <a:pPr algn="ctr" defTabSz="914400" eaLnBrk="1"/>
              <a:r>
                <a:rPr lang="uk-UA" altLang="uk-UA" sz="3200" b="1" dirty="0" err="1" smtClean="0">
                  <a:solidFill>
                    <a:srgbClr val="FF0000"/>
                  </a:solidFill>
                </a:rPr>
                <a:t>A</a:t>
              </a:r>
              <a:r>
                <a:rPr lang="uk-UA" altLang="uk-UA" sz="3200" dirty="0" err="1" smtClean="0"/>
                <a:t>irway</a:t>
              </a:r>
              <a:r>
                <a:rPr lang="uk-UA" altLang="uk-UA" sz="3200" dirty="0" smtClean="0"/>
                <a:t>: </a:t>
              </a:r>
              <a:r>
                <a:rPr lang="uk-UA" altLang="uk-UA" sz="3200" dirty="0" err="1" smtClean="0"/>
                <a:t>стридор</a:t>
              </a:r>
              <a:r>
                <a:rPr lang="uk-UA" altLang="uk-UA" sz="3200" dirty="0"/>
                <a:t>, хрипи, набряк тканин</a:t>
              </a:r>
              <a:endParaRPr lang="uk-UA" altLang="uk-UA" sz="3200" dirty="0">
                <a:solidFill>
                  <a:srgbClr val="FFFFFF"/>
                </a:solidFill>
              </a:endParaRPr>
            </a:p>
            <a:p>
              <a:pPr algn="ctr" defTabSz="914400" eaLnBrk="1"/>
              <a:endParaRPr lang="uk-UA" altLang="uk-UA" sz="3200" b="1" dirty="0" smtClean="0">
                <a:solidFill>
                  <a:srgbClr val="FF0000"/>
                </a:solidFill>
              </a:endParaRPr>
            </a:p>
            <a:p>
              <a:pPr algn="ctr" defTabSz="914400" eaLnBrk="1"/>
              <a:r>
                <a:rPr lang="uk-UA" altLang="uk-UA" sz="3200" b="1" dirty="0" err="1" smtClean="0">
                  <a:solidFill>
                    <a:srgbClr val="FF0000"/>
                  </a:solidFill>
                </a:rPr>
                <a:t>B</a:t>
              </a:r>
              <a:r>
                <a:rPr lang="uk-UA" altLang="uk-UA" sz="3200" dirty="0" err="1" smtClean="0"/>
                <a:t>reathing</a:t>
              </a:r>
              <a:r>
                <a:rPr lang="uk-UA" altLang="uk-UA" sz="3200" dirty="0" smtClean="0"/>
                <a:t>: </a:t>
              </a:r>
              <a:r>
                <a:rPr lang="uk-UA" altLang="uk-UA" sz="3200" dirty="0" err="1" smtClean="0"/>
                <a:t>тахіпное</a:t>
              </a:r>
              <a:r>
                <a:rPr lang="uk-UA" altLang="uk-UA" sz="3200" dirty="0" smtClean="0"/>
                <a:t>, </a:t>
              </a:r>
              <a:r>
                <a:rPr lang="uk-UA" altLang="uk-UA" sz="3200" dirty="0"/>
                <a:t>слабкість, ціаноз, </a:t>
              </a:r>
              <a:endParaRPr lang="uk-UA" altLang="uk-UA" sz="3200" dirty="0" smtClean="0"/>
            </a:p>
            <a:p>
              <a:pPr algn="ctr" defTabSz="914400" eaLnBrk="1"/>
              <a:r>
                <a:rPr lang="uk-UA" altLang="uk-UA" sz="3200" dirty="0" smtClean="0"/>
                <a:t>SpO2</a:t>
              </a:r>
              <a:r>
                <a:rPr lang="uk-UA" altLang="uk-UA" sz="3200" dirty="0"/>
                <a:t>&lt; 92%, порушення свідомості</a:t>
              </a:r>
              <a:endParaRPr lang="uk-UA" altLang="uk-UA" sz="3200" dirty="0">
                <a:solidFill>
                  <a:srgbClr val="FFFFFF"/>
                </a:solidFill>
              </a:endParaRPr>
            </a:p>
            <a:p>
              <a:pPr algn="ctr" defTabSz="914400" eaLnBrk="1"/>
              <a:endParaRPr lang="uk-UA" altLang="uk-UA" sz="3200" b="1" dirty="0" smtClean="0">
                <a:solidFill>
                  <a:srgbClr val="FF0000"/>
                </a:solidFill>
              </a:endParaRPr>
            </a:p>
            <a:p>
              <a:pPr algn="ctr" defTabSz="914400" eaLnBrk="1"/>
              <a:r>
                <a:rPr lang="uk-UA" altLang="uk-UA" sz="3200" b="1" dirty="0" err="1" smtClean="0">
                  <a:solidFill>
                    <a:srgbClr val="FF0000"/>
                  </a:solidFill>
                </a:rPr>
                <a:t>C</a:t>
              </a:r>
              <a:r>
                <a:rPr lang="uk-UA" altLang="uk-UA" sz="3200" dirty="0" err="1" smtClean="0"/>
                <a:t>irculation</a:t>
              </a:r>
              <a:r>
                <a:rPr lang="uk-UA" altLang="uk-UA" sz="3200" dirty="0"/>
                <a:t>: блідість, мармуровість, </a:t>
              </a:r>
              <a:r>
                <a:rPr lang="uk-UA" altLang="uk-UA" sz="3200" dirty="0" err="1" smtClean="0"/>
                <a:t>гіпотензія</a:t>
              </a:r>
              <a:r>
                <a:rPr lang="uk-UA" altLang="uk-UA" sz="3200" dirty="0" smtClean="0"/>
                <a:t>, відсутність пульсу на </a:t>
              </a:r>
              <a:r>
                <a:rPr lang="uk-UA" altLang="uk-UA" sz="3200" dirty="0" err="1" smtClean="0"/>
                <a:t>переферичних</a:t>
              </a:r>
              <a:r>
                <a:rPr lang="uk-UA" altLang="uk-UA" sz="3200" dirty="0" smtClean="0"/>
                <a:t> артеріях</a:t>
              </a:r>
              <a:endParaRPr lang="uk-UA" altLang="uk-UA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6633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Положення пацієнта</a:t>
            </a:r>
            <a:endParaRPr lang="uk-UA" altLang="uk-UA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32" r="6817"/>
          <a:stretch/>
        </p:blipFill>
        <p:spPr>
          <a:xfrm>
            <a:off x="1357313" y="1519238"/>
            <a:ext cx="5886450" cy="36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77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Введення адреналіну</a:t>
            </a:r>
            <a:endParaRPr lang="uk-UA" altLang="uk-UA" dirty="0">
              <a:latin typeface="+mn-lt"/>
            </a:endParaRPr>
          </a:p>
        </p:txBody>
      </p:sp>
      <p:sp>
        <p:nvSpPr>
          <p:cNvPr id="25603" name="Rectangle 2"/>
          <p:cNvSpPr>
            <a:spLocks noGrp="1"/>
          </p:cNvSpPr>
          <p:nvPr>
            <p:ph type="body" idx="1"/>
          </p:nvPr>
        </p:nvSpPr>
        <p:spPr bwMode="auto">
          <a:xfrm>
            <a:off x="466725" y="1987550"/>
            <a:ext cx="822960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257175" indent="-257175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>
                <a:solidFill>
                  <a:srgbClr val="000000"/>
                </a:solidFill>
              </a:rPr>
              <a:t>Внутрішньом’язеве</a:t>
            </a:r>
            <a:r>
              <a:rPr lang="uk-UA" altLang="uk-UA" sz="3200" b="1" dirty="0">
                <a:solidFill>
                  <a:srgbClr val="000000"/>
                </a:solidFill>
              </a:rPr>
              <a:t> </a:t>
            </a:r>
            <a:r>
              <a:rPr lang="uk-UA" altLang="uk-UA" sz="3200" dirty="0" err="1">
                <a:solidFill>
                  <a:srgbClr val="000000"/>
                </a:solidFill>
              </a:rPr>
              <a:t>введеня</a:t>
            </a:r>
            <a:r>
              <a:rPr lang="uk-UA" altLang="uk-UA" sz="3200" dirty="0">
                <a:solidFill>
                  <a:srgbClr val="000000"/>
                </a:solidFill>
              </a:rPr>
              <a:t> адреналіну є найкращим при лікуванні анафілактичних реакцій! 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Більш безпечний;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Не вимагає судинного доступу;</a:t>
            </a:r>
          </a:p>
          <a:p>
            <a:pPr marL="257175" indent="-257175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smtClean="0">
                <a:solidFill>
                  <a:srgbClr val="000000"/>
                </a:solidFill>
              </a:rPr>
              <a:t>Швидко </a:t>
            </a:r>
            <a:r>
              <a:rPr lang="uk-UA" altLang="uk-UA" sz="3200" dirty="0">
                <a:solidFill>
                  <a:srgbClr val="000000"/>
                </a:solidFill>
              </a:rPr>
              <a:t>виконується.</a:t>
            </a: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0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94" y="297815"/>
            <a:ext cx="7886700" cy="1325563"/>
          </a:xfrm>
        </p:spPr>
        <p:txBody>
          <a:bodyPr/>
          <a:lstStyle/>
          <a:p>
            <a:pPr algn="ctr"/>
            <a:r>
              <a:rPr lang="uk-UA" b="1" dirty="0">
                <a:latin typeface="+mn-lt"/>
              </a:rPr>
              <a:t>Місця введення адреналіну</a:t>
            </a:r>
          </a:p>
        </p:txBody>
      </p:sp>
      <p:pic>
        <p:nvPicPr>
          <p:cNvPr id="1026" name="Picture 2" descr="Draw an imaginary line between a point midway between anterior superior iliac spine and pubic tubercle, and the top of pat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15" y="1381563"/>
            <a:ext cx="3386700" cy="18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aw an imaginary line between a point midway between anterior superior iliac spine and pubic tubercle, and the top of pat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00" y="3239936"/>
            <a:ext cx="1894415" cy="335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7" y="3131507"/>
            <a:ext cx="2061096" cy="346767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83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Препарати Адреналіну…</a:t>
            </a:r>
            <a:endParaRPr lang="uk-UA" altLang="uk-UA" dirty="0">
              <a:latin typeface="+mn-lt"/>
            </a:endParaRPr>
          </a:p>
        </p:txBody>
      </p:sp>
      <p:sp>
        <p:nvSpPr>
          <p:cNvPr id="26627" name="Rectangle 2"/>
          <p:cNvSpPr>
            <a:spLocks noGrp="1"/>
          </p:cNvSpPr>
          <p:nvPr>
            <p:ph type="body" idx="1"/>
          </p:nvPr>
        </p:nvSpPr>
        <p:spPr bwMode="auto">
          <a:xfrm>
            <a:off x="248443" y="1415844"/>
            <a:ext cx="8647113" cy="54421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/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>
                <a:solidFill>
                  <a:srgbClr val="000000"/>
                </a:solidFill>
              </a:rPr>
              <a:t>У більшості країн Європи, США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Адреналін 1:1000   (</a:t>
            </a:r>
            <a:r>
              <a:rPr lang="uk-UA" altLang="uk-UA" sz="3200" dirty="0" err="1">
                <a:solidFill>
                  <a:srgbClr val="000000"/>
                </a:solidFill>
              </a:rPr>
              <a:t>гідрохлорид</a:t>
            </a:r>
            <a:r>
              <a:rPr lang="uk-UA" altLang="uk-UA" sz="3200" dirty="0">
                <a:solidFill>
                  <a:srgbClr val="000000"/>
                </a:solidFill>
              </a:rPr>
              <a:t>, 0,1% розчин)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endParaRPr lang="uk-UA" altLang="uk-UA" sz="1800" b="1" dirty="0">
              <a:solidFill>
                <a:srgbClr val="000000"/>
              </a:solidFill>
            </a:endParaRPr>
          </a:p>
          <a:p>
            <a:pPr marL="273050" indent="-273050">
              <a:spcBef>
                <a:spcPts val="700"/>
              </a:spcBef>
              <a:buNone/>
            </a:pPr>
            <a:r>
              <a:rPr lang="uk-UA" altLang="uk-UA" sz="3200" b="1" dirty="0">
                <a:solidFill>
                  <a:srgbClr val="000000"/>
                </a:solidFill>
              </a:rPr>
              <a:t>Україна</a:t>
            </a:r>
          </a:p>
          <a:p>
            <a:pPr marL="273050" indent="-273050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Адреналін 1:1800 (</a:t>
            </a:r>
            <a:r>
              <a:rPr lang="uk-UA" altLang="uk-UA" sz="3200" dirty="0" err="1">
                <a:solidFill>
                  <a:srgbClr val="000000"/>
                </a:solidFill>
              </a:rPr>
              <a:t>гідротартрат</a:t>
            </a:r>
            <a:r>
              <a:rPr lang="uk-UA" altLang="uk-UA" sz="3200" dirty="0">
                <a:solidFill>
                  <a:srgbClr val="000000"/>
                </a:solidFill>
              </a:rPr>
              <a:t>, 0,18% розчин)</a:t>
            </a:r>
          </a:p>
          <a:p>
            <a:pPr marL="273050" indent="-273050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Адреналін 1:1820 (</a:t>
            </a:r>
            <a:r>
              <a:rPr lang="uk-UA" altLang="uk-UA" sz="3200" dirty="0" err="1">
                <a:solidFill>
                  <a:srgbClr val="000000"/>
                </a:solidFill>
              </a:rPr>
              <a:t>гідротартрат</a:t>
            </a:r>
            <a:r>
              <a:rPr lang="uk-UA" altLang="uk-UA" sz="3200" dirty="0">
                <a:solidFill>
                  <a:srgbClr val="000000"/>
                </a:solidFill>
              </a:rPr>
              <a:t>, 0,182% розчин)</a:t>
            </a:r>
          </a:p>
          <a:p>
            <a:pPr marL="0" indent="0">
              <a:spcBef>
                <a:spcPts val="700"/>
              </a:spcBef>
              <a:buNone/>
            </a:pPr>
            <a:endParaRPr lang="uk-UA" altLang="uk-UA" sz="3200" dirty="0">
              <a:solidFill>
                <a:srgbClr val="000000"/>
              </a:solidFill>
            </a:endParaRPr>
          </a:p>
          <a:p>
            <a:pPr marL="0" indent="0">
              <a:spcBef>
                <a:spcPts val="700"/>
              </a:spcBef>
              <a:buNone/>
            </a:pPr>
            <a:endParaRPr lang="uk-UA" alt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03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00174" y="559666"/>
            <a:ext cx="7293496" cy="857250"/>
          </a:xfrm>
        </p:spPr>
        <p:txBody>
          <a:bodyPr/>
          <a:lstStyle/>
          <a:p>
            <a:r>
              <a:rPr lang="uk-UA" b="1" dirty="0">
                <a:latin typeface="Helvetica" charset="0"/>
                <a:cs typeface="Helvetica" charset="0"/>
              </a:rPr>
              <a:t>Адреналін</a:t>
            </a:r>
            <a:endParaRPr lang="ru-RU" dirty="0"/>
          </a:p>
        </p:txBody>
      </p:sp>
      <p:pic>
        <p:nvPicPr>
          <p:cNvPr id="4" name="Picture 2" descr="image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" b="6770"/>
          <a:stretch/>
        </p:blipFill>
        <p:spPr bwMode="auto">
          <a:xfrm>
            <a:off x="4544419" y="4114777"/>
            <a:ext cx="1972620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 descr="image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 b="6949"/>
          <a:stretch/>
        </p:blipFill>
        <p:spPr bwMode="auto">
          <a:xfrm>
            <a:off x="6660232" y="2420889"/>
            <a:ext cx="203343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281" t="14737" r="11580" b="14036"/>
          <a:stretch/>
        </p:blipFill>
        <p:spPr>
          <a:xfrm>
            <a:off x="1547665" y="4077072"/>
            <a:ext cx="1744383" cy="1631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2636912"/>
            <a:ext cx="1887576" cy="1192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433" y="2564904"/>
            <a:ext cx="2614626" cy="1371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45463" y="633851"/>
            <a:ext cx="7704856" cy="857250"/>
          </a:xfrm>
        </p:spPr>
        <p:txBody>
          <a:bodyPr>
            <a:normAutofit/>
          </a:bodyPr>
          <a:lstStyle/>
          <a:p>
            <a:r>
              <a:rPr lang="uk-UA" b="1" dirty="0">
                <a:latin typeface="Helvetica" charset="0"/>
                <a:cs typeface="Helvetica" charset="0"/>
              </a:rPr>
              <a:t>Адреналін: </a:t>
            </a:r>
            <a:r>
              <a:rPr lang="uk-UA" b="1" dirty="0" err="1">
                <a:latin typeface="Helvetica" charset="0"/>
                <a:cs typeface="Helvetica" charset="0"/>
              </a:rPr>
              <a:t>автоін’єктори</a:t>
            </a:r>
            <a:endParaRPr lang="ru-RU" dirty="0"/>
          </a:p>
        </p:txBody>
      </p:sp>
      <p:pic>
        <p:nvPicPr>
          <p:cNvPr id="7" name="Picture 3" descr="image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t="3621" r="16034" b="7827"/>
          <a:stretch/>
        </p:blipFill>
        <p:spPr bwMode="auto">
          <a:xfrm>
            <a:off x="1547665" y="2204864"/>
            <a:ext cx="2550916" cy="13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3776407"/>
            <a:ext cx="2977729" cy="1983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473" y="2348880"/>
            <a:ext cx="2379910" cy="1731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549" y="4081015"/>
            <a:ext cx="3980770" cy="1678558"/>
          </a:xfrm>
          <a:prstGeom prst="rect">
            <a:avLst/>
          </a:prstGeom>
        </p:spPr>
      </p:pic>
      <p:pic>
        <p:nvPicPr>
          <p:cNvPr id="6" name="Picture 2" descr="image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83" y="1854799"/>
            <a:ext cx="2141164" cy="235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792445" y="630716"/>
            <a:ext cx="7772400" cy="979487"/>
          </a:xfrm>
        </p:spPr>
        <p:txBody>
          <a:bodyPr/>
          <a:lstStyle/>
          <a:p>
            <a:pPr algn="ctr" defTabSz="914400" eaLnBrk="1"/>
            <a:r>
              <a:rPr lang="uk-UA" altLang="uk-UA" sz="4400" b="1" dirty="0">
                <a:latin typeface="+mn-lt"/>
              </a:rPr>
              <a:t>Адреналін внутрішньовенно</a:t>
            </a:r>
            <a:endParaRPr lang="uk-UA" altLang="uk-UA" b="1" dirty="0">
              <a:latin typeface="+mn-lt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1788" y="1690688"/>
            <a:ext cx="8702675" cy="4876800"/>
          </a:xfrm>
        </p:spPr>
        <p:txBody>
          <a:bodyPr>
            <a:normAutofit/>
          </a:bodyPr>
          <a:lstStyle/>
          <a:p>
            <a:pPr marL="0" indent="0" algn="l" eaLnBrk="1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ПРОБЛЕМИ</a:t>
            </a:r>
            <a:r>
              <a:rPr lang="uk-UA" altLang="uk-UA" sz="3200" dirty="0" smtClean="0">
                <a:solidFill>
                  <a:srgbClr val="000000"/>
                </a:solidFill>
              </a:rPr>
              <a:t>:</a:t>
            </a:r>
          </a:p>
          <a:p>
            <a:pPr marL="0" indent="0" algn="l" eaLnBrk="1">
              <a:spcBef>
                <a:spcPts val="700"/>
              </a:spcBef>
              <a:buNone/>
            </a:pP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аритмогенність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 smtClean="0">
                <a:solidFill>
                  <a:srgbClr val="000000"/>
                </a:solidFill>
              </a:rPr>
              <a:t>гіперсимпатикотонія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ішемія міокарда</a:t>
            </a:r>
          </a:p>
          <a:p>
            <a:pPr marL="325438" indent="-325438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п</a:t>
            </a:r>
            <a:r>
              <a:rPr lang="uk-UA" altLang="uk-UA" sz="3200" dirty="0" smtClean="0">
                <a:solidFill>
                  <a:srgbClr val="000000"/>
                </a:solidFill>
              </a:rPr>
              <a:t>отребує розрахунку </a:t>
            </a:r>
            <a:r>
              <a:rPr lang="uk-UA" altLang="uk-UA" sz="3200" dirty="0">
                <a:solidFill>
                  <a:srgbClr val="000000"/>
                </a:solidFill>
              </a:rPr>
              <a:t>дози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endParaRPr lang="uk-UA" altLang="uk-UA" sz="4400" dirty="0"/>
          </a:p>
        </p:txBody>
      </p:sp>
      <p:pic>
        <p:nvPicPr>
          <p:cNvPr id="4" name="Рисунок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57" y="2693181"/>
            <a:ext cx="1520124" cy="3954792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9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52" y="365126"/>
            <a:ext cx="7445828" cy="14874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Поствакцинальні</a:t>
            </a:r>
            <a:r>
              <a:rPr lang="ru-RU" b="1" dirty="0"/>
              <a:t> </a:t>
            </a:r>
            <a:r>
              <a:rPr lang="ru-RU" b="1" dirty="0" err="1"/>
              <a:t>реакції</a:t>
            </a:r>
            <a:r>
              <a:rPr lang="ru-RU" b="1" dirty="0"/>
              <a:t> </a:t>
            </a:r>
            <a:r>
              <a:rPr lang="ru-RU" b="1" dirty="0" err="1" smtClean="0"/>
              <a:t>діляться</a:t>
            </a:r>
            <a:r>
              <a:rPr lang="ru-RU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</a:t>
            </a:r>
            <a:r>
              <a:rPr lang="ru-RU" b="1" dirty="0" err="1" smtClean="0"/>
              <a:t>місцеві</a:t>
            </a:r>
            <a:r>
              <a:rPr lang="ru-RU" b="1" dirty="0"/>
              <a:t> </a:t>
            </a:r>
            <a:r>
              <a:rPr lang="ru-RU" b="1" dirty="0" smtClean="0"/>
              <a:t>та </a:t>
            </a:r>
            <a:r>
              <a:rPr lang="ru-RU" b="1" dirty="0" err="1" smtClean="0"/>
              <a:t>загальні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276" y="2229386"/>
            <a:ext cx="788670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/>
              <a:t>Місцеві</a:t>
            </a:r>
            <a:r>
              <a:rPr lang="ru-RU" dirty="0"/>
              <a:t> </a:t>
            </a:r>
            <a:r>
              <a:rPr lang="ru-RU" dirty="0" err="1"/>
              <a:t>поствакцинальні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b="1" dirty="0"/>
              <a:t> </a:t>
            </a:r>
            <a:r>
              <a:rPr lang="uk-UA" dirty="0"/>
              <a:t>це </a:t>
            </a:r>
            <a:r>
              <a:rPr lang="ru-RU" dirty="0" err="1"/>
              <a:t>ущільнення</a:t>
            </a:r>
            <a:r>
              <a:rPr lang="ru-RU" dirty="0"/>
              <a:t> тканин; </a:t>
            </a:r>
            <a:r>
              <a:rPr lang="ru-RU" dirty="0" err="1"/>
              <a:t>гіперемія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перевищує</a:t>
            </a:r>
            <a:r>
              <a:rPr lang="ru-RU" dirty="0"/>
              <a:t> 80 мм в </a:t>
            </a:r>
            <a:r>
              <a:rPr lang="ru-RU" dirty="0" err="1"/>
              <a:t>діаметрі</a:t>
            </a:r>
            <a:r>
              <a:rPr lang="ru-RU" dirty="0"/>
              <a:t>; легка </a:t>
            </a:r>
            <a:r>
              <a:rPr lang="ru-RU" dirty="0" err="1"/>
              <a:t>хворобливість</a:t>
            </a:r>
            <a:r>
              <a:rPr lang="ru-RU" dirty="0"/>
              <a:t> в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 smtClean="0"/>
              <a:t>вакцини</a:t>
            </a:r>
            <a:r>
              <a:rPr lang="ru-RU" dirty="0" smtClean="0"/>
              <a:t>.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/>
              <a:t>реакції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препарату та в основному </a:t>
            </a:r>
            <a:r>
              <a:rPr lang="ru-RU" dirty="0" err="1"/>
              <a:t>обумовлені</a:t>
            </a:r>
            <a:r>
              <a:rPr lang="ru-RU" dirty="0"/>
              <a:t> </a:t>
            </a:r>
            <a:r>
              <a:rPr lang="ru-RU" dirty="0" err="1"/>
              <a:t>баластними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 вакцин</a:t>
            </a:r>
            <a:r>
              <a:rPr lang="ru-RU" dirty="0" smtClean="0"/>
              <a:t>.</a:t>
            </a:r>
            <a:endParaRPr lang="ru-RU" dirty="0"/>
          </a:p>
          <a:p>
            <a:r>
              <a:rPr lang="uk-UA" b="1" dirty="0" smtClean="0"/>
              <a:t>Загальні </a:t>
            </a:r>
            <a:r>
              <a:rPr lang="uk-UA" dirty="0" err="1"/>
              <a:t>поствакцинальні</a:t>
            </a:r>
            <a:r>
              <a:rPr lang="uk-UA" dirty="0"/>
              <a:t> реакції не прив'язані до локалізації введення вакцини та можуть зачіпати різні органи та системи - </a:t>
            </a:r>
            <a:r>
              <a:rPr lang="uk-UA" dirty="0" err="1"/>
              <a:t>генералізований</a:t>
            </a:r>
            <a:r>
              <a:rPr lang="uk-UA" dirty="0"/>
              <a:t> висип; підвищення температури тіла; порушення сну, неспокій; головний біль; запаморочення, короткочасна втрата свідомості,  </a:t>
            </a:r>
            <a:r>
              <a:rPr lang="uk-UA" dirty="0" err="1"/>
              <a:t>міалгія</a:t>
            </a:r>
            <a:r>
              <a:rPr lang="uk-UA" dirty="0"/>
              <a:t>, </a:t>
            </a:r>
            <a:r>
              <a:rPr lang="uk-UA" dirty="0" smtClean="0"/>
              <a:t>артралгія.</a:t>
            </a:r>
            <a:r>
              <a:rPr lang="ru-RU" dirty="0"/>
              <a:t> </a:t>
            </a:r>
            <a:r>
              <a:rPr lang="uk-UA" dirty="0" smtClean="0"/>
              <a:t>Ці </a:t>
            </a:r>
            <a:r>
              <a:rPr lang="uk-UA" dirty="0"/>
              <a:t>реакції мають короткочасний характер та доброякісний </a:t>
            </a:r>
            <a:r>
              <a:rPr lang="uk-UA" dirty="0" smtClean="0"/>
              <a:t>перебіг.</a:t>
            </a:r>
            <a:r>
              <a:rPr lang="ru-RU" dirty="0"/>
              <a:t> </a:t>
            </a:r>
            <a:r>
              <a:rPr lang="uk-UA" dirty="0" smtClean="0"/>
              <a:t>В </a:t>
            </a:r>
            <a:r>
              <a:rPr lang="uk-UA" dirty="0"/>
              <a:t>більшості випадків це реакція організму на введення </a:t>
            </a:r>
            <a:r>
              <a:rPr lang="uk-UA" dirty="0" err="1"/>
              <a:t>чужородного</a:t>
            </a:r>
            <a:r>
              <a:rPr lang="uk-UA" dirty="0"/>
              <a:t> антигену.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0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792445" y="630716"/>
            <a:ext cx="7772400" cy="979487"/>
          </a:xfrm>
        </p:spPr>
        <p:txBody>
          <a:bodyPr/>
          <a:lstStyle/>
          <a:p>
            <a:pPr algn="ctr" defTabSz="914400" eaLnBrk="1"/>
            <a:r>
              <a:rPr lang="uk-UA" altLang="uk-UA" sz="4400" b="1" dirty="0">
                <a:latin typeface="+mn-lt"/>
              </a:rPr>
              <a:t>Адреналін внутрішньовенно</a:t>
            </a:r>
            <a:endParaRPr lang="uk-UA" altLang="uk-UA" b="1" dirty="0">
              <a:latin typeface="+mn-lt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1788" y="1690688"/>
            <a:ext cx="8702675" cy="4876800"/>
          </a:xfrm>
        </p:spPr>
        <p:txBody>
          <a:bodyPr/>
          <a:lstStyle/>
          <a:p>
            <a:pPr marL="0" indent="0" algn="l" eaLnBrk="1">
              <a:spcBef>
                <a:spcPts val="700"/>
              </a:spcBef>
              <a:buNone/>
            </a:pPr>
            <a:r>
              <a:rPr lang="uk-UA" altLang="uk-UA" sz="3000" dirty="0">
                <a:solidFill>
                  <a:srgbClr val="000000"/>
                </a:solidFill>
              </a:rPr>
              <a:t>Відповідно протоколів МОЗ України: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000" dirty="0">
                <a:solidFill>
                  <a:srgbClr val="000000"/>
                </a:solidFill>
              </a:rPr>
              <a:t>спочатку 5 </a:t>
            </a:r>
            <a:r>
              <a:rPr lang="uk-UA" altLang="uk-UA" sz="3000" dirty="0" err="1">
                <a:solidFill>
                  <a:srgbClr val="000000"/>
                </a:solidFill>
              </a:rPr>
              <a:t>мкг</a:t>
            </a:r>
            <a:r>
              <a:rPr lang="uk-UA" altLang="uk-UA" sz="3000" dirty="0">
                <a:solidFill>
                  <a:srgbClr val="000000"/>
                </a:solidFill>
              </a:rPr>
              <a:t>/кг, далі - </a:t>
            </a:r>
            <a:r>
              <a:rPr lang="uk-UA" altLang="uk-UA" sz="3000" dirty="0" err="1">
                <a:solidFill>
                  <a:srgbClr val="000000"/>
                </a:solidFill>
              </a:rPr>
              <a:t>інфузія</a:t>
            </a:r>
            <a:r>
              <a:rPr lang="uk-UA" altLang="uk-UA" sz="3000" dirty="0">
                <a:solidFill>
                  <a:srgbClr val="000000"/>
                </a:solidFill>
              </a:rPr>
              <a:t> 1мкг/кг/хв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000" dirty="0">
                <a:solidFill>
                  <a:srgbClr val="000000"/>
                </a:solidFill>
              </a:rPr>
              <a:t>50 </a:t>
            </a:r>
            <a:r>
              <a:rPr lang="uk-UA" altLang="uk-UA" sz="3000" dirty="0" err="1">
                <a:solidFill>
                  <a:srgbClr val="000000"/>
                </a:solidFill>
              </a:rPr>
              <a:t>мкг</a:t>
            </a:r>
            <a:r>
              <a:rPr lang="uk-UA" altLang="uk-UA" sz="3000" dirty="0">
                <a:solidFill>
                  <a:srgbClr val="000000"/>
                </a:solidFill>
              </a:rPr>
              <a:t> </a:t>
            </a:r>
            <a:r>
              <a:rPr lang="uk-UA" altLang="uk-UA" sz="3200" dirty="0" err="1">
                <a:solidFill>
                  <a:srgbClr val="000000"/>
                </a:solidFill>
              </a:rPr>
              <a:t>болюс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endParaRPr lang="uk-UA" altLang="uk-UA" sz="3200" dirty="0">
              <a:solidFill>
                <a:srgbClr val="000000"/>
              </a:solidFill>
            </a:endParaRPr>
          </a:p>
          <a:p>
            <a:pPr marL="0" indent="0" algn="l" eaLnBrk="1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Відповідно іноземних протоколів і рекомендацій:</a:t>
            </a:r>
          </a:p>
          <a:p>
            <a:pPr marL="0" indent="0" algn="l" eaLnBrk="1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При неефективності рідинної </a:t>
            </a:r>
            <a:r>
              <a:rPr lang="uk-UA" altLang="uk-UA" sz="3200" dirty="0" err="1">
                <a:solidFill>
                  <a:srgbClr val="000000"/>
                </a:solidFill>
              </a:rPr>
              <a:t>ресусцитації</a:t>
            </a:r>
            <a:endParaRPr lang="uk-UA" altLang="uk-UA" sz="3200" dirty="0">
              <a:solidFill>
                <a:srgbClr val="000000"/>
              </a:solidFill>
            </a:endParaRPr>
          </a:p>
          <a:p>
            <a:r>
              <a:rPr lang="uk-UA" sz="3200" dirty="0" err="1"/>
              <a:t>Інфузія</a:t>
            </a:r>
            <a:r>
              <a:rPr lang="uk-UA" sz="3200" dirty="0"/>
              <a:t> 0,1-1 </a:t>
            </a:r>
            <a:r>
              <a:rPr lang="uk-UA" sz="3200" dirty="0" err="1"/>
              <a:t>мкг</a:t>
            </a:r>
            <a:r>
              <a:rPr lang="uk-UA" sz="3200" dirty="0"/>
              <a:t>/кг/хв 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endParaRPr lang="uk-UA" altLang="uk-UA" sz="32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44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 err="1">
                <a:latin typeface="+mn-lt"/>
              </a:rPr>
              <a:t>Інфузійна</a:t>
            </a:r>
            <a:r>
              <a:rPr lang="uk-UA" altLang="uk-UA" b="1" dirty="0">
                <a:latin typeface="+mn-lt"/>
              </a:rPr>
              <a:t> терапія</a:t>
            </a:r>
            <a:endParaRPr lang="uk-UA" altLang="uk-UA" dirty="0">
              <a:latin typeface="+mn-lt"/>
            </a:endParaRPr>
          </a:p>
        </p:txBody>
      </p:sp>
      <p:sp>
        <p:nvSpPr>
          <p:cNvPr id="30723" name="Rectangle 2"/>
          <p:cNvSpPr>
            <a:spLocks noGrp="1"/>
          </p:cNvSpPr>
          <p:nvPr>
            <p:ph type="body" idx="1"/>
          </p:nvPr>
        </p:nvSpPr>
        <p:spPr bwMode="auto">
          <a:xfrm>
            <a:off x="466725" y="1583140"/>
            <a:ext cx="8615363" cy="49414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Потребує судинного доступу (В/В або В/К);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Ізотонічний кристалоїд</a:t>
            </a:r>
            <a:r>
              <a:rPr lang="uk-UA" altLang="uk-UA" sz="3200" dirty="0" smtClean="0">
                <a:solidFill>
                  <a:srgbClr val="000000"/>
                </a:solidFill>
              </a:rPr>
              <a:t>: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171450" indent="-171450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швидкий </a:t>
            </a:r>
            <a:r>
              <a:rPr lang="uk-UA" altLang="uk-UA" sz="3200" dirty="0" err="1">
                <a:solidFill>
                  <a:srgbClr val="000000"/>
                </a:solidFill>
              </a:rPr>
              <a:t>болюс</a:t>
            </a:r>
            <a:r>
              <a:rPr lang="uk-UA" altLang="uk-UA" sz="3200" dirty="0">
                <a:solidFill>
                  <a:srgbClr val="000000"/>
                </a:solidFill>
              </a:rPr>
              <a:t> - </a:t>
            </a:r>
            <a:r>
              <a:rPr lang="uk-UA" altLang="uk-UA" sz="3200" b="1" dirty="0">
                <a:solidFill>
                  <a:srgbClr val="000000"/>
                </a:solidFill>
              </a:rPr>
              <a:t>20 мл/кг</a:t>
            </a:r>
            <a:r>
              <a:rPr lang="uk-UA" altLang="uk-UA" sz="3200" dirty="0">
                <a:solidFill>
                  <a:srgbClr val="000000"/>
                </a:solidFill>
              </a:rPr>
              <a:t>,</a:t>
            </a:r>
          </a:p>
          <a:p>
            <a:pPr marL="171450" indent="-171450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 за потреби – повторно, до </a:t>
            </a:r>
            <a:r>
              <a:rPr lang="uk-UA" altLang="uk-UA" sz="3200" b="1" dirty="0">
                <a:solidFill>
                  <a:srgbClr val="000000"/>
                </a:solidFill>
              </a:rPr>
              <a:t>60-80</a:t>
            </a:r>
            <a:r>
              <a:rPr lang="uk-UA" altLang="uk-UA" sz="3200" dirty="0">
                <a:solidFill>
                  <a:srgbClr val="000000"/>
                </a:solidFill>
              </a:rPr>
              <a:t> мл/кг. </a:t>
            </a:r>
          </a:p>
          <a:p>
            <a:pPr marL="171450" indent="-171450">
              <a:spcBef>
                <a:spcPts val="700"/>
              </a:spcBef>
              <a:buFont typeface="ArialMT" charset="0"/>
              <a:buChar char="•"/>
            </a:pPr>
            <a:endParaRPr lang="uk-UA" altLang="uk-UA" sz="3200" dirty="0">
              <a:solidFill>
                <a:srgbClr val="000000"/>
              </a:solidFill>
            </a:endParaRPr>
          </a:p>
          <a:p>
            <a:pPr marL="0" indent="0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  Дорослі - 500 - 1000 мл;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Char char="•"/>
            </a:pP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5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 err="1">
                <a:latin typeface="+mn-lt"/>
              </a:rPr>
              <a:t>Інфузійна</a:t>
            </a:r>
            <a:r>
              <a:rPr lang="uk-UA" altLang="uk-UA" b="1" dirty="0">
                <a:latin typeface="+mn-lt"/>
              </a:rPr>
              <a:t> терапія</a:t>
            </a:r>
            <a:endParaRPr lang="uk-UA" altLang="uk-UA" dirty="0">
              <a:latin typeface="+mn-lt"/>
            </a:endParaRPr>
          </a:p>
        </p:txBody>
      </p:sp>
      <p:sp>
        <p:nvSpPr>
          <p:cNvPr id="30723" name="Rectangle 2"/>
          <p:cNvSpPr>
            <a:spLocks noGrp="1"/>
          </p:cNvSpPr>
          <p:nvPr>
            <p:ph type="body" idx="1"/>
          </p:nvPr>
        </p:nvSpPr>
        <p:spPr bwMode="auto">
          <a:xfrm>
            <a:off x="466725" y="1690689"/>
            <a:ext cx="8615363" cy="4833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uk-UA" sz="3200" dirty="0"/>
              <a:t>При неефективності рідинної </a:t>
            </a:r>
            <a:r>
              <a:rPr lang="uk-UA" sz="3200" dirty="0" err="1"/>
              <a:t>ресусцитації</a:t>
            </a:r>
            <a:endParaRPr lang="uk-UA" sz="3200" dirty="0"/>
          </a:p>
          <a:p>
            <a:pPr marL="0" indent="0">
              <a:buNone/>
            </a:pPr>
            <a:r>
              <a:rPr lang="uk-UA" sz="3200" dirty="0" err="1"/>
              <a:t>Вазопресори</a:t>
            </a:r>
            <a:r>
              <a:rPr lang="uk-UA" sz="3200" dirty="0"/>
              <a:t> В/В:</a:t>
            </a:r>
          </a:p>
          <a:p>
            <a:r>
              <a:rPr lang="uk-UA" sz="3200" dirty="0"/>
              <a:t>Адреналін 0,1-10 </a:t>
            </a:r>
            <a:r>
              <a:rPr lang="uk-UA" sz="3200" dirty="0" err="1" smtClean="0"/>
              <a:t>мкг</a:t>
            </a:r>
            <a:r>
              <a:rPr lang="uk-UA" sz="3200" dirty="0" smtClean="0"/>
              <a:t>/кг/</a:t>
            </a:r>
            <a:r>
              <a:rPr lang="uk-UA" sz="3200" dirty="0" err="1" smtClean="0"/>
              <a:t>хв</a:t>
            </a:r>
            <a:r>
              <a:rPr lang="uk-UA" sz="3200" dirty="0" smtClean="0"/>
              <a:t> </a:t>
            </a:r>
            <a:endParaRPr lang="uk-UA" sz="3200" dirty="0"/>
          </a:p>
          <a:p>
            <a:r>
              <a:rPr lang="uk-UA" sz="3200" dirty="0" err="1"/>
              <a:t>Допамін</a:t>
            </a:r>
            <a:r>
              <a:rPr lang="uk-UA" sz="3200" dirty="0"/>
              <a:t> 2-20 </a:t>
            </a:r>
            <a:r>
              <a:rPr lang="uk-UA" sz="3200" dirty="0" err="1"/>
              <a:t>мкг</a:t>
            </a:r>
            <a:r>
              <a:rPr lang="uk-UA" sz="3200" dirty="0"/>
              <a:t>/кг/хв </a:t>
            </a:r>
          </a:p>
          <a:p>
            <a:r>
              <a:rPr lang="uk-UA" sz="3200" dirty="0" err="1"/>
              <a:t>Норадреналін</a:t>
            </a:r>
            <a:r>
              <a:rPr lang="uk-UA" sz="3200" dirty="0"/>
              <a:t> 0,1-2 </a:t>
            </a:r>
            <a:r>
              <a:rPr lang="uk-UA" sz="3200" dirty="0" err="1"/>
              <a:t>мкг</a:t>
            </a:r>
            <a:r>
              <a:rPr lang="uk-UA" sz="3200" dirty="0"/>
              <a:t>/кг/хв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Char char="•"/>
            </a:pP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8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628650" y="213083"/>
            <a:ext cx="7886700" cy="1325563"/>
          </a:xfrm>
        </p:spPr>
        <p:txBody>
          <a:bodyPr>
            <a:normAutofit/>
          </a:bodyPr>
          <a:lstStyle/>
          <a:p>
            <a:pPr algn="ctr" defTabSz="914400" eaLnBrk="1"/>
            <a:r>
              <a:rPr lang="uk-UA" altLang="uk-UA" b="1" dirty="0" err="1">
                <a:latin typeface="+mn-lt"/>
              </a:rPr>
              <a:t>Антигістаминні</a:t>
            </a:r>
            <a:r>
              <a:rPr lang="uk-UA" altLang="uk-UA" b="1" dirty="0">
                <a:latin typeface="+mn-lt"/>
              </a:rPr>
              <a:t> препарати</a:t>
            </a:r>
            <a:endParaRPr lang="uk-UA" altLang="uk-UA" dirty="0">
              <a:latin typeface="+mn-lt"/>
            </a:endParaRPr>
          </a:p>
        </p:txBody>
      </p:sp>
      <p:sp>
        <p:nvSpPr>
          <p:cNvPr id="31747" name="Rectangle 2"/>
          <p:cNvSpPr>
            <a:spLocks noGrp="1"/>
          </p:cNvSpPr>
          <p:nvPr>
            <p:ph type="body" idx="1"/>
          </p:nvPr>
        </p:nvSpPr>
        <p:spPr bwMode="auto">
          <a:xfrm>
            <a:off x="285750" y="1538646"/>
            <a:ext cx="8229600" cy="51419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>
                <a:solidFill>
                  <a:srgbClr val="FF0000"/>
                </a:solidFill>
              </a:rPr>
              <a:t>Н1</a:t>
            </a:r>
            <a:r>
              <a:rPr lang="uk-UA" altLang="uk-UA" sz="3200" b="1" dirty="0">
                <a:solidFill>
                  <a:srgbClr val="000000"/>
                </a:solidFill>
              </a:rPr>
              <a:t> блокатори: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>
                <a:solidFill>
                  <a:srgbClr val="000000"/>
                </a:solidFill>
              </a:rPr>
              <a:t>Хлоропірамін</a:t>
            </a:r>
            <a:r>
              <a:rPr lang="uk-UA" altLang="uk-UA" sz="3200" b="1" dirty="0">
                <a:solidFill>
                  <a:srgbClr val="000000"/>
                </a:solidFill>
              </a:rPr>
              <a:t> </a:t>
            </a:r>
            <a:endParaRPr lang="uk-UA" altLang="uk-UA" sz="3200" b="1" dirty="0" smtClean="0">
              <a:solidFill>
                <a:srgbClr val="000000"/>
              </a:solidFill>
            </a:endParaRP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 err="1" smtClean="0">
                <a:solidFill>
                  <a:srgbClr val="000000"/>
                </a:solidFill>
              </a:rPr>
              <a:t>Супрастин</a:t>
            </a:r>
            <a:r>
              <a:rPr lang="uk-UA" altLang="uk-UA" sz="3200" dirty="0" smtClean="0">
                <a:solidFill>
                  <a:srgbClr val="000000"/>
                </a:solidFill>
              </a:rPr>
              <a:t> 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амп</a:t>
            </a:r>
            <a:r>
              <a:rPr lang="uk-UA" altLang="uk-UA" sz="3200" dirty="0" smtClean="0">
                <a:solidFill>
                  <a:srgbClr val="000000"/>
                </a:solidFill>
              </a:rPr>
              <a:t>. 2% - 1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мл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smtClean="0">
                <a:solidFill>
                  <a:srgbClr val="FF0000"/>
                </a:solidFill>
              </a:rPr>
              <a:t>Н2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 </a:t>
            </a:r>
            <a:r>
              <a:rPr lang="uk-UA" altLang="uk-UA" sz="3200" b="1" dirty="0">
                <a:solidFill>
                  <a:srgbClr val="000000"/>
                </a:solidFill>
              </a:rPr>
              <a:t>блокатори: </a:t>
            </a:r>
            <a:endParaRPr lang="uk-UA" altLang="uk-UA" sz="3200" b="1" dirty="0" smtClean="0">
              <a:solidFill>
                <a:srgbClr val="000000"/>
              </a:solidFill>
            </a:endParaRP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 smtClean="0">
                <a:solidFill>
                  <a:srgbClr val="000000"/>
                </a:solidFill>
              </a:rPr>
              <a:t>Ранітидин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 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 err="1" smtClean="0">
                <a:solidFill>
                  <a:srgbClr val="000000"/>
                </a:solidFill>
              </a:rPr>
              <a:t>Ранітидин</a:t>
            </a:r>
            <a:r>
              <a:rPr lang="uk-UA" altLang="uk-UA" sz="3200" dirty="0" smtClean="0">
                <a:solidFill>
                  <a:srgbClr val="000000"/>
                </a:solidFill>
              </a:rPr>
              <a:t> 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амп</a:t>
            </a:r>
            <a:r>
              <a:rPr lang="uk-UA" altLang="uk-UA" sz="3200" dirty="0" smtClean="0">
                <a:solidFill>
                  <a:srgbClr val="000000"/>
                </a:solidFill>
              </a:rPr>
              <a:t>. 2,5% - 2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мл</a:t>
            </a:r>
            <a:r>
              <a:rPr lang="uk-UA" altLang="uk-UA" sz="3200" dirty="0" smtClean="0">
                <a:solidFill>
                  <a:srgbClr val="000000"/>
                </a:solidFill>
              </a:rPr>
              <a:t> </a:t>
            </a:r>
          </a:p>
          <a:p>
            <a:pPr marL="171450" indent="-1714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</a:t>
            </a:r>
            <a:r>
              <a:rPr lang="uk-UA" altLang="uk-UA" sz="3200" dirty="0" smtClean="0">
                <a:solidFill>
                  <a:srgbClr val="000000"/>
                </a:solidFill>
              </a:rPr>
              <a:t>                    (1 мг/кг),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макс</a:t>
            </a:r>
            <a:r>
              <a:rPr lang="uk-UA" altLang="uk-UA" sz="3200" dirty="0" smtClean="0">
                <a:solidFill>
                  <a:srgbClr val="000000"/>
                </a:solidFill>
              </a:rPr>
              <a:t>. </a:t>
            </a:r>
            <a:r>
              <a:rPr lang="uk-UA" altLang="uk-UA" sz="3200" dirty="0">
                <a:solidFill>
                  <a:srgbClr val="000000"/>
                </a:solidFill>
              </a:rPr>
              <a:t>50 мг </a:t>
            </a:r>
            <a:r>
              <a:rPr lang="uk-UA" altLang="uk-UA" sz="3200" dirty="0" smtClean="0">
                <a:solidFill>
                  <a:srgbClr val="000000"/>
                </a:solidFill>
              </a:rPr>
              <a:t>В/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В</a:t>
            </a:r>
            <a:endParaRPr lang="uk-UA" altLang="uk-UA" sz="3200" dirty="0" smtClean="0">
              <a:solidFill>
                <a:srgbClr val="000000"/>
              </a:solidFill>
            </a:endParaRPr>
          </a:p>
          <a:p>
            <a:pPr marL="171450" indent="-171450">
              <a:spcBef>
                <a:spcPts val="700"/>
              </a:spcBef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                     або </a:t>
            </a:r>
            <a:r>
              <a:rPr lang="uk-UA" altLang="uk-UA" sz="3200" dirty="0" smtClean="0">
                <a:solidFill>
                  <a:srgbClr val="000000"/>
                </a:solidFill>
              </a:rPr>
              <a:t>табл. 150 мг - </a:t>
            </a:r>
            <a:r>
              <a:rPr lang="pl-PL" altLang="uk-UA" sz="3200" dirty="0" smtClean="0">
                <a:solidFill>
                  <a:srgbClr val="000000"/>
                </a:solidFill>
              </a:rPr>
              <a:t>Per </a:t>
            </a:r>
            <a:r>
              <a:rPr lang="pl-PL" altLang="uk-UA" sz="3200" dirty="0">
                <a:solidFill>
                  <a:srgbClr val="000000"/>
                </a:solidFill>
              </a:rPr>
              <a:t>Os</a:t>
            </a: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82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721943" y="268591"/>
            <a:ext cx="7886700" cy="1325563"/>
          </a:xfrm>
        </p:spPr>
        <p:txBody>
          <a:bodyPr>
            <a:normAutofit/>
          </a:bodyPr>
          <a:lstStyle/>
          <a:p>
            <a:pPr algn="ctr" defTabSz="914400" eaLnBrk="1"/>
            <a:r>
              <a:rPr lang="uk-UA" altLang="uk-UA" b="1" dirty="0">
                <a:latin typeface="+mn-lt"/>
              </a:rPr>
              <a:t>Кортикостероїди</a:t>
            </a:r>
            <a:endParaRPr lang="uk-UA" altLang="uk-UA" dirty="0">
              <a:latin typeface="+mn-lt"/>
            </a:endParaRPr>
          </a:p>
        </p:txBody>
      </p:sp>
      <p:sp>
        <p:nvSpPr>
          <p:cNvPr id="32771" name="Rectangle 2"/>
          <p:cNvSpPr>
            <a:spLocks noGrp="1"/>
          </p:cNvSpPr>
          <p:nvPr>
            <p:ph type="body" idx="1"/>
          </p:nvPr>
        </p:nvSpPr>
        <p:spPr bwMode="auto">
          <a:xfrm>
            <a:off x="379043" y="1594154"/>
            <a:ext cx="8229600" cy="50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>
                <a:solidFill>
                  <a:srgbClr val="000000"/>
                </a:solidFill>
              </a:rPr>
              <a:t>Преднізолон 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амп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. 3% - 1 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мл</a:t>
            </a:r>
            <a:endParaRPr lang="uk-UA" altLang="uk-UA" sz="3200" b="1" dirty="0">
              <a:solidFill>
                <a:srgbClr val="000000"/>
              </a:solidFill>
            </a:endParaRP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1-2 мг/кг  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>
                <a:solidFill>
                  <a:srgbClr val="000000"/>
                </a:solidFill>
              </a:rPr>
              <a:t>Дексаметазон</a:t>
            </a:r>
            <a:r>
              <a:rPr lang="uk-UA" altLang="uk-UA" sz="3200" b="1" dirty="0">
                <a:solidFill>
                  <a:srgbClr val="000000"/>
                </a:solidFill>
              </a:rPr>
              <a:t> 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амп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. 0,4 % - 1 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мл</a:t>
            </a:r>
            <a:endParaRPr lang="uk-UA" altLang="uk-UA" sz="3200" b="1" dirty="0">
              <a:solidFill>
                <a:srgbClr val="000000"/>
              </a:solidFill>
            </a:endParaRP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dirty="0">
                <a:solidFill>
                  <a:srgbClr val="000000"/>
                </a:solidFill>
              </a:rPr>
              <a:t>0,15-0,6 мг/кг 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>
                <a:solidFill>
                  <a:srgbClr val="000000"/>
                </a:solidFill>
              </a:rPr>
              <a:t>Гидрокортизон</a:t>
            </a:r>
            <a:r>
              <a:rPr lang="uk-UA" altLang="uk-UA" sz="3200" b="1" dirty="0">
                <a:solidFill>
                  <a:srgbClr val="000000"/>
                </a:solidFill>
              </a:rPr>
              <a:t> (</a:t>
            </a:r>
            <a:r>
              <a:rPr lang="uk-UA" altLang="uk-UA" sz="3200" b="1" dirty="0" err="1">
                <a:solidFill>
                  <a:srgbClr val="000000"/>
                </a:solidFill>
              </a:rPr>
              <a:t>сукцинат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!) </a:t>
            </a:r>
            <a:r>
              <a:rPr lang="uk-UA" altLang="uk-UA" sz="3200" b="1" dirty="0" err="1" smtClean="0">
                <a:solidFill>
                  <a:srgbClr val="000000"/>
                </a:solidFill>
              </a:rPr>
              <a:t>амп</a:t>
            </a:r>
            <a:r>
              <a:rPr lang="uk-UA" altLang="uk-UA" sz="3200" b="1" dirty="0" smtClean="0">
                <a:solidFill>
                  <a:srgbClr val="000000"/>
                </a:solidFill>
              </a:rPr>
              <a:t>. 25, 100 мг</a:t>
            </a:r>
            <a:endParaRPr lang="uk-UA" altLang="uk-UA" sz="3200" i="1" dirty="0">
              <a:solidFill>
                <a:srgbClr val="000000"/>
              </a:solidFill>
            </a:endParaRPr>
          </a:p>
          <a:p>
            <a:pPr marL="273050" indent="-27305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Дорослий                          200 мг</a:t>
            </a:r>
          </a:p>
          <a:p>
            <a:pPr marL="273050" indent="-273050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Діти старші 12 років:      100 мг</a:t>
            </a:r>
          </a:p>
          <a:p>
            <a:pPr marL="273050" indent="-273050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Діти від 6 до 12 років:     50 мг</a:t>
            </a:r>
          </a:p>
          <a:p>
            <a:pPr marL="273050" indent="-273050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Діти старші 12 років:        25 мг</a:t>
            </a:r>
            <a:endParaRPr lang="uk-UA" alt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2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 smtClean="0">
                <a:latin typeface="+mn-lt"/>
              </a:rPr>
              <a:t>Обструктивний варіант</a:t>
            </a:r>
            <a:endParaRPr lang="uk-UA" altLang="uk-UA" dirty="0">
              <a:latin typeface="+mn-lt"/>
            </a:endParaRPr>
          </a:p>
        </p:txBody>
      </p:sp>
      <p:sp>
        <p:nvSpPr>
          <p:cNvPr id="33795" name="Rectangle 2"/>
          <p:cNvSpPr>
            <a:spLocks noGrp="1"/>
          </p:cNvSpPr>
          <p:nvPr>
            <p:ph type="body" idx="1"/>
          </p:nvPr>
        </p:nvSpPr>
        <p:spPr bwMode="auto">
          <a:xfrm>
            <a:off x="466725" y="1844676"/>
            <a:ext cx="8229600" cy="48700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273050" indent="-273050"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200" b="1" dirty="0" err="1">
                <a:solidFill>
                  <a:srgbClr val="000000"/>
                </a:solidFill>
              </a:rPr>
              <a:t>Бронхолітики</a:t>
            </a:r>
            <a:r>
              <a:rPr lang="uk-UA" altLang="uk-UA" sz="3200" b="1" dirty="0">
                <a:solidFill>
                  <a:srgbClr val="000000"/>
                </a:solidFill>
              </a:rPr>
              <a:t>: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Сальбутамол</a:t>
            </a:r>
            <a:r>
              <a:rPr lang="uk-UA" altLang="uk-UA" sz="3200" dirty="0">
                <a:solidFill>
                  <a:srgbClr val="000000"/>
                </a:solidFill>
              </a:rPr>
              <a:t>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інгаліційно</a:t>
            </a:r>
            <a:r>
              <a:rPr lang="uk-UA" altLang="uk-UA" sz="3200" dirty="0" smtClean="0">
                <a:solidFill>
                  <a:srgbClr val="000000"/>
                </a:solidFill>
              </a:rPr>
              <a:t> 2,5-5 </a:t>
            </a:r>
            <a:r>
              <a:rPr lang="uk-UA" altLang="uk-UA" sz="3200" dirty="0">
                <a:solidFill>
                  <a:srgbClr val="000000"/>
                </a:solidFill>
              </a:rPr>
              <a:t>мг;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Іпратропію</a:t>
            </a:r>
            <a:r>
              <a:rPr lang="uk-UA" altLang="uk-UA" sz="3200" dirty="0">
                <a:solidFill>
                  <a:srgbClr val="000000"/>
                </a:solidFill>
              </a:rPr>
              <a:t> бромід </a:t>
            </a:r>
            <a:r>
              <a:rPr lang="uk-UA" altLang="uk-UA" sz="3200" dirty="0" err="1" smtClean="0">
                <a:solidFill>
                  <a:srgbClr val="000000"/>
                </a:solidFill>
              </a:rPr>
              <a:t>інгаляційно</a:t>
            </a:r>
            <a:r>
              <a:rPr lang="uk-UA" altLang="uk-UA" sz="3200" dirty="0" smtClean="0">
                <a:solidFill>
                  <a:srgbClr val="000000"/>
                </a:solidFill>
              </a:rPr>
              <a:t> 0,5 мг;</a:t>
            </a:r>
          </a:p>
          <a:p>
            <a:pPr marL="273050" indent="-273050">
              <a:spcBef>
                <a:spcPts val="700"/>
              </a:spcBef>
              <a:buFont typeface="ArialMT" charset="0"/>
              <a:buChar char="•"/>
            </a:pPr>
            <a:r>
              <a:rPr lang="ru-RU" altLang="uk-UA" sz="3200" dirty="0" err="1">
                <a:solidFill>
                  <a:srgbClr val="000000"/>
                </a:solidFill>
              </a:rPr>
              <a:t>Адреналін</a:t>
            </a:r>
            <a:r>
              <a:rPr lang="ru-RU" altLang="uk-UA" sz="3200" dirty="0">
                <a:solidFill>
                  <a:srgbClr val="000000"/>
                </a:solidFill>
              </a:rPr>
              <a:t> </a:t>
            </a:r>
            <a:r>
              <a:rPr lang="ru-RU" altLang="uk-UA" sz="3200" dirty="0" err="1" smtClean="0">
                <a:solidFill>
                  <a:srgbClr val="000000"/>
                </a:solidFill>
              </a:rPr>
              <a:t>інгаляційно</a:t>
            </a:r>
            <a:r>
              <a:rPr lang="ru-RU" altLang="uk-UA" sz="3200" dirty="0" smtClean="0">
                <a:solidFill>
                  <a:srgbClr val="000000"/>
                </a:solidFill>
              </a:rPr>
              <a:t> </a:t>
            </a:r>
            <a:r>
              <a:rPr lang="ru-RU" altLang="uk-UA" sz="3200" dirty="0">
                <a:solidFill>
                  <a:srgbClr val="000000"/>
                </a:solidFill>
              </a:rPr>
              <a:t>(</a:t>
            </a:r>
            <a:r>
              <a:rPr lang="ru-RU" altLang="uk-UA" sz="3200" dirty="0" smtClean="0">
                <a:solidFill>
                  <a:srgbClr val="000000"/>
                </a:solidFill>
              </a:rPr>
              <a:t>2 мг)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uk-UA" altLang="uk-UA" sz="3200" b="1" dirty="0" smtClean="0">
                <a:solidFill>
                  <a:srgbClr val="000000"/>
                </a:solidFill>
              </a:rPr>
              <a:t>Препарати інших груп:</a:t>
            </a:r>
            <a:endParaRPr lang="uk-UA" altLang="uk-UA" sz="3200" b="1" dirty="0">
              <a:solidFill>
                <a:srgbClr val="000000"/>
              </a:solidFill>
            </a:endParaRPr>
          </a:p>
          <a:p>
            <a:pPr marL="273050" indent="-27305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Амінофілін</a:t>
            </a:r>
            <a:r>
              <a:rPr lang="uk-UA" altLang="uk-UA" sz="3200" dirty="0">
                <a:solidFill>
                  <a:srgbClr val="000000"/>
                </a:solidFill>
              </a:rPr>
              <a:t> 5 мг/кг - повільна </a:t>
            </a:r>
            <a:r>
              <a:rPr lang="uk-UA" altLang="uk-UA" sz="3200" dirty="0" err="1">
                <a:solidFill>
                  <a:srgbClr val="000000"/>
                </a:solidFill>
              </a:rPr>
              <a:t>інфузія</a:t>
            </a:r>
            <a:r>
              <a:rPr lang="uk-UA" altLang="uk-UA" sz="3200" dirty="0">
                <a:solidFill>
                  <a:srgbClr val="000000"/>
                </a:solidFill>
              </a:rPr>
              <a:t>;</a:t>
            </a:r>
          </a:p>
          <a:p>
            <a:pPr marL="273050" indent="-273050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Магнію сульфат 25%- 0,2мл/кг повільна </a:t>
            </a:r>
            <a:r>
              <a:rPr lang="uk-UA" altLang="uk-UA" sz="3200" dirty="0" err="1">
                <a:solidFill>
                  <a:srgbClr val="000000"/>
                </a:solidFill>
              </a:rPr>
              <a:t>інфузія</a:t>
            </a:r>
            <a:r>
              <a:rPr lang="uk-UA" altLang="uk-UA" sz="3200" dirty="0" smtClean="0">
                <a:solidFill>
                  <a:srgbClr val="000000"/>
                </a:solidFill>
              </a:rPr>
              <a:t>.</a:t>
            </a:r>
            <a:endParaRPr lang="uk-UA" altLang="uk-UA" sz="32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5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775" y="187706"/>
            <a:ext cx="7886700" cy="1122480"/>
          </a:xfrm>
        </p:spPr>
        <p:txBody>
          <a:bodyPr/>
          <a:lstStyle/>
          <a:p>
            <a:pPr algn="ctr"/>
            <a:r>
              <a:rPr lang="uk-UA" dirty="0">
                <a:latin typeface="+mn-lt"/>
              </a:rPr>
              <a:t>Рекомендації МОЗ України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307" y="1419367"/>
            <a:ext cx="8772099" cy="526121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Наказ МОЗ </a:t>
            </a:r>
            <a:r>
              <a:rPr lang="ru-RU" b="1" dirty="0" err="1">
                <a:solidFill>
                  <a:srgbClr val="C00000"/>
                </a:solidFill>
              </a:rPr>
              <a:t>України</a:t>
            </a:r>
            <a:r>
              <a:rPr lang="ru-RU" b="1" dirty="0">
                <a:solidFill>
                  <a:srgbClr val="C00000"/>
                </a:solidFill>
              </a:rPr>
              <a:t> № 916 </a:t>
            </a:r>
            <a:r>
              <a:rPr lang="ru-RU" b="1" dirty="0" err="1">
                <a:solidFill>
                  <a:srgbClr val="C00000"/>
                </a:solidFill>
              </a:rPr>
              <a:t>від</a:t>
            </a:r>
            <a:r>
              <a:rPr lang="ru-RU" b="1" dirty="0">
                <a:solidFill>
                  <a:srgbClr val="C00000"/>
                </a:solidFill>
              </a:rPr>
              <a:t>  30.12.2015 р.</a:t>
            </a:r>
          </a:p>
          <a:p>
            <a:pPr lvl="1"/>
            <a:r>
              <a:rPr lang="uk-UA" sz="2800" dirty="0"/>
              <a:t>«Уніфікований клінічний </a:t>
            </a:r>
            <a:r>
              <a:rPr lang="uk-UA" sz="2800" u="sng" dirty="0"/>
              <a:t>протокол</a:t>
            </a:r>
            <a:r>
              <a:rPr lang="uk-UA" sz="2800" dirty="0"/>
              <a:t> екстреної, первинної, вторинної (спеціалізованої) та третинної (високоспеціалізованої) медичної допомоги медикаментозна алергія, включаючи анафілаксію». </a:t>
            </a:r>
            <a:endParaRPr lang="ru-RU" sz="2800" dirty="0"/>
          </a:p>
          <a:p>
            <a:r>
              <a:rPr lang="ru-RU" dirty="0"/>
              <a:t> Наказ МОЗ </a:t>
            </a:r>
            <a:r>
              <a:rPr lang="ru-RU" dirty="0" err="1"/>
              <a:t>України</a:t>
            </a:r>
            <a:r>
              <a:rPr lang="ru-RU" dirty="0"/>
              <a:t> № 432 </a:t>
            </a:r>
            <a:r>
              <a:rPr lang="ru-RU" dirty="0" err="1"/>
              <a:t>від</a:t>
            </a:r>
            <a:r>
              <a:rPr lang="ru-RU" dirty="0"/>
              <a:t> 03.07.2006 р. «Про </a:t>
            </a:r>
            <a:r>
              <a:rPr lang="ru-RU" dirty="0" err="1"/>
              <a:t>затвердження</a:t>
            </a:r>
            <a:r>
              <a:rPr lang="ru-RU" dirty="0"/>
              <a:t> </a:t>
            </a:r>
            <a:r>
              <a:rPr lang="ru-RU" dirty="0" err="1"/>
              <a:t>протоколів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за </a:t>
            </a:r>
            <a:r>
              <a:rPr lang="ru-RU" dirty="0" err="1"/>
              <a:t>спеціальністю</a:t>
            </a:r>
            <a:r>
              <a:rPr lang="ru-RU" dirty="0"/>
              <a:t> „</a:t>
            </a:r>
            <a:r>
              <a:rPr lang="ru-RU" dirty="0" err="1"/>
              <a:t>Алергологія</a:t>
            </a:r>
            <a:r>
              <a:rPr lang="ru-RU" dirty="0"/>
              <a:t>"»: </a:t>
            </a:r>
            <a:endParaRPr lang="uk-UA" dirty="0"/>
          </a:p>
          <a:p>
            <a:pPr lvl="1"/>
            <a:r>
              <a:rPr lang="ru-RU" sz="2800" dirty="0"/>
              <a:t> Протокол </a:t>
            </a:r>
            <a:r>
              <a:rPr lang="ru-RU" sz="2800" dirty="0" err="1"/>
              <a:t>надання</a:t>
            </a:r>
            <a:r>
              <a:rPr lang="ru-RU" sz="2800" dirty="0"/>
              <a:t> </a:t>
            </a:r>
            <a:r>
              <a:rPr lang="ru-RU" sz="2800" dirty="0" err="1"/>
              <a:t>медичної</a:t>
            </a:r>
            <a:r>
              <a:rPr lang="ru-RU" sz="2800" dirty="0"/>
              <a:t> </a:t>
            </a:r>
            <a:r>
              <a:rPr lang="ru-RU" sz="2800" dirty="0" err="1"/>
              <a:t>допомоги</a:t>
            </a:r>
            <a:r>
              <a:rPr lang="ru-RU" sz="2800" dirty="0"/>
              <a:t> при </a:t>
            </a:r>
            <a:r>
              <a:rPr lang="ru-RU" sz="2800" dirty="0" err="1"/>
              <a:t>анафілактичному</a:t>
            </a:r>
            <a:r>
              <a:rPr lang="ru-RU" sz="2800" dirty="0"/>
              <a:t> </a:t>
            </a:r>
            <a:r>
              <a:rPr lang="ru-RU" sz="2800" dirty="0" err="1"/>
              <a:t>шоці</a:t>
            </a:r>
            <a:r>
              <a:rPr lang="ru-RU" sz="2800" dirty="0"/>
              <a:t>; </a:t>
            </a:r>
          </a:p>
          <a:p>
            <a:pPr lvl="1"/>
            <a:r>
              <a:rPr lang="uk-UA" sz="2800" dirty="0"/>
              <a:t>медикаментозної алергії; </a:t>
            </a:r>
          </a:p>
          <a:p>
            <a:pPr lvl="1"/>
            <a:r>
              <a:rPr lang="ru-RU" sz="2800" dirty="0" err="1"/>
              <a:t>хворим</a:t>
            </a:r>
            <a:r>
              <a:rPr lang="ru-RU" sz="2800" dirty="0"/>
              <a:t> на </a:t>
            </a:r>
            <a:r>
              <a:rPr lang="ru-RU" sz="2800" dirty="0" err="1"/>
              <a:t>алергічну</a:t>
            </a:r>
            <a:r>
              <a:rPr lang="ru-RU" sz="2800" dirty="0"/>
              <a:t> </a:t>
            </a:r>
            <a:r>
              <a:rPr lang="ru-RU" sz="2800" dirty="0" err="1"/>
              <a:t>кропив’янку</a:t>
            </a:r>
            <a:r>
              <a:rPr lang="ru-RU" sz="2800" dirty="0"/>
              <a:t> та набряк </a:t>
            </a:r>
            <a:r>
              <a:rPr lang="ru-RU" sz="2800" dirty="0" err="1"/>
              <a:t>Квінке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4" y="1746912"/>
            <a:ext cx="8434316" cy="4885899"/>
          </a:xfrm>
        </p:spPr>
        <p:txBody>
          <a:bodyPr>
            <a:normAutofit/>
          </a:bodyPr>
          <a:lstStyle/>
          <a:p>
            <a:r>
              <a:rPr lang="ru-RU" dirty="0"/>
              <a:t>Наказ МОЗ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uk-UA" dirty="0"/>
              <a:t> №767 від 27.12.2005 р.:</a:t>
            </a:r>
          </a:p>
          <a:p>
            <a:pPr lvl="1"/>
            <a:r>
              <a:rPr lang="ru-RU" sz="2800" dirty="0"/>
              <a:t>Протокол </a:t>
            </a:r>
            <a:r>
              <a:rPr lang="ru-RU" sz="2800" dirty="0" err="1"/>
              <a:t>діагностики</a:t>
            </a:r>
            <a:r>
              <a:rPr lang="ru-RU" sz="2800" dirty="0"/>
              <a:t> та </a:t>
            </a:r>
            <a:r>
              <a:rPr lang="ru-RU" sz="2800" dirty="0" err="1"/>
              <a:t>лікування</a:t>
            </a:r>
            <a:r>
              <a:rPr lang="ru-RU" sz="2800" dirty="0"/>
              <a:t> </a:t>
            </a:r>
            <a:r>
              <a:rPr lang="ru-RU" sz="2800" dirty="0" err="1"/>
              <a:t>дітей</a:t>
            </a:r>
            <a:r>
              <a:rPr lang="ru-RU" sz="2800" dirty="0"/>
              <a:t> з </a:t>
            </a:r>
            <a:r>
              <a:rPr lang="ru-RU" sz="2800" dirty="0" err="1"/>
              <a:t>анафілактичним</a:t>
            </a:r>
            <a:r>
              <a:rPr lang="ru-RU" sz="2800" dirty="0"/>
              <a:t> шоком. </a:t>
            </a:r>
            <a:endParaRPr lang="uk-UA" sz="2800" dirty="0"/>
          </a:p>
          <a:p>
            <a:r>
              <a:rPr lang="uk-UA" dirty="0"/>
              <a:t>Наказ МОЗ України №437 від 31.08.2004 р.: </a:t>
            </a:r>
          </a:p>
          <a:p>
            <a:pPr lvl="1"/>
            <a:r>
              <a:rPr lang="uk-UA" sz="2800" dirty="0"/>
              <a:t>«</a:t>
            </a:r>
            <a:r>
              <a:rPr lang="ru-RU" sz="2800" dirty="0"/>
              <a:t>Про </a:t>
            </a:r>
            <a:r>
              <a:rPr lang="ru-RU" sz="2800" dirty="0" err="1"/>
              <a:t>затвердження</a:t>
            </a:r>
            <a:r>
              <a:rPr lang="ru-RU" sz="2800" dirty="0"/>
              <a:t> </a:t>
            </a:r>
            <a:r>
              <a:rPr lang="ru-RU" sz="2800" dirty="0" err="1"/>
              <a:t>клінічних</a:t>
            </a:r>
            <a:r>
              <a:rPr lang="ru-RU" sz="2800" dirty="0"/>
              <a:t> </a:t>
            </a:r>
            <a:r>
              <a:rPr lang="ru-RU" sz="2800" dirty="0" err="1"/>
              <a:t>Протоколів</a:t>
            </a:r>
            <a:r>
              <a:rPr lang="ru-RU" sz="2800" dirty="0"/>
              <a:t> </a:t>
            </a:r>
            <a:r>
              <a:rPr lang="ru-RU" sz="2800" dirty="0" err="1"/>
              <a:t>надання</a:t>
            </a:r>
            <a:r>
              <a:rPr lang="ru-RU" sz="2800" dirty="0"/>
              <a:t> </a:t>
            </a:r>
            <a:r>
              <a:rPr lang="ru-RU" sz="2800" dirty="0" err="1"/>
              <a:t>медичної</a:t>
            </a:r>
            <a:r>
              <a:rPr lang="ru-RU" sz="2800" dirty="0"/>
              <a:t> </a:t>
            </a:r>
            <a:r>
              <a:rPr lang="ru-RU" sz="2800" dirty="0" err="1"/>
              <a:t>допомоги</a:t>
            </a:r>
            <a:r>
              <a:rPr lang="ru-RU" sz="2800" dirty="0"/>
              <a:t> при </a:t>
            </a:r>
            <a:r>
              <a:rPr lang="ru-RU" sz="2800" dirty="0" err="1"/>
              <a:t>невідкладних</a:t>
            </a:r>
            <a:r>
              <a:rPr lang="ru-RU" sz="2800" dirty="0"/>
              <a:t> станах у </a:t>
            </a:r>
            <a:r>
              <a:rPr lang="ru-RU" sz="2800" dirty="0" err="1"/>
              <a:t>дітей</a:t>
            </a:r>
            <a:r>
              <a:rPr lang="ru-RU" sz="2800" dirty="0"/>
              <a:t> на </a:t>
            </a:r>
            <a:r>
              <a:rPr lang="ru-RU" sz="2800" dirty="0" err="1"/>
              <a:t>шпитальному</a:t>
            </a:r>
            <a:r>
              <a:rPr lang="ru-RU" sz="2800" dirty="0"/>
              <a:t> і до </a:t>
            </a:r>
            <a:r>
              <a:rPr lang="ru-RU" sz="2800" dirty="0" err="1"/>
              <a:t>шпитальному</a:t>
            </a:r>
            <a:r>
              <a:rPr lang="ru-RU" sz="2800" dirty="0"/>
              <a:t> </a:t>
            </a:r>
            <a:r>
              <a:rPr lang="ru-RU" sz="2800" dirty="0" err="1"/>
              <a:t>етапах</a:t>
            </a:r>
            <a:r>
              <a:rPr lang="ru-RU" sz="2800" dirty="0"/>
              <a:t>»</a:t>
            </a:r>
          </a:p>
          <a:p>
            <a:pPr lvl="1"/>
            <a:r>
              <a:rPr lang="ru-RU" sz="2800" dirty="0"/>
              <a:t>ПРОТОКОЛИ </a:t>
            </a:r>
            <a:r>
              <a:rPr lang="ru-RU" sz="2800" dirty="0" err="1"/>
              <a:t>надання</a:t>
            </a:r>
            <a:r>
              <a:rPr lang="ru-RU" sz="2800" dirty="0"/>
              <a:t> </a:t>
            </a:r>
            <a:r>
              <a:rPr lang="ru-RU" sz="2800" dirty="0" err="1"/>
              <a:t>невідкладної</a:t>
            </a:r>
            <a:r>
              <a:rPr lang="ru-RU" sz="2800" dirty="0"/>
              <a:t> </a:t>
            </a:r>
            <a:r>
              <a:rPr lang="ru-RU" sz="2800" dirty="0" err="1"/>
              <a:t>медичної</a:t>
            </a:r>
            <a:r>
              <a:rPr lang="ru-RU" sz="2800" dirty="0"/>
              <a:t> </a:t>
            </a:r>
            <a:r>
              <a:rPr lang="ru-RU" sz="2800" dirty="0" err="1"/>
              <a:t>допомоги</a:t>
            </a:r>
            <a:r>
              <a:rPr lang="ru-RU" sz="2800" dirty="0"/>
              <a:t> в </a:t>
            </a:r>
            <a:r>
              <a:rPr lang="ru-RU" sz="2800" dirty="0" err="1"/>
              <a:t>педіатрії</a:t>
            </a:r>
            <a:r>
              <a:rPr lang="ru-RU" sz="2800" dirty="0"/>
              <a:t> на до </a:t>
            </a:r>
            <a:r>
              <a:rPr lang="ru-RU" sz="2800" dirty="0" err="1"/>
              <a:t>шпитальному</a:t>
            </a:r>
            <a:r>
              <a:rPr lang="ru-RU" sz="2800" dirty="0"/>
              <a:t> </a:t>
            </a:r>
            <a:r>
              <a:rPr lang="ru-RU" sz="2800" dirty="0" err="1"/>
              <a:t>етапі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78775" y="187706"/>
            <a:ext cx="7886700" cy="1122480"/>
          </a:xfrm>
        </p:spPr>
        <p:txBody>
          <a:bodyPr/>
          <a:lstStyle/>
          <a:p>
            <a:pPr algn="ctr"/>
            <a:r>
              <a:rPr lang="uk-UA" dirty="0">
                <a:latin typeface="+mn-lt"/>
              </a:rPr>
              <a:t>Рекомендації МОЗ України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>
            <a:extLst>
              <a:ext uri="{FF2B5EF4-FFF2-40B4-BE49-F238E27FC236}">
                <a16:creationId xmlns:a16="http://schemas.microsoft.com/office/drawing/2014/main" xmlns="" id="{18A29BBE-CFA2-AA45-B250-ECDE4AF2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252" y="528110"/>
            <a:ext cx="6457205" cy="857250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Helvetica" charset="0"/>
              </a:rPr>
              <a:t>Невідкладний стан…</a:t>
            </a:r>
            <a:endParaRPr lang="ru-RU" sz="40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1057A0C7-7852-724C-A546-3CE970A2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113424"/>
            <a:ext cx="7830080" cy="3795886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rgbClr val="000000"/>
                </a:solidFill>
                <a:latin typeface="Helvetica" pitchFamily="2" charset="0"/>
                <a:cs typeface="Helvetica" charset="0"/>
              </a:rPr>
              <a:t>Що це?</a:t>
            </a:r>
            <a:endParaRPr lang="uk-UA" dirty="0">
              <a:latin typeface="Helvetica" pitchFamily="2" charset="0"/>
              <a:cs typeface="Helvetica" charset="0"/>
            </a:endParaRPr>
          </a:p>
          <a:p>
            <a:r>
              <a:rPr lang="uk-UA" dirty="0">
                <a:latin typeface="Helvetica" pitchFamily="2" charset="0"/>
              </a:rPr>
              <a:t>Що з цим робити?  </a:t>
            </a:r>
          </a:p>
          <a:p>
            <a:r>
              <a:rPr lang="uk-UA" dirty="0"/>
              <a:t>Кого покликати?</a:t>
            </a:r>
          </a:p>
          <a:p>
            <a:r>
              <a:rPr lang="uk-UA" dirty="0"/>
              <a:t>Де «</a:t>
            </a:r>
            <a:r>
              <a:rPr lang="uk-UA" dirty="0" err="1"/>
              <a:t>авариіна</a:t>
            </a:r>
            <a:r>
              <a:rPr lang="uk-UA" dirty="0"/>
              <a:t> укладка»?</a:t>
            </a:r>
          </a:p>
          <a:p>
            <a:r>
              <a:rPr lang="uk-UA" dirty="0"/>
              <a:t>А що з цього, скільки і куди ввести?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BF06A9-DFB6-D04D-A865-E843F53C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844824"/>
            <a:ext cx="2044074" cy="2747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664FCA-B081-A44D-B23F-FE6FC553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70" y="282933"/>
            <a:ext cx="7231080" cy="1042434"/>
          </a:xfrm>
        </p:spPr>
        <p:txBody>
          <a:bodyPr>
            <a:normAutofit fontScale="90000"/>
          </a:bodyPr>
          <a:lstStyle/>
          <a:p>
            <a:r>
              <a:rPr lang="uk-UA" sz="4000" b="1" dirty="0" err="1"/>
              <a:t>Вазовагальна</a:t>
            </a:r>
            <a:r>
              <a:rPr lang="uk-UA" sz="4000" b="1" dirty="0"/>
              <a:t> реакція / </a:t>
            </a:r>
            <a:r>
              <a:rPr lang="uk-UA" sz="4000" b="1" dirty="0" err="1"/>
              <a:t>синкопе</a:t>
            </a:r>
            <a:endParaRPr lang="ru-RU" sz="4000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DBED6CD-508F-284B-85CE-8A0117DA63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480011"/>
              </p:ext>
            </p:extLst>
          </p:nvPr>
        </p:nvGraphicFramePr>
        <p:xfrm>
          <a:off x="472611" y="1119884"/>
          <a:ext cx="8393987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93987">
                  <a:extLst>
                    <a:ext uri="{9D8B030D-6E8A-4147-A177-3AD203B41FA5}">
                      <a16:colId xmlns:a16="http://schemas.microsoft.com/office/drawing/2014/main" xmlns="" val="2052257613"/>
                    </a:ext>
                  </a:extLst>
                </a:gridCol>
              </a:tblGrid>
              <a:tr h="406927">
                <a:tc>
                  <a:txBody>
                    <a:bodyPr/>
                    <a:lstStyle/>
                    <a:p>
                      <a:r>
                        <a:rPr lang="ru-RU" sz="2800" b="1" dirty="0" err="1"/>
                        <a:t>Диференційні</a:t>
                      </a:r>
                      <a:r>
                        <a:rPr lang="ru-RU" sz="2800" b="1" dirty="0"/>
                        <a:t> </a:t>
                      </a:r>
                      <a:r>
                        <a:rPr lang="ru-RU" sz="2800" b="1" dirty="0" err="1"/>
                        <a:t>ознаки</a:t>
                      </a:r>
                      <a:r>
                        <a:rPr lang="ru-RU" sz="28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7238382"/>
                  </a:ext>
                </a:extLst>
              </a:tr>
              <a:tr h="3712515">
                <a:tc>
                  <a:txBody>
                    <a:bodyPr/>
                    <a:lstStyle/>
                    <a:p>
                      <a:r>
                        <a:rPr lang="ru-RU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Характерні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гіпотензія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разом з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блідністю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слабкістю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блюванням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нудота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діарея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відсутність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шкірних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ознак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алергічного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анамнезу </a:t>
                      </a:r>
                    </a:p>
                    <a:p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тахікардіі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̈  (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наявність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брадикардії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b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загрожуючих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життю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порушень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дихання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кровообігу</a:t>
                      </a:r>
                      <a:endParaRPr lang="ru-RU" sz="2800" dirty="0"/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76783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274" y="365126"/>
            <a:ext cx="7279575" cy="14280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900" b="1" dirty="0" smtClean="0"/>
              <a:t>Важкі </a:t>
            </a:r>
            <a:r>
              <a:rPr lang="uk-UA" sz="4900" b="1" dirty="0" err="1"/>
              <a:t>поствакцинальні</a:t>
            </a:r>
            <a:r>
              <a:rPr lang="uk-UA" sz="4900" b="1" dirty="0"/>
              <a:t> реакції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526" y="1959428"/>
            <a:ext cx="7886700" cy="397823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uk-UA" sz="8600" b="1" dirty="0"/>
              <a:t>Місцеві важкі </a:t>
            </a:r>
            <a:r>
              <a:rPr lang="uk-UA" sz="8600" b="1" dirty="0" err="1"/>
              <a:t>поствакцинальні</a:t>
            </a:r>
            <a:r>
              <a:rPr lang="uk-UA" sz="8600" b="1" dirty="0"/>
              <a:t> </a:t>
            </a:r>
            <a:r>
              <a:rPr lang="uk-UA" sz="8600" b="1" dirty="0" smtClean="0"/>
              <a:t>реакції</a:t>
            </a:r>
            <a:endParaRPr lang="uk-UA" sz="8600" dirty="0" smtClean="0"/>
          </a:p>
          <a:p>
            <a:r>
              <a:rPr lang="uk-UA" sz="8600" dirty="0" smtClean="0"/>
              <a:t>набряк </a:t>
            </a:r>
            <a:r>
              <a:rPr lang="uk-UA" sz="8600" dirty="0"/>
              <a:t>м'яких тканин більше 50 мм в діаметрі</a:t>
            </a:r>
            <a:r>
              <a:rPr lang="uk-UA" sz="8600" dirty="0" smtClean="0"/>
              <a:t>,</a:t>
            </a:r>
            <a:endParaRPr lang="ru-RU" sz="8600" dirty="0"/>
          </a:p>
          <a:p>
            <a:r>
              <a:rPr lang="uk-UA" sz="8600" dirty="0" smtClean="0"/>
              <a:t>інфільтрат </a:t>
            </a:r>
            <a:r>
              <a:rPr lang="uk-UA" sz="8600" dirty="0"/>
              <a:t>більше 20 мм</a:t>
            </a:r>
            <a:r>
              <a:rPr lang="uk-UA" sz="8600" dirty="0" smtClean="0"/>
              <a:t>,</a:t>
            </a:r>
            <a:endParaRPr lang="ru-RU" sz="8600" dirty="0"/>
          </a:p>
          <a:p>
            <a:r>
              <a:rPr lang="uk-UA" sz="8600" dirty="0" smtClean="0"/>
              <a:t>гіперемія </a:t>
            </a:r>
            <a:r>
              <a:rPr lang="uk-UA" sz="8600" dirty="0"/>
              <a:t>більше 80 мм в діаметрі</a:t>
            </a:r>
            <a:r>
              <a:rPr lang="uk-UA" sz="8600" dirty="0" smtClean="0"/>
              <a:t>.</a:t>
            </a:r>
          </a:p>
          <a:p>
            <a:pPr marL="0" indent="0">
              <a:buNone/>
            </a:pPr>
            <a:endParaRPr lang="uk-UA" sz="8600" dirty="0" smtClean="0"/>
          </a:p>
          <a:p>
            <a:pPr marL="0" indent="0" algn="ctr">
              <a:buNone/>
            </a:pPr>
            <a:r>
              <a:rPr lang="uk-UA" sz="8600" b="1" dirty="0"/>
              <a:t>Загальні важкі </a:t>
            </a:r>
            <a:r>
              <a:rPr lang="uk-UA" sz="8600" b="1" dirty="0" err="1"/>
              <a:t>поствакцинальні</a:t>
            </a:r>
            <a:r>
              <a:rPr lang="uk-UA" sz="8600" b="1" dirty="0"/>
              <a:t> реакції:</a:t>
            </a:r>
            <a:endParaRPr lang="ru-RU" sz="8600" dirty="0"/>
          </a:p>
          <a:p>
            <a:r>
              <a:rPr lang="uk-UA" sz="8600" dirty="0"/>
              <a:t>підвищення температури тіла більше 39 ° С.</a:t>
            </a:r>
            <a:endParaRPr lang="ru-RU" sz="8600" dirty="0"/>
          </a:p>
          <a:p>
            <a:r>
              <a:rPr lang="uk-UA" sz="8600" dirty="0" err="1" smtClean="0"/>
              <a:t>генералізований</a:t>
            </a:r>
            <a:r>
              <a:rPr lang="uk-UA" sz="8600" dirty="0" smtClean="0"/>
              <a:t> </a:t>
            </a:r>
            <a:r>
              <a:rPr lang="uk-UA" sz="8600" dirty="0"/>
              <a:t>висип</a:t>
            </a:r>
            <a:endParaRPr lang="ru-RU" sz="8600" dirty="0"/>
          </a:p>
          <a:p>
            <a:r>
              <a:rPr lang="uk-UA" sz="8600" dirty="0" smtClean="0"/>
              <a:t>короткочасна </a:t>
            </a:r>
            <a:r>
              <a:rPr lang="uk-UA" sz="8600" dirty="0"/>
              <a:t>втрата свідомості</a:t>
            </a:r>
            <a:endParaRPr lang="ru-RU" sz="86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664FCA-B081-A44D-B23F-FE6FC553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027" y="282933"/>
            <a:ext cx="7015322" cy="1042434"/>
          </a:xfrm>
        </p:spPr>
        <p:txBody>
          <a:bodyPr>
            <a:normAutofit/>
          </a:bodyPr>
          <a:lstStyle/>
          <a:p>
            <a:r>
              <a:rPr lang="uk-UA" sz="3600" b="1" dirty="0"/>
              <a:t>Панічний розлад</a:t>
            </a:r>
            <a:endParaRPr lang="ru-RU" sz="3600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DBED6CD-508F-284B-85CE-8A0117DA63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654587"/>
              </p:ext>
            </p:extLst>
          </p:nvPr>
        </p:nvGraphicFramePr>
        <p:xfrm>
          <a:off x="628650" y="1232900"/>
          <a:ext cx="7756989" cy="530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56989">
                  <a:extLst>
                    <a:ext uri="{9D8B030D-6E8A-4147-A177-3AD203B41FA5}">
                      <a16:colId xmlns:a16="http://schemas.microsoft.com/office/drawing/2014/main" xmlns="" val="2052257613"/>
                    </a:ext>
                  </a:extLst>
                </a:gridCol>
              </a:tblGrid>
              <a:tr h="515703">
                <a:tc>
                  <a:txBody>
                    <a:bodyPr/>
                    <a:lstStyle/>
                    <a:p>
                      <a:r>
                        <a:rPr lang="ru-RU" sz="2800" b="1" dirty="0" err="1"/>
                        <a:t>Диференційні</a:t>
                      </a:r>
                      <a:r>
                        <a:rPr lang="ru-RU" sz="2800" b="1" dirty="0"/>
                        <a:t> </a:t>
                      </a:r>
                      <a:r>
                        <a:rPr lang="ru-RU" sz="2800" b="1" dirty="0" err="1"/>
                        <a:t>ознаки</a:t>
                      </a:r>
                      <a:r>
                        <a:rPr lang="ru-RU" sz="28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7238382"/>
                  </a:ext>
                </a:extLst>
              </a:tr>
              <a:tr h="4323424">
                <a:tc>
                  <a:txBody>
                    <a:bodyPr/>
                    <a:lstStyle/>
                    <a:p>
                      <a:r>
                        <a:rPr lang="ru-RU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Характерні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Психомоторне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збудження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Часто тремор,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дисгідроз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деяких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випадках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функціональнии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̆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стридор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результаті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форсованого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зведення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голосових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зв'язок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 </a:t>
                      </a:r>
                    </a:p>
                    <a:p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відсутність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ознак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кропив’янки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ангіоневротичного</a:t>
                      </a: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набряку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гіпотензіі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76783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986"/>
            <a:ext cx="4456643" cy="5974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535" y="831986"/>
            <a:ext cx="4266465" cy="60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82625" y="1052513"/>
            <a:ext cx="7975600" cy="719137"/>
          </a:xfrm>
        </p:spPr>
        <p:txBody>
          <a:bodyPr/>
          <a:lstStyle/>
          <a:p>
            <a:pPr algn="ctr" defTabSz="914400" eaLnBrk="1"/>
            <a:r>
              <a:rPr lang="uk-UA" altLang="uk-UA" sz="3900" b="1" dirty="0"/>
              <a:t>Підсумки</a:t>
            </a:r>
            <a:endParaRPr lang="uk-UA" altLang="uk-UA" b="1" dirty="0"/>
          </a:p>
        </p:txBody>
      </p:sp>
      <p:sp>
        <p:nvSpPr>
          <p:cNvPr id="35843" name="Rectangle 2"/>
          <p:cNvSpPr>
            <a:spLocks noGrp="1"/>
          </p:cNvSpPr>
          <p:nvPr>
            <p:ph type="body" idx="1"/>
          </p:nvPr>
        </p:nvSpPr>
        <p:spPr bwMode="auto">
          <a:xfrm>
            <a:off x="611188" y="1987550"/>
            <a:ext cx="8278812" cy="323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2900" b="1" dirty="0">
                <a:solidFill>
                  <a:srgbClr val="000000"/>
                </a:solidFill>
              </a:rPr>
              <a:t>Анафілактична реакція?</a:t>
            </a: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2900" b="1" dirty="0">
                <a:solidFill>
                  <a:srgbClr val="000000"/>
                </a:solidFill>
              </a:rPr>
              <a:t>Загрозливі для життя проблеми: </a:t>
            </a: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2900" b="1" dirty="0">
                <a:solidFill>
                  <a:srgbClr val="000000"/>
                </a:solidFill>
              </a:rPr>
              <a:t>   </a:t>
            </a:r>
            <a:r>
              <a:rPr lang="uk-UA" altLang="uk-UA" sz="2900" b="1" dirty="0" err="1">
                <a:solidFill>
                  <a:srgbClr val="FF0000"/>
                </a:solidFill>
              </a:rPr>
              <a:t>A</a:t>
            </a:r>
            <a:r>
              <a:rPr lang="uk-UA" altLang="uk-UA" sz="2900" b="1" dirty="0" err="1">
                <a:solidFill>
                  <a:srgbClr val="000000"/>
                </a:solidFill>
              </a:rPr>
              <a:t>irway</a:t>
            </a:r>
            <a:r>
              <a:rPr lang="uk-UA" altLang="uk-UA" sz="2900" b="1" dirty="0">
                <a:solidFill>
                  <a:srgbClr val="000000"/>
                </a:solidFill>
              </a:rPr>
              <a:t> (дихальні шляхи</a:t>
            </a:r>
            <a:r>
              <a:rPr lang="uk-UA" altLang="uk-UA" sz="2900" b="1" dirty="0" smtClean="0">
                <a:solidFill>
                  <a:srgbClr val="000000"/>
                </a:solidFill>
              </a:rPr>
              <a:t>),</a:t>
            </a: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2900" b="1" dirty="0" smtClean="0">
                <a:solidFill>
                  <a:srgbClr val="000000"/>
                </a:solidFill>
              </a:rPr>
              <a:t>   </a:t>
            </a:r>
            <a:r>
              <a:rPr lang="uk-UA" altLang="uk-UA" sz="2900" b="1" dirty="0" err="1">
                <a:solidFill>
                  <a:srgbClr val="FF0000"/>
                </a:solidFill>
              </a:rPr>
              <a:t>B</a:t>
            </a:r>
            <a:r>
              <a:rPr lang="uk-UA" altLang="uk-UA" sz="2900" b="1" dirty="0" err="1">
                <a:solidFill>
                  <a:srgbClr val="000000"/>
                </a:solidFill>
              </a:rPr>
              <a:t>reathing</a:t>
            </a:r>
            <a:r>
              <a:rPr lang="uk-UA" altLang="uk-UA" sz="2900" b="1" dirty="0">
                <a:solidFill>
                  <a:srgbClr val="000000"/>
                </a:solidFill>
              </a:rPr>
              <a:t> (дихання), </a:t>
            </a:r>
            <a:endParaRPr lang="uk-UA" altLang="uk-UA" sz="2900" b="1" dirty="0" smtClean="0">
              <a:solidFill>
                <a:srgbClr val="000000"/>
              </a:solidFill>
            </a:endParaRP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None/>
            </a:pPr>
            <a:r>
              <a:rPr lang="uk-UA" altLang="uk-UA" sz="2900" b="1" dirty="0" smtClean="0">
                <a:solidFill>
                  <a:srgbClr val="FF0000"/>
                </a:solidFill>
              </a:rPr>
              <a:t>   </a:t>
            </a:r>
            <a:r>
              <a:rPr lang="uk-UA" altLang="uk-UA" sz="2900" b="1" dirty="0" err="1" smtClean="0">
                <a:solidFill>
                  <a:srgbClr val="FF0000"/>
                </a:solidFill>
              </a:rPr>
              <a:t>C</a:t>
            </a:r>
            <a:r>
              <a:rPr lang="uk-UA" altLang="uk-UA" sz="2900" b="1" dirty="0" err="1" smtClean="0">
                <a:solidFill>
                  <a:srgbClr val="000000"/>
                </a:solidFill>
              </a:rPr>
              <a:t>irculation</a:t>
            </a:r>
            <a:r>
              <a:rPr lang="uk-UA" altLang="uk-UA" sz="2900" b="1" dirty="0" smtClean="0">
                <a:solidFill>
                  <a:srgbClr val="000000"/>
                </a:solidFill>
              </a:rPr>
              <a:t>  </a:t>
            </a:r>
            <a:r>
              <a:rPr lang="uk-UA" altLang="uk-UA" sz="2900" b="1" dirty="0">
                <a:solidFill>
                  <a:srgbClr val="000000"/>
                </a:solidFill>
              </a:rPr>
              <a:t>(кровообіг)</a:t>
            </a: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2900" b="1" dirty="0">
                <a:solidFill>
                  <a:srgbClr val="000000"/>
                </a:solidFill>
              </a:rPr>
              <a:t>Викликати допомогу</a:t>
            </a:r>
          </a:p>
          <a:p>
            <a:pPr marL="254000" indent="-254000" algn="l" eaLnBrk="1">
              <a:lnSpc>
                <a:spcPct val="90000"/>
              </a:lnSpc>
              <a:spcBef>
                <a:spcPts val="700"/>
              </a:spcBef>
              <a:buFont typeface="ArialMT" charset="0"/>
              <a:buChar char="•"/>
            </a:pPr>
            <a:r>
              <a:rPr lang="uk-UA" altLang="uk-UA" sz="2900" b="1" dirty="0">
                <a:solidFill>
                  <a:srgbClr val="FF0000"/>
                </a:solidFill>
              </a:rPr>
              <a:t>Адреналін</a:t>
            </a:r>
            <a:endParaRPr lang="uk-UA" alt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8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71E8E05-9546-CE48-90B5-E4B96D22F50B}"/>
              </a:ext>
            </a:extLst>
          </p:cNvPr>
          <p:cNvSpPr txBox="1">
            <a:spLocks/>
          </p:cNvSpPr>
          <p:nvPr/>
        </p:nvSpPr>
        <p:spPr>
          <a:xfrm>
            <a:off x="-200025" y="153024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err="1"/>
              <a:t>Дякую</a:t>
            </a:r>
            <a:r>
              <a:rPr lang="ru-RU" sz="6000" b="1" dirty="0"/>
              <a:t> за </a:t>
            </a:r>
            <a:r>
              <a:rPr lang="ru-RU" sz="6000" b="1" dirty="0" err="1"/>
              <a:t>увагу</a:t>
            </a:r>
            <a:r>
              <a:rPr lang="ru-RU" sz="6000" b="1" dirty="0"/>
              <a:t>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76F633-7275-894E-943C-CA6460A30C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90689"/>
            <a:ext cx="1657350" cy="4572000"/>
          </a:xfrm>
          <a:prstGeom prst="rect">
            <a:avLst/>
          </a:prstGeom>
          <a:effectLst>
            <a:outerShdw blurRad="50800" dist="38100" dir="2700000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5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274" y="495755"/>
            <a:ext cx="7493331" cy="1325563"/>
          </a:xfrm>
        </p:spPr>
        <p:txBody>
          <a:bodyPr/>
          <a:lstStyle/>
          <a:p>
            <a:pPr algn="ctr"/>
            <a:r>
              <a:rPr lang="uk-UA" b="1" dirty="0" err="1"/>
              <a:t>Поствакцинальні</a:t>
            </a:r>
            <a:r>
              <a:rPr lang="uk-UA" b="1" dirty="0"/>
              <a:t> ускладнення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900" y="2502519"/>
            <a:ext cx="7886700" cy="3648900"/>
          </a:xfrm>
        </p:spPr>
        <p:txBody>
          <a:bodyPr>
            <a:normAutofit/>
          </a:bodyPr>
          <a:lstStyle/>
          <a:p>
            <a:r>
              <a:rPr lang="uk-UA" b="1" dirty="0" err="1"/>
              <a:t>Поствакцинальні</a:t>
            </a:r>
            <a:r>
              <a:rPr lang="uk-UA" b="1" dirty="0"/>
              <a:t> ускладнення</a:t>
            </a:r>
            <a:r>
              <a:rPr lang="ru-RU" dirty="0"/>
              <a:t> </a:t>
            </a:r>
            <a:r>
              <a:rPr lang="uk-UA" dirty="0"/>
              <a:t>- це стійкі функціональні та морфологічні зміни в організмі, які виходять за рамки фізіологічних коливань і призводять </a:t>
            </a:r>
            <a:r>
              <a:rPr lang="uk-UA" dirty="0" smtClean="0"/>
              <a:t>до </a:t>
            </a:r>
            <a:r>
              <a:rPr lang="uk-UA" dirty="0"/>
              <a:t>значних порушень стану здоров'я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ru-RU" b="1" dirty="0" err="1"/>
              <a:t>Поствакцинальні</a:t>
            </a:r>
            <a:r>
              <a:rPr lang="ru-RU" b="1" dirty="0"/>
              <a:t> </a:t>
            </a:r>
            <a:r>
              <a:rPr lang="ru-RU" b="1" dirty="0" err="1" smtClean="0"/>
              <a:t>ускладнення</a:t>
            </a:r>
            <a:r>
              <a:rPr lang="ru-RU" b="1" dirty="0"/>
              <a:t> </a:t>
            </a:r>
            <a:r>
              <a:rPr lang="ru-RU" b="1" dirty="0" err="1" smtClean="0"/>
              <a:t>перешкоджають</a:t>
            </a:r>
            <a:r>
              <a:rPr lang="ru-RU" b="1" dirty="0" smtClean="0"/>
              <a:t> </a:t>
            </a:r>
            <a:r>
              <a:rPr lang="ru-RU" b="1" dirty="0"/>
              <a:t>повторному </a:t>
            </a:r>
            <a:r>
              <a:rPr lang="ru-RU" b="1" dirty="0" err="1"/>
              <a:t>введенню</a:t>
            </a:r>
            <a:r>
              <a:rPr lang="ru-RU" b="1" dirty="0"/>
              <a:t> </a:t>
            </a:r>
            <a:r>
              <a:rPr lang="ru-RU" b="1" dirty="0" err="1"/>
              <a:t>тієї</a:t>
            </a:r>
            <a:r>
              <a:rPr lang="ru-RU" b="1" dirty="0"/>
              <a:t> ж </a:t>
            </a:r>
            <a:r>
              <a:rPr lang="ru-RU" b="1" dirty="0" err="1"/>
              <a:t>вакцини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026" y="365126"/>
            <a:ext cx="7386452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П</a:t>
            </a:r>
            <a:r>
              <a:rPr lang="ru-RU" sz="4000" b="1" dirty="0" err="1"/>
              <a:t>ричини</a:t>
            </a:r>
            <a:r>
              <a:rPr lang="ru-RU" sz="4000" b="1" dirty="0"/>
              <a:t> </a:t>
            </a:r>
            <a:r>
              <a:rPr lang="ru-RU" sz="4000" b="1" dirty="0" err="1"/>
              <a:t>поствакцинальних</a:t>
            </a:r>
            <a:r>
              <a:rPr lang="ru-RU" sz="4000" b="1" dirty="0"/>
              <a:t> </a:t>
            </a:r>
            <a:r>
              <a:rPr lang="ru-RU" sz="4000" b="1" dirty="0" err="1" smtClean="0"/>
              <a:t>ускладнень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151" y="2383765"/>
            <a:ext cx="7886700" cy="3221388"/>
          </a:xfrm>
        </p:spPr>
        <p:txBody>
          <a:bodyPr>
            <a:normAutofit fontScale="92500" lnSpcReduction="20000"/>
          </a:bodyPr>
          <a:lstStyle/>
          <a:p>
            <a:r>
              <a:rPr lang="ru-RU" sz="3500" dirty="0" err="1"/>
              <a:t>недотримання</a:t>
            </a:r>
            <a:r>
              <a:rPr lang="ru-RU" sz="3500" dirty="0"/>
              <a:t> </a:t>
            </a:r>
            <a:r>
              <a:rPr lang="ru-RU" sz="3500" dirty="0" err="1" smtClean="0"/>
              <a:t>протипоказань</a:t>
            </a:r>
            <a:endParaRPr lang="ru-RU" sz="3500" dirty="0" smtClean="0"/>
          </a:p>
          <a:p>
            <a:pPr marL="0" indent="0">
              <a:buNone/>
            </a:pPr>
            <a:endParaRPr lang="ru-RU" sz="3500" dirty="0"/>
          </a:p>
          <a:p>
            <a:r>
              <a:rPr lang="ru-RU" sz="3500" dirty="0" err="1"/>
              <a:t>індивідуальні</a:t>
            </a:r>
            <a:r>
              <a:rPr lang="ru-RU" sz="3500" dirty="0"/>
              <a:t> </a:t>
            </a:r>
            <a:r>
              <a:rPr lang="ru-RU" sz="3500" dirty="0" err="1"/>
              <a:t>особливості</a:t>
            </a:r>
            <a:r>
              <a:rPr lang="ru-RU" sz="3500" dirty="0"/>
              <a:t> </a:t>
            </a:r>
            <a:r>
              <a:rPr lang="ru-RU" sz="3500" dirty="0" err="1" smtClean="0"/>
              <a:t>вакцинованого</a:t>
            </a:r>
            <a:endParaRPr lang="ru-RU" sz="3500" dirty="0" smtClean="0"/>
          </a:p>
          <a:p>
            <a:endParaRPr lang="ru-RU" sz="3500" dirty="0"/>
          </a:p>
          <a:p>
            <a:r>
              <a:rPr lang="uk-UA" sz="3500" dirty="0"/>
              <a:t>п</a:t>
            </a:r>
            <a:r>
              <a:rPr lang="ru-RU" sz="3500" dirty="0" err="1"/>
              <a:t>орушення</a:t>
            </a:r>
            <a:r>
              <a:rPr lang="ru-RU" sz="3500" dirty="0"/>
              <a:t> правил і </a:t>
            </a:r>
            <a:r>
              <a:rPr lang="ru-RU" sz="3500" dirty="0" err="1"/>
              <a:t>техніки</a:t>
            </a:r>
            <a:r>
              <a:rPr lang="ru-RU" sz="3500" dirty="0"/>
              <a:t> </a:t>
            </a:r>
            <a:r>
              <a:rPr lang="ru-RU" sz="3500" dirty="0" err="1"/>
              <a:t>вакцинації</a:t>
            </a:r>
            <a:r>
              <a:rPr lang="uk-UA" sz="3500" dirty="0"/>
              <a:t>                                                                          </a:t>
            </a:r>
            <a:r>
              <a:rPr lang="ru-RU" sz="3500" dirty="0"/>
              <a:t> в </a:t>
            </a:r>
            <a:r>
              <a:rPr lang="ru-RU" sz="3500" dirty="0" err="1"/>
              <a:t>т.ч</a:t>
            </a:r>
            <a:r>
              <a:rPr lang="ru-RU" sz="3500" dirty="0"/>
              <a:t>. </a:t>
            </a:r>
            <a:r>
              <a:rPr lang="ru-RU" sz="3500" dirty="0" err="1"/>
              <a:t>порушенняя</a:t>
            </a:r>
            <a:r>
              <a:rPr lang="ru-RU" sz="3500" dirty="0"/>
              <a:t> умов </a:t>
            </a:r>
            <a:r>
              <a:rPr lang="ru-RU" sz="3500" dirty="0" err="1"/>
              <a:t>транспортування</a:t>
            </a:r>
            <a:r>
              <a:rPr lang="ru-RU" sz="3500" dirty="0"/>
              <a:t> і </a:t>
            </a:r>
            <a:r>
              <a:rPr lang="ru-RU" sz="3500" dirty="0" err="1"/>
              <a:t>зберігання</a:t>
            </a:r>
            <a:r>
              <a:rPr lang="ru-RU" sz="3500" dirty="0"/>
              <a:t> вакцин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48" y="142504"/>
            <a:ext cx="7445829" cy="1793174"/>
          </a:xfrm>
        </p:spPr>
        <p:txBody>
          <a:bodyPr>
            <a:noAutofit/>
          </a:bodyPr>
          <a:lstStyle/>
          <a:p>
            <a:pPr algn="ctr"/>
            <a:r>
              <a:rPr lang="ru-RU" b="1" dirty="0" err="1"/>
              <a:t>Клінічні</a:t>
            </a:r>
            <a:r>
              <a:rPr lang="ru-RU" b="1" dirty="0"/>
              <a:t> </a:t>
            </a:r>
            <a:r>
              <a:rPr lang="ru-RU" b="1" dirty="0" err="1"/>
              <a:t>форми</a:t>
            </a:r>
            <a:r>
              <a:rPr lang="ru-RU" b="1" dirty="0"/>
              <a:t> </a:t>
            </a:r>
            <a:r>
              <a:rPr lang="ru-RU" b="1" dirty="0" err="1"/>
              <a:t>поствакцинальних</a:t>
            </a:r>
            <a:r>
              <a:rPr lang="ru-RU" b="1" dirty="0"/>
              <a:t> </a:t>
            </a:r>
            <a:r>
              <a:rPr lang="ru-RU" b="1" dirty="0" err="1"/>
              <a:t>ускладнень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61309"/>
            <a:ext cx="7886700" cy="4370120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Місцеві</a:t>
            </a:r>
            <a:r>
              <a:rPr lang="ru-RU" b="1" dirty="0"/>
              <a:t> </a:t>
            </a:r>
            <a:r>
              <a:rPr lang="ru-RU" b="1" dirty="0" err="1"/>
              <a:t>поствакцинальні</a:t>
            </a:r>
            <a:r>
              <a:rPr lang="ru-RU" b="1" dirty="0"/>
              <a:t> </a:t>
            </a:r>
            <a:r>
              <a:rPr lang="ru-RU" b="1" dirty="0" err="1"/>
              <a:t>ускладнення</a:t>
            </a:r>
            <a:r>
              <a:rPr lang="ru-RU" dirty="0"/>
              <a:t> - </a:t>
            </a:r>
            <a:r>
              <a:rPr lang="ru-RU" dirty="0" err="1"/>
              <a:t>абсцеси</a:t>
            </a:r>
            <a:r>
              <a:rPr lang="ru-RU" dirty="0"/>
              <a:t>; </a:t>
            </a:r>
            <a:r>
              <a:rPr lang="ru-RU" dirty="0" err="1"/>
              <a:t>підшкірний</a:t>
            </a:r>
            <a:r>
              <a:rPr lang="ru-RU" dirty="0"/>
              <a:t> </a:t>
            </a:r>
            <a:r>
              <a:rPr lang="ru-RU" dirty="0" err="1"/>
              <a:t>холодний</a:t>
            </a:r>
            <a:r>
              <a:rPr lang="ru-RU" dirty="0"/>
              <a:t> </a:t>
            </a:r>
            <a:r>
              <a:rPr lang="ru-RU" dirty="0" err="1"/>
              <a:t>абсцес</a:t>
            </a:r>
            <a:r>
              <a:rPr lang="ru-RU" dirty="0"/>
              <a:t>; </a:t>
            </a:r>
            <a:r>
              <a:rPr lang="ru-RU" dirty="0" err="1"/>
              <a:t>поверхнностная</a:t>
            </a:r>
            <a:r>
              <a:rPr lang="ru-RU" dirty="0"/>
              <a:t> </a:t>
            </a:r>
            <a:r>
              <a:rPr lang="ru-RU" dirty="0" err="1"/>
              <a:t>виразка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10 мм; </a:t>
            </a:r>
            <a:r>
              <a:rPr lang="ru-RU" dirty="0" err="1"/>
              <a:t>регіональний</a:t>
            </a:r>
            <a:r>
              <a:rPr lang="ru-RU" dirty="0"/>
              <a:t> (і) </a:t>
            </a:r>
            <a:r>
              <a:rPr lang="ru-RU" dirty="0" err="1"/>
              <a:t>лімфаденіт</a:t>
            </a:r>
            <a:r>
              <a:rPr lang="ru-RU" dirty="0"/>
              <a:t> (и); </a:t>
            </a:r>
            <a:r>
              <a:rPr lang="ru-RU" dirty="0" err="1"/>
              <a:t>келоїдних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 err="1"/>
              <a:t>Загальні</a:t>
            </a:r>
            <a:r>
              <a:rPr lang="ru-RU" b="1" dirty="0"/>
              <a:t> </a:t>
            </a:r>
            <a:r>
              <a:rPr lang="ru-RU" b="1" dirty="0" err="1"/>
              <a:t>поствакцинальні</a:t>
            </a:r>
            <a:r>
              <a:rPr lang="ru-RU" b="1" dirty="0"/>
              <a:t> </a:t>
            </a:r>
            <a:r>
              <a:rPr lang="ru-RU" b="1" dirty="0" err="1"/>
              <a:t>ускладнення</a:t>
            </a:r>
            <a:r>
              <a:rPr lang="ru-RU" dirty="0"/>
              <a:t> - </a:t>
            </a:r>
            <a:r>
              <a:rPr lang="ru-RU" dirty="0" err="1"/>
              <a:t>фебрильні</a:t>
            </a:r>
            <a:r>
              <a:rPr lang="ru-RU" dirty="0"/>
              <a:t> та </a:t>
            </a:r>
            <a:r>
              <a:rPr lang="ru-RU" dirty="0" err="1"/>
              <a:t>афебрільні</a:t>
            </a:r>
            <a:r>
              <a:rPr lang="ru-RU" dirty="0"/>
              <a:t> </a:t>
            </a:r>
            <a:r>
              <a:rPr lang="ru-RU" dirty="0" err="1"/>
              <a:t>судоми</a:t>
            </a:r>
            <a:r>
              <a:rPr lang="ru-RU" dirty="0"/>
              <a:t>; </a:t>
            </a:r>
            <a:r>
              <a:rPr lang="ru-RU" dirty="0" err="1"/>
              <a:t>анафілактичний</a:t>
            </a:r>
            <a:r>
              <a:rPr lang="ru-RU" dirty="0"/>
              <a:t> шок і </a:t>
            </a:r>
            <a:r>
              <a:rPr lang="ru-RU" dirty="0" err="1"/>
              <a:t>анафілактоїдні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; набряк </a:t>
            </a:r>
            <a:r>
              <a:rPr lang="ru-RU" dirty="0" err="1"/>
              <a:t>Квінке</a:t>
            </a:r>
            <a:r>
              <a:rPr lang="ru-RU" dirty="0"/>
              <a:t>, </a:t>
            </a:r>
            <a:r>
              <a:rPr lang="ru-RU" dirty="0" err="1"/>
              <a:t>висипка</a:t>
            </a:r>
            <a:r>
              <a:rPr lang="ru-RU" dirty="0"/>
              <a:t> по типу </a:t>
            </a:r>
            <a:r>
              <a:rPr lang="ru-RU" dirty="0" err="1"/>
              <a:t>кропивниці</a:t>
            </a:r>
            <a:r>
              <a:rPr lang="ru-RU" dirty="0"/>
              <a:t>, синдром </a:t>
            </a:r>
            <a:r>
              <a:rPr lang="ru-RU" dirty="0" err="1"/>
              <a:t>Стівенса</a:t>
            </a:r>
            <a:r>
              <a:rPr lang="ru-RU" dirty="0"/>
              <a:t>-Джонсона, синдром </a:t>
            </a:r>
            <a:r>
              <a:rPr lang="ru-RU" dirty="0" err="1"/>
              <a:t>Лайєлла</a:t>
            </a:r>
            <a:r>
              <a:rPr lang="uk-UA" dirty="0"/>
              <a:t>, </a:t>
            </a:r>
            <a:r>
              <a:rPr lang="ru-RU" dirty="0" err="1"/>
              <a:t>тромбоцитопенічна</a:t>
            </a:r>
            <a:r>
              <a:rPr lang="ru-RU" dirty="0"/>
              <a:t> пурпура, </a:t>
            </a:r>
            <a:r>
              <a:rPr lang="ru-RU" dirty="0" err="1"/>
              <a:t>тромбози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54" y="3367089"/>
            <a:ext cx="23812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eaLnBrk="1"/>
            <a:r>
              <a:rPr lang="uk-UA" altLang="uk-UA" b="1" dirty="0" smtClean="0"/>
              <a:t>АНАФІЛАКСІЯ</a:t>
            </a:r>
            <a:endParaRPr lang="uk-UA" altLang="uk-UA" dirty="0"/>
          </a:p>
        </p:txBody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xfrm>
            <a:off x="633413" y="1865313"/>
            <a:ext cx="8497887" cy="4659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>
              <a:spcBef>
                <a:spcPts val="700"/>
              </a:spcBef>
              <a:buFont typeface="ArialMT" charset="0"/>
              <a:buNone/>
            </a:pPr>
            <a:r>
              <a:rPr lang="uk-UA" altLang="uk-UA" sz="3600" dirty="0">
                <a:solidFill>
                  <a:srgbClr val="000000"/>
                </a:solidFill>
              </a:rPr>
              <a:t>  Анафілаксія - тяжка, небезпечна, </a:t>
            </a:r>
            <a:r>
              <a:rPr lang="uk-UA" altLang="uk-UA" sz="3600" dirty="0" err="1">
                <a:solidFill>
                  <a:srgbClr val="000000"/>
                </a:solidFill>
              </a:rPr>
              <a:t>генералізована</a:t>
            </a:r>
            <a:r>
              <a:rPr lang="uk-UA" altLang="uk-UA" sz="3600" dirty="0">
                <a:solidFill>
                  <a:srgbClr val="000000"/>
                </a:solidFill>
              </a:rPr>
              <a:t> </a:t>
            </a:r>
            <a:r>
              <a:rPr lang="uk-UA" altLang="uk-UA" sz="3600" dirty="0"/>
              <a:t>алергічна реакція. </a:t>
            </a:r>
          </a:p>
        </p:txBody>
      </p:sp>
      <p:sp>
        <p:nvSpPr>
          <p:cNvPr id="6149" name="AutoShape 4"/>
          <p:cNvSpPr>
            <a:spLocks/>
          </p:cNvSpPr>
          <p:nvPr/>
        </p:nvSpPr>
        <p:spPr bwMode="auto">
          <a:xfrm>
            <a:off x="611187" y="3367089"/>
            <a:ext cx="6453290" cy="3332160"/>
          </a:xfrm>
          <a:custGeom>
            <a:avLst/>
            <a:gdLst>
              <a:gd name="T0" fmla="*/ 2844006 w 21600"/>
              <a:gd name="T1" fmla="*/ 1066800 h 21600"/>
              <a:gd name="T2" fmla="*/ 2844006 w 21600"/>
              <a:gd name="T3" fmla="*/ 1066800 h 21600"/>
              <a:gd name="T4" fmla="*/ 2844006 w 21600"/>
              <a:gd name="T5" fmla="*/ 1066800 h 21600"/>
              <a:gd name="T6" fmla="*/ 2844006 w 21600"/>
              <a:gd name="T7" fmla="*/ 1066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lnSpc>
                <a:spcPct val="114000"/>
              </a:lnSpc>
            </a:pPr>
            <a:r>
              <a:rPr lang="uk-UA" altLang="uk-UA" sz="3600" dirty="0">
                <a:latin typeface="+mn-lt"/>
              </a:rPr>
              <a:t>Одна з найбільш небезпечних форм </a:t>
            </a:r>
            <a:r>
              <a:rPr lang="uk-UA" altLang="uk-UA" sz="3600" dirty="0" smtClean="0">
                <a:latin typeface="+mn-lt"/>
              </a:rPr>
              <a:t>проявів </a:t>
            </a:r>
            <a:r>
              <a:rPr lang="uk-UA" altLang="uk-UA" sz="3600" dirty="0">
                <a:latin typeface="+mn-lt"/>
              </a:rPr>
              <a:t>алергії  з імовірністю летального фіналу до 10-20 %.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74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06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914400" eaLnBrk="1"/>
            <a:r>
              <a:rPr lang="uk-UA" altLang="uk-UA" b="1" dirty="0" smtClean="0"/>
              <a:t>ПРИЧИНИ</a:t>
            </a:r>
            <a:endParaRPr lang="uk-UA" altLang="uk-UA" b="1" dirty="0"/>
          </a:p>
        </p:txBody>
      </p:sp>
      <p:sp>
        <p:nvSpPr>
          <p:cNvPr id="10243" name="Rectangle 2"/>
          <p:cNvSpPr>
            <a:spLocks noGrp="1"/>
          </p:cNvSpPr>
          <p:nvPr>
            <p:ph type="body" idx="1"/>
          </p:nvPr>
        </p:nvSpPr>
        <p:spPr bwMode="auto">
          <a:xfrm>
            <a:off x="611188" y="1771650"/>
            <a:ext cx="77978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err="1">
                <a:solidFill>
                  <a:srgbClr val="000000"/>
                </a:solidFill>
              </a:rPr>
              <a:t>Міорелаксанти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Антибіотики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Місцеві анестетики 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smtClean="0">
                <a:solidFill>
                  <a:srgbClr val="000000"/>
                </a:solidFill>
              </a:rPr>
              <a:t>НПЗП 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smtClean="0">
                <a:solidFill>
                  <a:srgbClr val="000000"/>
                </a:solidFill>
              </a:rPr>
              <a:t>Вакцини</a:t>
            </a:r>
            <a:endParaRPr lang="uk-UA" altLang="uk-UA" sz="3200" dirty="0">
              <a:solidFill>
                <a:srgbClr val="000000"/>
              </a:solidFill>
            </a:endParaRP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Внутрішньовенні контрастні засоби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>
                <a:solidFill>
                  <a:srgbClr val="000000"/>
                </a:solidFill>
              </a:rPr>
              <a:t>Укуси комах (оси, бджоли, шершні</a:t>
            </a:r>
            <a:r>
              <a:rPr lang="uk-UA" altLang="uk-UA" sz="3200" dirty="0" smtClean="0">
                <a:solidFill>
                  <a:srgbClr val="000000"/>
                </a:solidFill>
              </a:rPr>
              <a:t>)</a:t>
            </a:r>
          </a:p>
          <a:p>
            <a:pPr marL="325438" indent="-325438" algn="l" eaLnBrk="1">
              <a:spcBef>
                <a:spcPts val="700"/>
              </a:spcBef>
              <a:buFont typeface="ArialMT" charset="0"/>
              <a:buChar char="•"/>
            </a:pPr>
            <a:r>
              <a:rPr lang="uk-UA" altLang="uk-UA" sz="3200" dirty="0" smtClean="0">
                <a:solidFill>
                  <a:srgbClr val="000000"/>
                </a:solidFill>
              </a:rPr>
              <a:t>Харчові продукти</a:t>
            </a:r>
            <a:endParaRPr lang="uk-UA" altLang="uk-UA" sz="3200" dirty="0">
              <a:solidFill>
                <a:srgbClr val="000000"/>
              </a:solidFill>
            </a:endParaRPr>
          </a:p>
        </p:txBody>
      </p:sp>
      <p:pic>
        <p:nvPicPr>
          <p:cNvPr id="10244" name="Picture 3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61" y="1406264"/>
            <a:ext cx="28194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59" y="155578"/>
            <a:ext cx="804672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37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35c75a30ca732c7c6f4975ffb85bd05221c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45b5ee41-5159-493c-b991-ba92557436f4}&quot;&#10;PoseId 13_007b_janet3.jpg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5c6c1a6e-f21e-4a23-8694-069b8a326861}&quot;&#10;PoseId 55_010b_randy3.jpg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HARACTER" val="CharacterId &quot;{5c6c1a6e-f21e-4a23-8694-069b8a326861}&quot;&#10;PoseId 29_010b_randy3.jpg&#10;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2086</TotalTime>
  <Words>1353</Words>
  <Application>Microsoft Office PowerPoint</Application>
  <PresentationFormat>Экран (4:3)</PresentationFormat>
  <Paragraphs>270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Ускладнення вакцинопрофілактики від коронавірусної інфекції  COVID-19: клініка, діагностика, невідкладна допомога.</vt:lpstr>
      <vt:lpstr>Поствакцинальні реакції</vt:lpstr>
      <vt:lpstr>Поствакцинальні реакції діляться на місцеві та загальні</vt:lpstr>
      <vt:lpstr>  Важкі поствакцинальні реакції  </vt:lpstr>
      <vt:lpstr>Поствакцинальні ускладнення</vt:lpstr>
      <vt:lpstr>Причини поствакцинальних ускладнень</vt:lpstr>
      <vt:lpstr>Клінічні форми поствакцинальних ускладнень</vt:lpstr>
      <vt:lpstr>АНАФІЛАКСІЯ</vt:lpstr>
      <vt:lpstr>ПРИЧИНИ</vt:lpstr>
      <vt:lpstr>СИМПТОМИ</vt:lpstr>
      <vt:lpstr>ОСОБЛИВІ ПРОЯВИ  </vt:lpstr>
      <vt:lpstr>Презентация PowerPoint</vt:lpstr>
      <vt:lpstr>Критерії діагнозу</vt:lpstr>
      <vt:lpstr>Презентация PowerPoint</vt:lpstr>
      <vt:lpstr>AIRWAY </vt:lpstr>
      <vt:lpstr>BREATHING</vt:lpstr>
      <vt:lpstr>CIRCULATION</vt:lpstr>
      <vt:lpstr>D – Неврологический статус</vt:lpstr>
      <vt:lpstr>EXPOSURE</vt:lpstr>
      <vt:lpstr>Початковий алгоритм</vt:lpstr>
      <vt:lpstr>Презентация PowerPoint</vt:lpstr>
      <vt:lpstr>Презентация PowerPoint</vt:lpstr>
      <vt:lpstr>Положення пацієнта</vt:lpstr>
      <vt:lpstr>Введення адреналіну</vt:lpstr>
      <vt:lpstr>Місця введення адреналіну</vt:lpstr>
      <vt:lpstr>Препарати Адреналіну…</vt:lpstr>
      <vt:lpstr>Адреналін</vt:lpstr>
      <vt:lpstr>Адреналін: автоін’єктори</vt:lpstr>
      <vt:lpstr>Адреналін внутрішньовенно</vt:lpstr>
      <vt:lpstr>Адреналін внутрішньовенно</vt:lpstr>
      <vt:lpstr>Інфузійна терапія</vt:lpstr>
      <vt:lpstr>Інфузійна терапія</vt:lpstr>
      <vt:lpstr>Антигістаминні препарати</vt:lpstr>
      <vt:lpstr>Кортикостероїди</vt:lpstr>
      <vt:lpstr>Обструктивний варіант</vt:lpstr>
      <vt:lpstr>Рекомендації МОЗ України </vt:lpstr>
      <vt:lpstr>Рекомендації МОЗ України </vt:lpstr>
      <vt:lpstr>Невідкладний стан…</vt:lpstr>
      <vt:lpstr>Вазовагальна реакція / синкопе</vt:lpstr>
      <vt:lpstr>Панічний розлад</vt:lpstr>
      <vt:lpstr>Презентация PowerPoint</vt:lpstr>
      <vt:lpstr>Підсумки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Кривонос</dc:creator>
  <cp:lastModifiedBy>Пользователь</cp:lastModifiedBy>
  <cp:revision>181</cp:revision>
  <dcterms:created xsi:type="dcterms:W3CDTF">2017-04-22T15:04:44Z</dcterms:created>
  <dcterms:modified xsi:type="dcterms:W3CDTF">2021-12-01T07:36:50Z</dcterms:modified>
</cp:coreProperties>
</file>