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35"/>
  </p:notesMasterIdLst>
  <p:sldIdLst>
    <p:sldId id="256" r:id="rId2"/>
    <p:sldId id="289" r:id="rId3"/>
    <p:sldId id="301" r:id="rId4"/>
    <p:sldId id="302" r:id="rId5"/>
    <p:sldId id="304" r:id="rId6"/>
    <p:sldId id="315" r:id="rId7"/>
    <p:sldId id="303" r:id="rId8"/>
    <p:sldId id="305" r:id="rId9"/>
    <p:sldId id="306" r:id="rId10"/>
    <p:sldId id="307" r:id="rId11"/>
    <p:sldId id="259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313" r:id="rId23"/>
    <p:sldId id="296" r:id="rId24"/>
    <p:sldId id="297" r:id="rId25"/>
    <p:sldId id="309" r:id="rId26"/>
    <p:sldId id="299" r:id="rId27"/>
    <p:sldId id="300" r:id="rId28"/>
    <p:sldId id="312" r:id="rId29"/>
    <p:sldId id="293" r:id="rId30"/>
    <p:sldId id="314" r:id="rId31"/>
    <p:sldId id="311" r:id="rId32"/>
    <p:sldId id="310" r:id="rId33"/>
    <p:sldId id="29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етяна" initials="Т" lastIdx="1" clrIdx="0">
    <p:extLst>
      <p:ext uri="{19B8F6BF-5375-455C-9EA6-DF929625EA0E}">
        <p15:presenceInfo xmlns:p15="http://schemas.microsoft.com/office/powerpoint/2012/main" xmlns="" userId="Тетя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82" d="100"/>
          <a:sy n="82" d="100"/>
        </p:scale>
        <p:origin x="-1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6473495456847205E-2"/>
          <c:w val="1"/>
          <c:h val="0.80908800852221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психічні порушення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ГТР</c:v>
                </c:pt>
                <c:pt idx="1">
                  <c:v>депресивні симптоми</c:v>
                </c:pt>
                <c:pt idx="2">
                  <c:v>розлади сну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0.35099999999999998</c:v>
                </c:pt>
                <c:pt idx="1">
                  <c:v>0.20100000000000001</c:v>
                </c:pt>
                <c:pt idx="2">
                  <c:v>0.182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65-446F-B804-2D1092CE36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7174528"/>
        <c:axId val="54491904"/>
      </c:barChart>
      <c:catAx>
        <c:axId val="13717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91904"/>
        <c:crosses val="autoZero"/>
        <c:auto val="1"/>
        <c:lblAlgn val="ctr"/>
        <c:lblOffset val="100"/>
        <c:noMultiLvlLbl val="0"/>
      </c:catAx>
      <c:valAx>
        <c:axId val="5449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7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92BE4-4A53-4CE9-8976-EC2F8CD5F943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78772-CAB7-41D6-9C40-869021163F9E}">
      <dgm:prSet phldrT="[Текст]" custT="1"/>
      <dgm:spPr/>
      <dgm:t>
        <a:bodyPr/>
        <a:lstStyle/>
        <a:p>
          <a:r>
            <a:rPr lang="uk-UA" sz="3200" dirty="0" smtClean="0"/>
            <a:t>тривалий карантин, очікування </a:t>
          </a:r>
          <a:r>
            <a:rPr lang="uk-UA" sz="3200" dirty="0" err="1" smtClean="0"/>
            <a:t>локдауну</a:t>
          </a:r>
          <a:endParaRPr lang="ru-RU" sz="3200" dirty="0"/>
        </a:p>
      </dgm:t>
    </dgm:pt>
    <dgm:pt modelId="{BDBEB015-1254-498C-B6E8-556FB2412459}" type="parTrans" cxnId="{6671F1E5-8182-4A81-9BE2-5935BACD352C}">
      <dgm:prSet/>
      <dgm:spPr/>
      <dgm:t>
        <a:bodyPr/>
        <a:lstStyle/>
        <a:p>
          <a:endParaRPr lang="ru-RU"/>
        </a:p>
      </dgm:t>
    </dgm:pt>
    <dgm:pt modelId="{9E2AC568-4D2A-439F-B5EE-82FF004B3D7B}" type="sibTrans" cxnId="{6671F1E5-8182-4A81-9BE2-5935BACD352C}">
      <dgm:prSet/>
      <dgm:spPr/>
      <dgm:t>
        <a:bodyPr/>
        <a:lstStyle/>
        <a:p>
          <a:endParaRPr lang="ru-RU"/>
        </a:p>
      </dgm:t>
    </dgm:pt>
    <dgm:pt modelId="{4784885A-9228-4472-AC8D-7999343918E2}">
      <dgm:prSet phldrT="[Текст]" custT="1"/>
      <dgm:spPr/>
      <dgm:t>
        <a:bodyPr/>
        <a:lstStyle/>
        <a:p>
          <a:r>
            <a:rPr lang="ru-RU" sz="3200" dirty="0" err="1" smtClean="0"/>
            <a:t>економічні</a:t>
          </a:r>
          <a:r>
            <a:rPr lang="ru-RU" sz="3200" dirty="0" smtClean="0"/>
            <a:t> </a:t>
          </a:r>
          <a:r>
            <a:rPr lang="ru-RU" sz="3200" dirty="0" err="1" smtClean="0"/>
            <a:t>проблеми</a:t>
          </a:r>
          <a:r>
            <a:rPr lang="ru-RU" sz="3200" dirty="0" smtClean="0"/>
            <a:t>, </a:t>
          </a:r>
          <a:r>
            <a:rPr lang="ru-RU" sz="3200" dirty="0" err="1" smtClean="0"/>
            <a:t>втрата</a:t>
          </a:r>
          <a:r>
            <a:rPr lang="ru-RU" sz="3200" dirty="0" smtClean="0"/>
            <a:t> </a:t>
          </a:r>
          <a:r>
            <a:rPr lang="ru-RU" sz="3200" dirty="0" err="1" smtClean="0"/>
            <a:t>роботи</a:t>
          </a:r>
          <a:endParaRPr lang="ru-RU" sz="3200" dirty="0"/>
        </a:p>
      </dgm:t>
    </dgm:pt>
    <dgm:pt modelId="{469ABEB8-9779-42EC-A4BC-DB64A53EBD7E}" type="parTrans" cxnId="{F965BB53-A15E-4CAF-BBFF-A4CF370615D4}">
      <dgm:prSet/>
      <dgm:spPr/>
      <dgm:t>
        <a:bodyPr/>
        <a:lstStyle/>
        <a:p>
          <a:endParaRPr lang="ru-RU"/>
        </a:p>
      </dgm:t>
    </dgm:pt>
    <dgm:pt modelId="{090EBC8F-D8FA-4AB3-BBBB-2C5014FB15E8}" type="sibTrans" cxnId="{F965BB53-A15E-4CAF-BBFF-A4CF370615D4}">
      <dgm:prSet/>
      <dgm:spPr/>
      <dgm:t>
        <a:bodyPr/>
        <a:lstStyle/>
        <a:p>
          <a:endParaRPr lang="ru-RU"/>
        </a:p>
      </dgm:t>
    </dgm:pt>
    <dgm:pt modelId="{35F90850-FCF2-4DFC-8869-308730AD220D}">
      <dgm:prSet phldrT="[Текст]" custT="1"/>
      <dgm:spPr/>
      <dgm:t>
        <a:bodyPr/>
        <a:lstStyle/>
        <a:p>
          <a:r>
            <a:rPr lang="ru-RU" sz="3200" dirty="0" err="1" smtClean="0"/>
            <a:t>зниження</a:t>
          </a:r>
          <a:r>
            <a:rPr lang="ru-RU" sz="3200" dirty="0" smtClean="0"/>
            <a:t> </a:t>
          </a:r>
          <a:r>
            <a:rPr lang="ru-RU" sz="3200" dirty="0" err="1" smtClean="0"/>
            <a:t>соціальної</a:t>
          </a:r>
          <a:r>
            <a:rPr lang="ru-RU" sz="3200" dirty="0" smtClean="0"/>
            <a:t> </a:t>
          </a:r>
          <a:r>
            <a:rPr lang="ru-RU" sz="3200" dirty="0" err="1" smtClean="0"/>
            <a:t>активності</a:t>
          </a:r>
          <a:r>
            <a:rPr lang="ru-RU" sz="3200" dirty="0" smtClean="0"/>
            <a:t>,</a:t>
          </a:r>
        </a:p>
        <a:p>
          <a:r>
            <a:rPr lang="ru-RU" sz="3200" dirty="0" smtClean="0"/>
            <a:t> брак </a:t>
          </a:r>
          <a:r>
            <a:rPr lang="ru-RU" sz="3200" dirty="0" err="1" smtClean="0"/>
            <a:t>спілкування</a:t>
          </a:r>
          <a:endParaRPr lang="ru-RU" sz="3200" dirty="0"/>
        </a:p>
      </dgm:t>
    </dgm:pt>
    <dgm:pt modelId="{20D2B626-ED23-45A5-866F-B15C68C5335A}" type="parTrans" cxnId="{B2774C55-18C4-4385-BAE2-55BA6A68259F}">
      <dgm:prSet/>
      <dgm:spPr/>
      <dgm:t>
        <a:bodyPr/>
        <a:lstStyle/>
        <a:p>
          <a:endParaRPr lang="ru-RU"/>
        </a:p>
      </dgm:t>
    </dgm:pt>
    <dgm:pt modelId="{7B52DE3F-4615-47C0-9286-C3A35E2D2CA5}" type="sibTrans" cxnId="{B2774C55-18C4-4385-BAE2-55BA6A68259F}">
      <dgm:prSet/>
      <dgm:spPr/>
      <dgm:t>
        <a:bodyPr/>
        <a:lstStyle/>
        <a:p>
          <a:endParaRPr lang="ru-RU"/>
        </a:p>
      </dgm:t>
    </dgm:pt>
    <dgm:pt modelId="{4AD2CBCC-61FF-4A73-935C-0C1D1E0926EA}">
      <dgm:prSet custT="1"/>
      <dgm:spPr/>
      <dgm:t>
        <a:bodyPr/>
        <a:lstStyle/>
        <a:p>
          <a:r>
            <a:rPr lang="ru-RU" sz="3200" dirty="0" smtClean="0"/>
            <a:t>«</a:t>
          </a:r>
          <a:r>
            <a:rPr lang="ru-RU" sz="3200" dirty="0" err="1" smtClean="0"/>
            <a:t>інфопандемія</a:t>
          </a:r>
          <a:r>
            <a:rPr lang="ru-RU" sz="3200" dirty="0" smtClean="0"/>
            <a:t>»</a:t>
          </a:r>
          <a:endParaRPr lang="ru-RU" sz="3200" dirty="0"/>
        </a:p>
      </dgm:t>
    </dgm:pt>
    <dgm:pt modelId="{0F4BFBB5-F52F-49A0-9C25-9B436C53600C}" type="parTrans" cxnId="{9F3CA8B4-673C-4ACE-AEE3-EE2AD7212A21}">
      <dgm:prSet/>
      <dgm:spPr/>
    </dgm:pt>
    <dgm:pt modelId="{57C995B9-0567-45B6-8E21-DEB41C8ACE1B}" type="sibTrans" cxnId="{9F3CA8B4-673C-4ACE-AEE3-EE2AD7212A21}">
      <dgm:prSet/>
      <dgm:spPr/>
    </dgm:pt>
    <dgm:pt modelId="{C29DF730-9D2E-4A25-ACF5-CF22D02A5C17}" type="pres">
      <dgm:prSet presAssocID="{0BF92BE4-4A53-4CE9-8976-EC2F8CD5F9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3725C98-CF5D-42BC-8411-B4D8EF1EFD85}" type="pres">
      <dgm:prSet presAssocID="{0BF92BE4-4A53-4CE9-8976-EC2F8CD5F943}" presName="Name1" presStyleCnt="0"/>
      <dgm:spPr/>
    </dgm:pt>
    <dgm:pt modelId="{D3214024-1FCD-45DC-B3C1-DE87FA6C98D4}" type="pres">
      <dgm:prSet presAssocID="{0BF92BE4-4A53-4CE9-8976-EC2F8CD5F943}" presName="cycle" presStyleCnt="0"/>
      <dgm:spPr/>
    </dgm:pt>
    <dgm:pt modelId="{A1CAADEE-B1DB-41B5-BDB8-39EB25167470}" type="pres">
      <dgm:prSet presAssocID="{0BF92BE4-4A53-4CE9-8976-EC2F8CD5F943}" presName="srcNode" presStyleLbl="node1" presStyleIdx="0" presStyleCnt="4"/>
      <dgm:spPr/>
    </dgm:pt>
    <dgm:pt modelId="{1B921398-0C53-4372-BE27-3F7B54BA72AF}" type="pres">
      <dgm:prSet presAssocID="{0BF92BE4-4A53-4CE9-8976-EC2F8CD5F943}" presName="conn" presStyleLbl="parChTrans1D2" presStyleIdx="0" presStyleCnt="1"/>
      <dgm:spPr/>
      <dgm:t>
        <a:bodyPr/>
        <a:lstStyle/>
        <a:p>
          <a:endParaRPr lang="ru-RU"/>
        </a:p>
      </dgm:t>
    </dgm:pt>
    <dgm:pt modelId="{C3A64FB7-416D-4BDD-85EA-1EF270B22426}" type="pres">
      <dgm:prSet presAssocID="{0BF92BE4-4A53-4CE9-8976-EC2F8CD5F943}" presName="extraNode" presStyleLbl="node1" presStyleIdx="0" presStyleCnt="4"/>
      <dgm:spPr/>
    </dgm:pt>
    <dgm:pt modelId="{514797DB-B3FB-4EBC-9497-019D4ED2763B}" type="pres">
      <dgm:prSet presAssocID="{0BF92BE4-4A53-4CE9-8976-EC2F8CD5F943}" presName="dstNode" presStyleLbl="node1" presStyleIdx="0" presStyleCnt="4"/>
      <dgm:spPr/>
    </dgm:pt>
    <dgm:pt modelId="{507B04C7-56E0-4D95-A132-43642DCB4719}" type="pres">
      <dgm:prSet presAssocID="{EDA78772-CAB7-41D6-9C40-869021163F9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29660-9C52-4DF1-9FF9-6F29DC7E3075}" type="pres">
      <dgm:prSet presAssocID="{EDA78772-CAB7-41D6-9C40-869021163F9E}" presName="accent_1" presStyleCnt="0"/>
      <dgm:spPr/>
    </dgm:pt>
    <dgm:pt modelId="{157DBA5D-9E1B-4A3A-AECA-A96E676A260F}" type="pres">
      <dgm:prSet presAssocID="{EDA78772-CAB7-41D6-9C40-869021163F9E}" presName="accentRepeatNode" presStyleLbl="solidFgAcc1" presStyleIdx="0" presStyleCnt="4"/>
      <dgm:spPr/>
    </dgm:pt>
    <dgm:pt modelId="{1662EA5D-2294-4387-B223-2F7EFEBE3EAB}" type="pres">
      <dgm:prSet presAssocID="{4784885A-9228-4472-AC8D-7999343918E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F0755-1695-459D-AAD9-F263A89E4419}" type="pres">
      <dgm:prSet presAssocID="{4784885A-9228-4472-AC8D-7999343918E2}" presName="accent_2" presStyleCnt="0"/>
      <dgm:spPr/>
    </dgm:pt>
    <dgm:pt modelId="{6E7076CF-9A67-4523-8157-8719AA5E5B03}" type="pres">
      <dgm:prSet presAssocID="{4784885A-9228-4472-AC8D-7999343918E2}" presName="accentRepeatNode" presStyleLbl="solidFgAcc1" presStyleIdx="1" presStyleCnt="4"/>
      <dgm:spPr/>
    </dgm:pt>
    <dgm:pt modelId="{2574AE8E-E449-4968-8EEF-6AACDE5EF2FF}" type="pres">
      <dgm:prSet presAssocID="{35F90850-FCF2-4DFC-8869-308730AD220D}" presName="text_3" presStyleLbl="node1" presStyleIdx="2" presStyleCnt="4" custScaleY="127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A59C5-444B-4EFA-8563-0D173E0051CE}" type="pres">
      <dgm:prSet presAssocID="{35F90850-FCF2-4DFC-8869-308730AD220D}" presName="accent_3" presStyleCnt="0"/>
      <dgm:spPr/>
    </dgm:pt>
    <dgm:pt modelId="{787360BF-16DE-48F4-AF93-2C0E77D4DE47}" type="pres">
      <dgm:prSet presAssocID="{35F90850-FCF2-4DFC-8869-308730AD220D}" presName="accentRepeatNode" presStyleLbl="solidFgAcc1" presStyleIdx="2" presStyleCnt="4"/>
      <dgm:spPr/>
    </dgm:pt>
    <dgm:pt modelId="{12D8FC12-61A6-46E3-BA28-6A3433D3D059}" type="pres">
      <dgm:prSet presAssocID="{4AD2CBCC-61FF-4A73-935C-0C1D1E0926E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03595-DC25-4A6A-8303-2CD28AE9EC42}" type="pres">
      <dgm:prSet presAssocID="{4AD2CBCC-61FF-4A73-935C-0C1D1E0926EA}" presName="accent_4" presStyleCnt="0"/>
      <dgm:spPr/>
    </dgm:pt>
    <dgm:pt modelId="{7A96835D-FCE2-410F-99D1-10FD8024F904}" type="pres">
      <dgm:prSet presAssocID="{4AD2CBCC-61FF-4A73-935C-0C1D1E0926EA}" presName="accentRepeatNode" presStyleLbl="solidFgAcc1" presStyleIdx="3" presStyleCnt="4"/>
      <dgm:spPr/>
    </dgm:pt>
  </dgm:ptLst>
  <dgm:cxnLst>
    <dgm:cxn modelId="{4F3BF36C-C877-4C59-9AB4-D02D1E200330}" type="presOf" srcId="{EDA78772-CAB7-41D6-9C40-869021163F9E}" destId="{507B04C7-56E0-4D95-A132-43642DCB4719}" srcOrd="0" destOrd="0" presId="urn:microsoft.com/office/officeart/2008/layout/VerticalCurvedList"/>
    <dgm:cxn modelId="{F965BB53-A15E-4CAF-BBFF-A4CF370615D4}" srcId="{0BF92BE4-4A53-4CE9-8976-EC2F8CD5F943}" destId="{4784885A-9228-4472-AC8D-7999343918E2}" srcOrd="1" destOrd="0" parTransId="{469ABEB8-9779-42EC-A4BC-DB64A53EBD7E}" sibTransId="{090EBC8F-D8FA-4AB3-BBBB-2C5014FB15E8}"/>
    <dgm:cxn modelId="{9F3CA8B4-673C-4ACE-AEE3-EE2AD7212A21}" srcId="{0BF92BE4-4A53-4CE9-8976-EC2F8CD5F943}" destId="{4AD2CBCC-61FF-4A73-935C-0C1D1E0926EA}" srcOrd="3" destOrd="0" parTransId="{0F4BFBB5-F52F-49A0-9C25-9B436C53600C}" sibTransId="{57C995B9-0567-45B6-8E21-DEB41C8ACE1B}"/>
    <dgm:cxn modelId="{40B2EA71-5BD8-417F-9F58-26E9642B68AB}" type="presOf" srcId="{0BF92BE4-4A53-4CE9-8976-EC2F8CD5F943}" destId="{C29DF730-9D2E-4A25-ACF5-CF22D02A5C17}" srcOrd="0" destOrd="0" presId="urn:microsoft.com/office/officeart/2008/layout/VerticalCurvedList"/>
    <dgm:cxn modelId="{B2774C55-18C4-4385-BAE2-55BA6A68259F}" srcId="{0BF92BE4-4A53-4CE9-8976-EC2F8CD5F943}" destId="{35F90850-FCF2-4DFC-8869-308730AD220D}" srcOrd="2" destOrd="0" parTransId="{20D2B626-ED23-45A5-866F-B15C68C5335A}" sibTransId="{7B52DE3F-4615-47C0-9286-C3A35E2D2CA5}"/>
    <dgm:cxn modelId="{26E031AD-839D-46C4-86E5-7F69CF828A7C}" type="presOf" srcId="{4AD2CBCC-61FF-4A73-935C-0C1D1E0926EA}" destId="{12D8FC12-61A6-46E3-BA28-6A3433D3D059}" srcOrd="0" destOrd="0" presId="urn:microsoft.com/office/officeart/2008/layout/VerticalCurvedList"/>
    <dgm:cxn modelId="{CBE74124-6E99-4F87-9DF8-D499A02B1E2A}" type="presOf" srcId="{9E2AC568-4D2A-439F-B5EE-82FF004B3D7B}" destId="{1B921398-0C53-4372-BE27-3F7B54BA72AF}" srcOrd="0" destOrd="0" presId="urn:microsoft.com/office/officeart/2008/layout/VerticalCurvedList"/>
    <dgm:cxn modelId="{1E6D90F4-C111-400B-A618-F0C732FA6836}" type="presOf" srcId="{35F90850-FCF2-4DFC-8869-308730AD220D}" destId="{2574AE8E-E449-4968-8EEF-6AACDE5EF2FF}" srcOrd="0" destOrd="0" presId="urn:microsoft.com/office/officeart/2008/layout/VerticalCurvedList"/>
    <dgm:cxn modelId="{6671F1E5-8182-4A81-9BE2-5935BACD352C}" srcId="{0BF92BE4-4A53-4CE9-8976-EC2F8CD5F943}" destId="{EDA78772-CAB7-41D6-9C40-869021163F9E}" srcOrd="0" destOrd="0" parTransId="{BDBEB015-1254-498C-B6E8-556FB2412459}" sibTransId="{9E2AC568-4D2A-439F-B5EE-82FF004B3D7B}"/>
    <dgm:cxn modelId="{96C5EFEF-03AB-4CB0-84C3-B4ADF423BF9E}" type="presOf" srcId="{4784885A-9228-4472-AC8D-7999343918E2}" destId="{1662EA5D-2294-4387-B223-2F7EFEBE3EAB}" srcOrd="0" destOrd="0" presId="urn:microsoft.com/office/officeart/2008/layout/VerticalCurvedList"/>
    <dgm:cxn modelId="{73BEE6F5-434B-4DF2-9722-16908F2D3735}" type="presParOf" srcId="{C29DF730-9D2E-4A25-ACF5-CF22D02A5C17}" destId="{F3725C98-CF5D-42BC-8411-B4D8EF1EFD85}" srcOrd="0" destOrd="0" presId="urn:microsoft.com/office/officeart/2008/layout/VerticalCurvedList"/>
    <dgm:cxn modelId="{FB1E17DE-1E36-48CB-BC7F-9140AB03ED80}" type="presParOf" srcId="{F3725C98-CF5D-42BC-8411-B4D8EF1EFD85}" destId="{D3214024-1FCD-45DC-B3C1-DE87FA6C98D4}" srcOrd="0" destOrd="0" presId="urn:microsoft.com/office/officeart/2008/layout/VerticalCurvedList"/>
    <dgm:cxn modelId="{2ECEEE7F-9432-4A65-8A3D-AC6E2529D2C0}" type="presParOf" srcId="{D3214024-1FCD-45DC-B3C1-DE87FA6C98D4}" destId="{A1CAADEE-B1DB-41B5-BDB8-39EB25167470}" srcOrd="0" destOrd="0" presId="urn:microsoft.com/office/officeart/2008/layout/VerticalCurvedList"/>
    <dgm:cxn modelId="{CCEB790F-3200-436F-87C4-C5D3BFD4E6EA}" type="presParOf" srcId="{D3214024-1FCD-45DC-B3C1-DE87FA6C98D4}" destId="{1B921398-0C53-4372-BE27-3F7B54BA72AF}" srcOrd="1" destOrd="0" presId="urn:microsoft.com/office/officeart/2008/layout/VerticalCurvedList"/>
    <dgm:cxn modelId="{1B41768D-2A32-4B57-8FB6-D645049C283A}" type="presParOf" srcId="{D3214024-1FCD-45DC-B3C1-DE87FA6C98D4}" destId="{C3A64FB7-416D-4BDD-85EA-1EF270B22426}" srcOrd="2" destOrd="0" presId="urn:microsoft.com/office/officeart/2008/layout/VerticalCurvedList"/>
    <dgm:cxn modelId="{E37744D3-DE9C-4B6F-B894-0A4EFED140F6}" type="presParOf" srcId="{D3214024-1FCD-45DC-B3C1-DE87FA6C98D4}" destId="{514797DB-B3FB-4EBC-9497-019D4ED2763B}" srcOrd="3" destOrd="0" presId="urn:microsoft.com/office/officeart/2008/layout/VerticalCurvedList"/>
    <dgm:cxn modelId="{CBC43572-A580-457F-83F8-456A27C81197}" type="presParOf" srcId="{F3725C98-CF5D-42BC-8411-B4D8EF1EFD85}" destId="{507B04C7-56E0-4D95-A132-43642DCB4719}" srcOrd="1" destOrd="0" presId="urn:microsoft.com/office/officeart/2008/layout/VerticalCurvedList"/>
    <dgm:cxn modelId="{FF9407D1-348A-422E-995A-37E9FC7B33B9}" type="presParOf" srcId="{F3725C98-CF5D-42BC-8411-B4D8EF1EFD85}" destId="{BDF29660-9C52-4DF1-9FF9-6F29DC7E3075}" srcOrd="2" destOrd="0" presId="urn:microsoft.com/office/officeart/2008/layout/VerticalCurvedList"/>
    <dgm:cxn modelId="{595A26EE-45C3-4BC4-9C50-D02B8F36403F}" type="presParOf" srcId="{BDF29660-9C52-4DF1-9FF9-6F29DC7E3075}" destId="{157DBA5D-9E1B-4A3A-AECA-A96E676A260F}" srcOrd="0" destOrd="0" presId="urn:microsoft.com/office/officeart/2008/layout/VerticalCurvedList"/>
    <dgm:cxn modelId="{2F483201-074F-4B95-8632-2B435A1C50C9}" type="presParOf" srcId="{F3725C98-CF5D-42BC-8411-B4D8EF1EFD85}" destId="{1662EA5D-2294-4387-B223-2F7EFEBE3EAB}" srcOrd="3" destOrd="0" presId="urn:microsoft.com/office/officeart/2008/layout/VerticalCurvedList"/>
    <dgm:cxn modelId="{34CAF739-C033-40DE-AF8A-9B95CA049E3D}" type="presParOf" srcId="{F3725C98-CF5D-42BC-8411-B4D8EF1EFD85}" destId="{272F0755-1695-459D-AAD9-F263A89E4419}" srcOrd="4" destOrd="0" presId="urn:microsoft.com/office/officeart/2008/layout/VerticalCurvedList"/>
    <dgm:cxn modelId="{68C7AD91-2F72-48F4-AC11-046499B1F6E0}" type="presParOf" srcId="{272F0755-1695-459D-AAD9-F263A89E4419}" destId="{6E7076CF-9A67-4523-8157-8719AA5E5B03}" srcOrd="0" destOrd="0" presId="urn:microsoft.com/office/officeart/2008/layout/VerticalCurvedList"/>
    <dgm:cxn modelId="{2A6E3552-EB75-44A6-A44A-248A97EDB28C}" type="presParOf" srcId="{F3725C98-CF5D-42BC-8411-B4D8EF1EFD85}" destId="{2574AE8E-E449-4968-8EEF-6AACDE5EF2FF}" srcOrd="5" destOrd="0" presId="urn:microsoft.com/office/officeart/2008/layout/VerticalCurvedList"/>
    <dgm:cxn modelId="{7BE727C7-DDF0-4B22-87FA-86B0BFAC7826}" type="presParOf" srcId="{F3725C98-CF5D-42BC-8411-B4D8EF1EFD85}" destId="{EF5A59C5-444B-4EFA-8563-0D173E0051CE}" srcOrd="6" destOrd="0" presId="urn:microsoft.com/office/officeart/2008/layout/VerticalCurvedList"/>
    <dgm:cxn modelId="{766D74AE-BDBE-4B70-B0A6-F9DE965E504C}" type="presParOf" srcId="{EF5A59C5-444B-4EFA-8563-0D173E0051CE}" destId="{787360BF-16DE-48F4-AF93-2C0E77D4DE47}" srcOrd="0" destOrd="0" presId="urn:microsoft.com/office/officeart/2008/layout/VerticalCurvedList"/>
    <dgm:cxn modelId="{970E6DB8-76A0-4176-B484-D2BA6A75D0DE}" type="presParOf" srcId="{F3725C98-CF5D-42BC-8411-B4D8EF1EFD85}" destId="{12D8FC12-61A6-46E3-BA28-6A3433D3D059}" srcOrd="7" destOrd="0" presId="urn:microsoft.com/office/officeart/2008/layout/VerticalCurvedList"/>
    <dgm:cxn modelId="{1A4AB36A-4A40-4CFD-820A-4EFB6233FCA4}" type="presParOf" srcId="{F3725C98-CF5D-42BC-8411-B4D8EF1EFD85}" destId="{EAD03595-DC25-4A6A-8303-2CD28AE9EC42}" srcOrd="8" destOrd="0" presId="urn:microsoft.com/office/officeart/2008/layout/VerticalCurvedList"/>
    <dgm:cxn modelId="{25B2C088-901E-4C3E-924C-40A10A26F57A}" type="presParOf" srcId="{EAD03595-DC25-4A6A-8303-2CD28AE9EC42}" destId="{7A96835D-FCE2-410F-99D1-10FD8024F9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56E600-DBEB-4E5A-96BD-03716F17BD1D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521BCF-8164-4054-9D05-456F50B25895}">
      <dgm:prSet phldrT="[Текст]" custT="1"/>
      <dgm:spPr/>
      <dgm:t>
        <a:bodyPr/>
        <a:lstStyle/>
        <a:p>
          <a:r>
            <a:rPr lang="ru-RU" sz="2800" dirty="0" err="1" smtClean="0"/>
            <a:t>Тривожно-депресивні</a:t>
          </a:r>
          <a:r>
            <a:rPr lang="ru-RU" sz="2800" dirty="0" smtClean="0"/>
            <a:t> </a:t>
          </a:r>
          <a:r>
            <a:rPr lang="ru-RU" sz="2800" dirty="0" err="1" smtClean="0"/>
            <a:t>розлади</a:t>
          </a:r>
          <a:r>
            <a:rPr lang="ru-RU" sz="2800" dirty="0" smtClean="0"/>
            <a:t> не </a:t>
          </a:r>
          <a:r>
            <a:rPr lang="ru-RU" sz="2800" dirty="0" err="1" smtClean="0"/>
            <a:t>можна</a:t>
          </a:r>
          <a:r>
            <a:rPr lang="ru-RU" sz="2800" dirty="0" smtClean="0"/>
            <a:t> </a:t>
          </a:r>
          <a:r>
            <a:rPr lang="ru-RU" sz="2800" dirty="0" err="1" smtClean="0"/>
            <a:t>сприймати</a:t>
          </a:r>
          <a:r>
            <a:rPr lang="ru-RU" sz="2800" dirty="0" smtClean="0"/>
            <a:t> як «</a:t>
          </a:r>
          <a:r>
            <a:rPr lang="ru-RU" sz="2800" dirty="0" err="1" smtClean="0"/>
            <a:t>закономірні</a:t>
          </a:r>
          <a:r>
            <a:rPr lang="ru-RU" sz="2800" dirty="0" smtClean="0"/>
            <a:t>» при </a:t>
          </a:r>
          <a:r>
            <a:rPr lang="ru-RU" sz="2800" dirty="0" err="1" smtClean="0"/>
            <a:t>соматичних</a:t>
          </a:r>
          <a:r>
            <a:rPr lang="ru-RU" sz="2800" dirty="0" smtClean="0"/>
            <a:t> </a:t>
          </a:r>
          <a:r>
            <a:rPr lang="ru-RU" sz="2800" dirty="0" err="1" smtClean="0"/>
            <a:t>чи</a:t>
          </a:r>
          <a:r>
            <a:rPr lang="ru-RU" sz="2800" dirty="0" smtClean="0"/>
            <a:t> </a:t>
          </a:r>
          <a:r>
            <a:rPr lang="ru-RU" sz="2800" dirty="0" err="1" smtClean="0"/>
            <a:t>інфекційних</a:t>
          </a:r>
          <a:r>
            <a:rPr lang="ru-RU" sz="2800" dirty="0" smtClean="0"/>
            <a:t> хворобах. </a:t>
          </a:r>
          <a:endParaRPr lang="ru-RU" sz="2800" dirty="0"/>
        </a:p>
      </dgm:t>
    </dgm:pt>
    <dgm:pt modelId="{B0DFE1FD-887F-4B4E-B6A4-A0B344F1154B}" type="parTrans" cxnId="{9E1004EE-4D7D-4AA8-ADFF-DA6539A167C4}">
      <dgm:prSet/>
      <dgm:spPr/>
      <dgm:t>
        <a:bodyPr/>
        <a:lstStyle/>
        <a:p>
          <a:endParaRPr lang="ru-RU"/>
        </a:p>
      </dgm:t>
    </dgm:pt>
    <dgm:pt modelId="{6600A394-0F8C-4DAC-9786-56DD545A9139}" type="sibTrans" cxnId="{9E1004EE-4D7D-4AA8-ADFF-DA6539A167C4}">
      <dgm:prSet/>
      <dgm:spPr/>
      <dgm:t>
        <a:bodyPr/>
        <a:lstStyle/>
        <a:p>
          <a:endParaRPr lang="ru-RU"/>
        </a:p>
      </dgm:t>
    </dgm:pt>
    <dgm:pt modelId="{A835B77B-5048-44B8-903D-80EE9B2DD3E8}">
      <dgm:prSet custT="1"/>
      <dgm:spPr/>
      <dgm:t>
        <a:bodyPr/>
        <a:lstStyle/>
        <a:p>
          <a:r>
            <a:rPr lang="ru-RU" sz="2800" dirty="0" err="1" smtClean="0"/>
            <a:t>Приділяти</a:t>
          </a:r>
          <a:r>
            <a:rPr lang="ru-RU" sz="2800" dirty="0" smtClean="0"/>
            <a:t> </a:t>
          </a:r>
          <a:r>
            <a:rPr lang="ru-RU" sz="2800" dirty="0" err="1" smtClean="0"/>
            <a:t>увагу</a:t>
          </a:r>
          <a:r>
            <a:rPr lang="ru-RU" sz="2800" dirty="0" smtClean="0"/>
            <a:t> </a:t>
          </a:r>
          <a:r>
            <a:rPr lang="ru-RU" sz="2800" dirty="0" err="1" smtClean="0"/>
            <a:t>необхідно</a:t>
          </a:r>
          <a:r>
            <a:rPr lang="ru-RU" sz="2800" dirty="0" smtClean="0"/>
            <a:t>  й </a:t>
          </a:r>
          <a:r>
            <a:rPr lang="ru-RU" sz="2800" dirty="0" err="1" smtClean="0"/>
            <a:t>емоційному</a:t>
          </a:r>
          <a:r>
            <a:rPr lang="ru-RU" sz="2800" dirty="0" smtClean="0"/>
            <a:t> стану </a:t>
          </a:r>
          <a:r>
            <a:rPr lang="ru-RU" sz="2800" dirty="0" err="1" smtClean="0"/>
            <a:t>пацієнта</a:t>
          </a:r>
          <a:r>
            <a:rPr lang="ru-RU" sz="2800" dirty="0" smtClean="0"/>
            <a:t> в </a:t>
          </a:r>
          <a:r>
            <a:rPr lang="ru-RU" sz="2800" dirty="0" err="1" smtClean="0"/>
            <a:t>процесі</a:t>
          </a:r>
          <a:r>
            <a:rPr lang="ru-RU" sz="2800" dirty="0" smtClean="0"/>
            <a:t> </a:t>
          </a:r>
          <a:r>
            <a:rPr lang="ru-RU" sz="2800" dirty="0" err="1" smtClean="0"/>
            <a:t>лікування</a:t>
          </a:r>
          <a:r>
            <a:rPr lang="ru-RU" sz="2800" dirty="0" smtClean="0"/>
            <a:t> </a:t>
          </a:r>
          <a:r>
            <a:rPr lang="ru-RU" sz="2800" dirty="0" err="1" smtClean="0"/>
            <a:t>соматичних</a:t>
          </a:r>
          <a:r>
            <a:rPr lang="ru-RU" sz="2800" dirty="0" smtClean="0"/>
            <a:t> </a:t>
          </a:r>
          <a:r>
            <a:rPr lang="ru-RU" sz="2800" dirty="0" err="1" smtClean="0"/>
            <a:t>захворювань</a:t>
          </a:r>
          <a:r>
            <a:rPr lang="ru-RU" sz="2800" dirty="0" smtClean="0"/>
            <a:t>.</a:t>
          </a:r>
          <a:endParaRPr lang="ru-RU" sz="2800" dirty="0"/>
        </a:p>
      </dgm:t>
    </dgm:pt>
    <dgm:pt modelId="{1C41765B-A447-48D1-9566-18239B825BDB}" type="parTrans" cxnId="{2266BC01-A40E-450F-8CAB-39B828EC472E}">
      <dgm:prSet/>
      <dgm:spPr/>
      <dgm:t>
        <a:bodyPr/>
        <a:lstStyle/>
        <a:p>
          <a:endParaRPr lang="ru-RU"/>
        </a:p>
      </dgm:t>
    </dgm:pt>
    <dgm:pt modelId="{A2EEE551-A18B-434A-B554-A27ECA0E7B88}" type="sibTrans" cxnId="{2266BC01-A40E-450F-8CAB-39B828EC472E}">
      <dgm:prSet/>
      <dgm:spPr/>
      <dgm:t>
        <a:bodyPr/>
        <a:lstStyle/>
        <a:p>
          <a:endParaRPr lang="ru-RU"/>
        </a:p>
      </dgm:t>
    </dgm:pt>
    <dgm:pt modelId="{1DEBD744-57FD-419D-93B6-8631613D55BD}" type="pres">
      <dgm:prSet presAssocID="{1956E600-DBEB-4E5A-96BD-03716F17BD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1779AC4-7626-4EE3-830C-4E9FE6C9CC88}" type="pres">
      <dgm:prSet presAssocID="{1956E600-DBEB-4E5A-96BD-03716F17BD1D}" presName="Name1" presStyleCnt="0"/>
      <dgm:spPr/>
    </dgm:pt>
    <dgm:pt modelId="{656394A7-EAB3-4327-B3E7-092053A33BA7}" type="pres">
      <dgm:prSet presAssocID="{1956E600-DBEB-4E5A-96BD-03716F17BD1D}" presName="cycle" presStyleCnt="0"/>
      <dgm:spPr/>
    </dgm:pt>
    <dgm:pt modelId="{CE8522B0-29B5-4FAA-8960-3C6C11AB712E}" type="pres">
      <dgm:prSet presAssocID="{1956E600-DBEB-4E5A-96BD-03716F17BD1D}" presName="srcNode" presStyleLbl="node1" presStyleIdx="0" presStyleCnt="2"/>
      <dgm:spPr/>
    </dgm:pt>
    <dgm:pt modelId="{6648EA41-46F8-4967-8ECE-60B78D465D50}" type="pres">
      <dgm:prSet presAssocID="{1956E600-DBEB-4E5A-96BD-03716F17BD1D}" presName="conn" presStyleLbl="parChTrans1D2" presStyleIdx="0" presStyleCnt="1"/>
      <dgm:spPr/>
      <dgm:t>
        <a:bodyPr/>
        <a:lstStyle/>
        <a:p>
          <a:endParaRPr lang="ru-RU"/>
        </a:p>
      </dgm:t>
    </dgm:pt>
    <dgm:pt modelId="{495FFD4D-54CD-4E77-B0BE-1ADF165671AB}" type="pres">
      <dgm:prSet presAssocID="{1956E600-DBEB-4E5A-96BD-03716F17BD1D}" presName="extraNode" presStyleLbl="node1" presStyleIdx="0" presStyleCnt="2"/>
      <dgm:spPr/>
    </dgm:pt>
    <dgm:pt modelId="{DFE0F2E2-E482-47C0-B974-F4403490117A}" type="pres">
      <dgm:prSet presAssocID="{1956E600-DBEB-4E5A-96BD-03716F17BD1D}" presName="dstNode" presStyleLbl="node1" presStyleIdx="0" presStyleCnt="2"/>
      <dgm:spPr/>
    </dgm:pt>
    <dgm:pt modelId="{1A06CB09-C7EB-457F-93E3-F5462B301FBF}" type="pres">
      <dgm:prSet presAssocID="{66521BCF-8164-4054-9D05-456F50B25895}" presName="text_1" presStyleLbl="node1" presStyleIdx="0" presStyleCnt="2" custScaleY="142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EE145-1DC1-4F86-98B5-4555EBEE0C45}" type="pres">
      <dgm:prSet presAssocID="{66521BCF-8164-4054-9D05-456F50B25895}" presName="accent_1" presStyleCnt="0"/>
      <dgm:spPr/>
    </dgm:pt>
    <dgm:pt modelId="{93564349-D434-4D9F-A192-7D63DFA4D59B}" type="pres">
      <dgm:prSet presAssocID="{66521BCF-8164-4054-9D05-456F50B25895}" presName="accentRepeatNode" presStyleLbl="solidFgAcc1" presStyleIdx="0" presStyleCnt="2" custScaleY="111204"/>
      <dgm:spPr/>
    </dgm:pt>
    <dgm:pt modelId="{76925E1E-C5DD-4323-B1A4-308865826654}" type="pres">
      <dgm:prSet presAssocID="{A835B77B-5048-44B8-903D-80EE9B2DD3E8}" presName="text_2" presStyleLbl="node1" presStyleIdx="1" presStyleCnt="2" custScaleY="137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4BC6F-B6B9-4F5D-947F-528E7B43FC71}" type="pres">
      <dgm:prSet presAssocID="{A835B77B-5048-44B8-903D-80EE9B2DD3E8}" presName="accent_2" presStyleCnt="0"/>
      <dgm:spPr/>
    </dgm:pt>
    <dgm:pt modelId="{F4D1E2D9-207D-4BE6-BF61-67F57F5ABE73}" type="pres">
      <dgm:prSet presAssocID="{A835B77B-5048-44B8-903D-80EE9B2DD3E8}" presName="accentRepeatNode" presStyleLbl="solidFgAcc1" presStyleIdx="1" presStyleCnt="2" custScaleY="108562"/>
      <dgm:spPr/>
    </dgm:pt>
  </dgm:ptLst>
  <dgm:cxnLst>
    <dgm:cxn modelId="{3530CCFF-2FAA-4F14-942A-4F11A30F5876}" type="presOf" srcId="{1956E600-DBEB-4E5A-96BD-03716F17BD1D}" destId="{1DEBD744-57FD-419D-93B6-8631613D55BD}" srcOrd="0" destOrd="0" presId="urn:microsoft.com/office/officeart/2008/layout/VerticalCurvedList"/>
    <dgm:cxn modelId="{84035CA1-61FA-4FA9-81BE-0BF3A4D55718}" type="presOf" srcId="{A835B77B-5048-44B8-903D-80EE9B2DD3E8}" destId="{76925E1E-C5DD-4323-B1A4-308865826654}" srcOrd="0" destOrd="0" presId="urn:microsoft.com/office/officeart/2008/layout/VerticalCurvedList"/>
    <dgm:cxn modelId="{2D37E6B7-6416-49C0-865D-717F1C29D44D}" type="presOf" srcId="{6600A394-0F8C-4DAC-9786-56DD545A9139}" destId="{6648EA41-46F8-4967-8ECE-60B78D465D50}" srcOrd="0" destOrd="0" presId="urn:microsoft.com/office/officeart/2008/layout/VerticalCurvedList"/>
    <dgm:cxn modelId="{2266BC01-A40E-450F-8CAB-39B828EC472E}" srcId="{1956E600-DBEB-4E5A-96BD-03716F17BD1D}" destId="{A835B77B-5048-44B8-903D-80EE9B2DD3E8}" srcOrd="1" destOrd="0" parTransId="{1C41765B-A447-48D1-9566-18239B825BDB}" sibTransId="{A2EEE551-A18B-434A-B554-A27ECA0E7B88}"/>
    <dgm:cxn modelId="{9E1004EE-4D7D-4AA8-ADFF-DA6539A167C4}" srcId="{1956E600-DBEB-4E5A-96BD-03716F17BD1D}" destId="{66521BCF-8164-4054-9D05-456F50B25895}" srcOrd="0" destOrd="0" parTransId="{B0DFE1FD-887F-4B4E-B6A4-A0B344F1154B}" sibTransId="{6600A394-0F8C-4DAC-9786-56DD545A9139}"/>
    <dgm:cxn modelId="{9EE35F15-E808-4B2B-B0B4-E0D0BF3D6E47}" type="presOf" srcId="{66521BCF-8164-4054-9D05-456F50B25895}" destId="{1A06CB09-C7EB-457F-93E3-F5462B301FBF}" srcOrd="0" destOrd="0" presId="urn:microsoft.com/office/officeart/2008/layout/VerticalCurvedList"/>
    <dgm:cxn modelId="{0D3F76A8-B6E0-4721-85CD-0A6FBC4C63D1}" type="presParOf" srcId="{1DEBD744-57FD-419D-93B6-8631613D55BD}" destId="{A1779AC4-7626-4EE3-830C-4E9FE6C9CC88}" srcOrd="0" destOrd="0" presId="urn:microsoft.com/office/officeart/2008/layout/VerticalCurvedList"/>
    <dgm:cxn modelId="{38182BCB-998A-483C-9076-2F7BFAF4F9AD}" type="presParOf" srcId="{A1779AC4-7626-4EE3-830C-4E9FE6C9CC88}" destId="{656394A7-EAB3-4327-B3E7-092053A33BA7}" srcOrd="0" destOrd="0" presId="urn:microsoft.com/office/officeart/2008/layout/VerticalCurvedList"/>
    <dgm:cxn modelId="{53A8B19D-DFC8-4E93-9C08-83544FB0804C}" type="presParOf" srcId="{656394A7-EAB3-4327-B3E7-092053A33BA7}" destId="{CE8522B0-29B5-4FAA-8960-3C6C11AB712E}" srcOrd="0" destOrd="0" presId="urn:microsoft.com/office/officeart/2008/layout/VerticalCurvedList"/>
    <dgm:cxn modelId="{16FC8D77-E12D-4E1D-896F-E2D1AD66A39E}" type="presParOf" srcId="{656394A7-EAB3-4327-B3E7-092053A33BA7}" destId="{6648EA41-46F8-4967-8ECE-60B78D465D50}" srcOrd="1" destOrd="0" presId="urn:microsoft.com/office/officeart/2008/layout/VerticalCurvedList"/>
    <dgm:cxn modelId="{DF9B20CE-EC50-473B-A07C-F9AB5250ADD0}" type="presParOf" srcId="{656394A7-EAB3-4327-B3E7-092053A33BA7}" destId="{495FFD4D-54CD-4E77-B0BE-1ADF165671AB}" srcOrd="2" destOrd="0" presId="urn:microsoft.com/office/officeart/2008/layout/VerticalCurvedList"/>
    <dgm:cxn modelId="{D82F6BA2-59A8-4928-867D-BFBF76873C18}" type="presParOf" srcId="{656394A7-EAB3-4327-B3E7-092053A33BA7}" destId="{DFE0F2E2-E482-47C0-B974-F4403490117A}" srcOrd="3" destOrd="0" presId="urn:microsoft.com/office/officeart/2008/layout/VerticalCurvedList"/>
    <dgm:cxn modelId="{DE0B426A-6665-42DF-BCF1-AA9CA361441A}" type="presParOf" srcId="{A1779AC4-7626-4EE3-830C-4E9FE6C9CC88}" destId="{1A06CB09-C7EB-457F-93E3-F5462B301FBF}" srcOrd="1" destOrd="0" presId="urn:microsoft.com/office/officeart/2008/layout/VerticalCurvedList"/>
    <dgm:cxn modelId="{8025E5CC-D2D0-458E-BB47-BEB83C5439F4}" type="presParOf" srcId="{A1779AC4-7626-4EE3-830C-4E9FE6C9CC88}" destId="{191EE145-1DC1-4F86-98B5-4555EBEE0C45}" srcOrd="2" destOrd="0" presId="urn:microsoft.com/office/officeart/2008/layout/VerticalCurvedList"/>
    <dgm:cxn modelId="{C4B53434-B2EA-4B4E-A0DE-73E7BDFCCC09}" type="presParOf" srcId="{191EE145-1DC1-4F86-98B5-4555EBEE0C45}" destId="{93564349-D434-4D9F-A192-7D63DFA4D59B}" srcOrd="0" destOrd="0" presId="urn:microsoft.com/office/officeart/2008/layout/VerticalCurvedList"/>
    <dgm:cxn modelId="{51352AA4-3426-4E8A-97E7-ED91E930294E}" type="presParOf" srcId="{A1779AC4-7626-4EE3-830C-4E9FE6C9CC88}" destId="{76925E1E-C5DD-4323-B1A4-308865826654}" srcOrd="3" destOrd="0" presId="urn:microsoft.com/office/officeart/2008/layout/VerticalCurvedList"/>
    <dgm:cxn modelId="{730B63D6-7C9E-4133-A84B-85D4AB4FA33A}" type="presParOf" srcId="{A1779AC4-7626-4EE3-830C-4E9FE6C9CC88}" destId="{42D4BC6F-B6B9-4F5D-947F-528E7B43FC71}" srcOrd="4" destOrd="0" presId="urn:microsoft.com/office/officeart/2008/layout/VerticalCurvedList"/>
    <dgm:cxn modelId="{C755048A-43A7-4ADF-B4AF-B57CBEFA7A33}" type="presParOf" srcId="{42D4BC6F-B6B9-4F5D-947F-528E7B43FC71}" destId="{F4D1E2D9-207D-4BE6-BF61-67F57F5ABE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0063C-0C77-41AC-901E-45269FFEACA5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BE7EC-D417-4656-ABA6-E6A671BCE7BF}">
      <dgm:prSet phldrT="[Текст]" custT="1"/>
      <dgm:spPr/>
      <dgm:t>
        <a:bodyPr/>
        <a:lstStyle/>
        <a:p>
          <a:r>
            <a:rPr lang="ru-RU" sz="3600" dirty="0" err="1" smtClean="0"/>
            <a:t>Кардіалгічний</a:t>
          </a:r>
          <a:r>
            <a:rPr lang="ru-RU" sz="3600" dirty="0" smtClean="0"/>
            <a:t> </a:t>
          </a:r>
          <a:r>
            <a:rPr lang="ru-RU" sz="3600" dirty="0" err="1" smtClean="0"/>
            <a:t>варіант</a:t>
          </a:r>
          <a:endParaRPr lang="ru-RU" sz="3600" dirty="0"/>
        </a:p>
      </dgm:t>
    </dgm:pt>
    <dgm:pt modelId="{F1097540-98E2-4A5D-95A8-E149DB2B5FA7}" type="parTrans" cxnId="{CFB0354D-6512-4A00-86D0-21079573550A}">
      <dgm:prSet/>
      <dgm:spPr/>
      <dgm:t>
        <a:bodyPr/>
        <a:lstStyle/>
        <a:p>
          <a:endParaRPr lang="ru-RU"/>
        </a:p>
      </dgm:t>
    </dgm:pt>
    <dgm:pt modelId="{DAE669C5-10CA-44FA-B1DA-0BB6123C5B42}" type="sibTrans" cxnId="{CFB0354D-6512-4A00-86D0-21079573550A}">
      <dgm:prSet/>
      <dgm:spPr/>
      <dgm:t>
        <a:bodyPr/>
        <a:lstStyle/>
        <a:p>
          <a:endParaRPr lang="ru-RU"/>
        </a:p>
      </dgm:t>
    </dgm:pt>
    <dgm:pt modelId="{85335F3B-9B48-4805-92B9-41715FDB16A1}">
      <dgm:prSet phldrT="[Текст]" custT="1"/>
      <dgm:spPr/>
      <dgm:t>
        <a:bodyPr/>
        <a:lstStyle/>
        <a:p>
          <a:r>
            <a:rPr lang="ru-RU" sz="3600" dirty="0" err="1" smtClean="0"/>
            <a:t>Цефалгічний</a:t>
          </a:r>
          <a:r>
            <a:rPr lang="ru-RU" sz="3600" dirty="0" smtClean="0"/>
            <a:t> </a:t>
          </a:r>
          <a:r>
            <a:rPr lang="ru-RU" sz="3600" dirty="0" err="1" smtClean="0"/>
            <a:t>варіант</a:t>
          </a:r>
          <a:endParaRPr lang="ru-RU" sz="3600" dirty="0"/>
        </a:p>
      </dgm:t>
    </dgm:pt>
    <dgm:pt modelId="{2578226A-E5A9-474D-A180-296759C1CC39}" type="parTrans" cxnId="{F19EA0FF-93F8-4A6E-A290-40F89B88B489}">
      <dgm:prSet/>
      <dgm:spPr/>
      <dgm:t>
        <a:bodyPr/>
        <a:lstStyle/>
        <a:p>
          <a:endParaRPr lang="ru-RU"/>
        </a:p>
      </dgm:t>
    </dgm:pt>
    <dgm:pt modelId="{093A2B8B-15E4-4F48-9030-94AA2F9EC429}" type="sibTrans" cxnId="{F19EA0FF-93F8-4A6E-A290-40F89B88B489}">
      <dgm:prSet/>
      <dgm:spPr/>
      <dgm:t>
        <a:bodyPr/>
        <a:lstStyle/>
        <a:p>
          <a:endParaRPr lang="ru-RU"/>
        </a:p>
      </dgm:t>
    </dgm:pt>
    <dgm:pt modelId="{6A01066F-DF36-4F6D-B174-8A0ACBC14103}">
      <dgm:prSet phldrT="[Текст]" custT="1"/>
      <dgm:spPr/>
      <dgm:t>
        <a:bodyPr/>
        <a:lstStyle/>
        <a:p>
          <a:r>
            <a:rPr lang="ru-RU" sz="3600" dirty="0" err="1" smtClean="0"/>
            <a:t>Абдомінальний</a:t>
          </a:r>
          <a:r>
            <a:rPr lang="ru-RU" sz="3600" dirty="0" smtClean="0"/>
            <a:t> </a:t>
          </a:r>
          <a:r>
            <a:rPr lang="ru-RU" sz="3600" dirty="0" err="1" smtClean="0"/>
            <a:t>варіант</a:t>
          </a:r>
          <a:endParaRPr lang="ru-RU" sz="3600" dirty="0" smtClean="0"/>
        </a:p>
      </dgm:t>
    </dgm:pt>
    <dgm:pt modelId="{8E9933B5-1CA1-4B03-971D-84124A5DBCC4}" type="parTrans" cxnId="{F064CDF2-9ABA-4A5D-9FB7-0ABC6F260182}">
      <dgm:prSet/>
      <dgm:spPr/>
      <dgm:t>
        <a:bodyPr/>
        <a:lstStyle/>
        <a:p>
          <a:endParaRPr lang="ru-RU"/>
        </a:p>
      </dgm:t>
    </dgm:pt>
    <dgm:pt modelId="{9BC482A4-44FB-4FBA-A5FF-ADCA1114B5BF}" type="sibTrans" cxnId="{F064CDF2-9ABA-4A5D-9FB7-0ABC6F260182}">
      <dgm:prSet/>
      <dgm:spPr/>
      <dgm:t>
        <a:bodyPr/>
        <a:lstStyle/>
        <a:p>
          <a:endParaRPr lang="ru-RU"/>
        </a:p>
      </dgm:t>
    </dgm:pt>
    <dgm:pt modelId="{2E8EDBAC-DED5-400B-A6D6-35CD529D3330}">
      <dgm:prSet custT="1"/>
      <dgm:spPr/>
      <dgm:t>
        <a:bodyPr/>
        <a:lstStyle/>
        <a:p>
          <a:r>
            <a:rPr lang="ru-RU" sz="3600" dirty="0" err="1" smtClean="0"/>
            <a:t>Агрипнічний</a:t>
          </a:r>
          <a:r>
            <a:rPr lang="ru-RU" sz="3600" dirty="0" smtClean="0"/>
            <a:t> </a:t>
          </a:r>
          <a:r>
            <a:rPr lang="ru-RU" sz="3600" dirty="0" err="1" smtClean="0"/>
            <a:t>варіант</a:t>
          </a:r>
          <a:endParaRPr lang="ru-RU" sz="3600" dirty="0"/>
        </a:p>
      </dgm:t>
    </dgm:pt>
    <dgm:pt modelId="{1C86466E-8D1A-4B26-BA7E-38F466C07219}" type="parTrans" cxnId="{B6DB4642-E35C-42C1-B23C-C1C0017D69A1}">
      <dgm:prSet/>
      <dgm:spPr/>
      <dgm:t>
        <a:bodyPr/>
        <a:lstStyle/>
        <a:p>
          <a:endParaRPr lang="ru-RU"/>
        </a:p>
      </dgm:t>
    </dgm:pt>
    <dgm:pt modelId="{E6A6BB97-292F-473E-8C9C-C3C86B50BA83}" type="sibTrans" cxnId="{B6DB4642-E35C-42C1-B23C-C1C0017D69A1}">
      <dgm:prSet/>
      <dgm:spPr/>
      <dgm:t>
        <a:bodyPr/>
        <a:lstStyle/>
        <a:p>
          <a:endParaRPr lang="ru-RU"/>
        </a:p>
      </dgm:t>
    </dgm:pt>
    <dgm:pt modelId="{ACF0B780-8BF2-40C0-91DF-A85BF2C7C73C}">
      <dgm:prSet custT="1"/>
      <dgm:spPr/>
      <dgm:t>
        <a:bodyPr/>
        <a:lstStyle/>
        <a:p>
          <a:r>
            <a:rPr lang="ru-RU" sz="3600" dirty="0" err="1" smtClean="0"/>
            <a:t>Діенцефальний</a:t>
          </a:r>
          <a:r>
            <a:rPr lang="ru-RU" sz="3600" dirty="0" smtClean="0"/>
            <a:t> </a:t>
          </a:r>
          <a:r>
            <a:rPr lang="ru-RU" sz="3600" dirty="0" err="1" smtClean="0"/>
            <a:t>варіант</a:t>
          </a:r>
          <a:endParaRPr lang="ru-RU" sz="3600" dirty="0"/>
        </a:p>
      </dgm:t>
    </dgm:pt>
    <dgm:pt modelId="{2533B62C-91E5-44F5-84DC-6CF9F63E3AC2}" type="parTrans" cxnId="{FC7ADFCD-2E75-4D05-BBFB-07182F51DB08}">
      <dgm:prSet/>
      <dgm:spPr/>
      <dgm:t>
        <a:bodyPr/>
        <a:lstStyle/>
        <a:p>
          <a:endParaRPr lang="ru-RU"/>
        </a:p>
      </dgm:t>
    </dgm:pt>
    <dgm:pt modelId="{18B7A1EC-642A-4D7D-9D91-385AFEA8E313}" type="sibTrans" cxnId="{FC7ADFCD-2E75-4D05-BBFB-07182F51DB08}">
      <dgm:prSet/>
      <dgm:spPr/>
      <dgm:t>
        <a:bodyPr/>
        <a:lstStyle/>
        <a:p>
          <a:endParaRPr lang="ru-RU"/>
        </a:p>
      </dgm:t>
    </dgm:pt>
    <dgm:pt modelId="{3C05B527-36B7-4F4C-ADE0-4F15F5B2D503}">
      <dgm:prSet custT="1"/>
      <dgm:spPr/>
      <dgm:t>
        <a:bodyPr/>
        <a:lstStyle/>
        <a:p>
          <a:r>
            <a:rPr lang="ru-RU" sz="3600" dirty="0" err="1" smtClean="0"/>
            <a:t>Обсесивно-фобічний</a:t>
          </a:r>
          <a:r>
            <a:rPr lang="ru-RU" sz="3600" dirty="0" smtClean="0"/>
            <a:t> </a:t>
          </a:r>
          <a:r>
            <a:rPr lang="ru-RU" sz="3600" dirty="0" err="1" smtClean="0"/>
            <a:t>варіант</a:t>
          </a:r>
          <a:endParaRPr lang="ru-RU" sz="3600" dirty="0"/>
        </a:p>
      </dgm:t>
    </dgm:pt>
    <dgm:pt modelId="{73E16F28-0FC2-4B3E-9F87-AC9E2A532101}" type="parTrans" cxnId="{7ABFEE3F-A78B-46DD-9EBF-0D4509533297}">
      <dgm:prSet/>
      <dgm:spPr/>
      <dgm:t>
        <a:bodyPr/>
        <a:lstStyle/>
        <a:p>
          <a:endParaRPr lang="ru-RU"/>
        </a:p>
      </dgm:t>
    </dgm:pt>
    <dgm:pt modelId="{39D03D42-A50B-4C64-B699-ECDBA4C3214D}" type="sibTrans" cxnId="{7ABFEE3F-A78B-46DD-9EBF-0D4509533297}">
      <dgm:prSet/>
      <dgm:spPr/>
      <dgm:t>
        <a:bodyPr/>
        <a:lstStyle/>
        <a:p>
          <a:endParaRPr lang="ru-RU"/>
        </a:p>
      </dgm:t>
    </dgm:pt>
    <dgm:pt modelId="{3A75F5DA-D375-46D6-8C51-257AF26EE47C}">
      <dgm:prSet custT="1"/>
      <dgm:spPr/>
      <dgm:t>
        <a:bodyPr/>
        <a:lstStyle/>
        <a:p>
          <a:r>
            <a:rPr lang="ru-RU" sz="3600" dirty="0" err="1" smtClean="0"/>
            <a:t>Наркоманічний</a:t>
          </a:r>
          <a:r>
            <a:rPr lang="ru-RU" sz="3600" dirty="0" smtClean="0"/>
            <a:t> </a:t>
          </a:r>
          <a:r>
            <a:rPr lang="ru-RU" sz="3600" dirty="0" err="1" smtClean="0"/>
            <a:t>варіант</a:t>
          </a:r>
          <a:r>
            <a:rPr lang="ru-RU" sz="3600" dirty="0" smtClean="0"/>
            <a:t> </a:t>
          </a:r>
          <a:endParaRPr lang="ru-RU" sz="3600" dirty="0"/>
        </a:p>
      </dgm:t>
    </dgm:pt>
    <dgm:pt modelId="{AE5804B5-9F2E-41E6-BF4D-2941AFDBDC49}" type="parTrans" cxnId="{EFABE143-239F-4F5E-97BE-6D7B22F3CB1A}">
      <dgm:prSet/>
      <dgm:spPr/>
      <dgm:t>
        <a:bodyPr/>
        <a:lstStyle/>
        <a:p>
          <a:endParaRPr lang="ru-RU"/>
        </a:p>
      </dgm:t>
    </dgm:pt>
    <dgm:pt modelId="{F85D38CD-96ED-49FC-98AF-8BE7879A64AF}" type="sibTrans" cxnId="{EFABE143-239F-4F5E-97BE-6D7B22F3CB1A}">
      <dgm:prSet/>
      <dgm:spPr/>
      <dgm:t>
        <a:bodyPr/>
        <a:lstStyle/>
        <a:p>
          <a:endParaRPr lang="ru-RU"/>
        </a:p>
      </dgm:t>
    </dgm:pt>
    <dgm:pt modelId="{7FDA59EB-5999-41A8-9FA3-41FAA0659CF4}" type="pres">
      <dgm:prSet presAssocID="{9330063C-0C77-41AC-901E-45269FFEAC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500E71D-93F8-4D19-B155-5AB2641D6208}" type="pres">
      <dgm:prSet presAssocID="{9330063C-0C77-41AC-901E-45269FFEACA5}" presName="Name1" presStyleCnt="0"/>
      <dgm:spPr/>
    </dgm:pt>
    <dgm:pt modelId="{602C1183-8808-4E94-9EDA-A871A89CD395}" type="pres">
      <dgm:prSet presAssocID="{9330063C-0C77-41AC-901E-45269FFEACA5}" presName="cycle" presStyleCnt="0"/>
      <dgm:spPr/>
    </dgm:pt>
    <dgm:pt modelId="{3A0FEB9E-AF04-4E02-9BFB-C8726D614E86}" type="pres">
      <dgm:prSet presAssocID="{9330063C-0C77-41AC-901E-45269FFEACA5}" presName="srcNode" presStyleLbl="node1" presStyleIdx="0" presStyleCnt="7"/>
      <dgm:spPr/>
    </dgm:pt>
    <dgm:pt modelId="{62411D2B-1896-4FAC-8A4D-BBBB8D1064CA}" type="pres">
      <dgm:prSet presAssocID="{9330063C-0C77-41AC-901E-45269FFEACA5}" presName="conn" presStyleLbl="parChTrans1D2" presStyleIdx="0" presStyleCnt="1"/>
      <dgm:spPr/>
      <dgm:t>
        <a:bodyPr/>
        <a:lstStyle/>
        <a:p>
          <a:endParaRPr lang="ru-RU"/>
        </a:p>
      </dgm:t>
    </dgm:pt>
    <dgm:pt modelId="{0842743C-36EA-468E-8847-9EEEA3244799}" type="pres">
      <dgm:prSet presAssocID="{9330063C-0C77-41AC-901E-45269FFEACA5}" presName="extraNode" presStyleLbl="node1" presStyleIdx="0" presStyleCnt="7"/>
      <dgm:spPr/>
    </dgm:pt>
    <dgm:pt modelId="{C62E1B1F-C972-45DD-85C7-AC5BA4825C1B}" type="pres">
      <dgm:prSet presAssocID="{9330063C-0C77-41AC-901E-45269FFEACA5}" presName="dstNode" presStyleLbl="node1" presStyleIdx="0" presStyleCnt="7"/>
      <dgm:spPr/>
    </dgm:pt>
    <dgm:pt modelId="{42827D97-5307-4960-9C2E-B59CAA2533E4}" type="pres">
      <dgm:prSet presAssocID="{858BE7EC-D417-4656-ABA6-E6A671BCE7B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641E9-89AD-4B5D-B79A-9FB87B99D271}" type="pres">
      <dgm:prSet presAssocID="{858BE7EC-D417-4656-ABA6-E6A671BCE7BF}" presName="accent_1" presStyleCnt="0"/>
      <dgm:spPr/>
    </dgm:pt>
    <dgm:pt modelId="{BF9DCA09-356C-4FC9-8911-C143A5B24DD4}" type="pres">
      <dgm:prSet presAssocID="{858BE7EC-D417-4656-ABA6-E6A671BCE7BF}" presName="accentRepeatNode" presStyleLbl="solidFgAcc1" presStyleIdx="0" presStyleCnt="7"/>
      <dgm:spPr/>
    </dgm:pt>
    <dgm:pt modelId="{2C45F327-ABAF-4D2B-A008-DD1CB8CB8B97}" type="pres">
      <dgm:prSet presAssocID="{85335F3B-9B48-4805-92B9-41715FDB16A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C55B2-A6F2-4409-9A67-39E26B37BDE5}" type="pres">
      <dgm:prSet presAssocID="{85335F3B-9B48-4805-92B9-41715FDB16A1}" presName="accent_2" presStyleCnt="0"/>
      <dgm:spPr/>
    </dgm:pt>
    <dgm:pt modelId="{D76E4A24-5BC1-4059-95A2-68BB52761DB7}" type="pres">
      <dgm:prSet presAssocID="{85335F3B-9B48-4805-92B9-41715FDB16A1}" presName="accentRepeatNode" presStyleLbl="solidFgAcc1" presStyleIdx="1" presStyleCnt="7"/>
      <dgm:spPr/>
    </dgm:pt>
    <dgm:pt modelId="{FC6A53BE-A178-42C3-AEA8-4AC1B05D657C}" type="pres">
      <dgm:prSet presAssocID="{6A01066F-DF36-4F6D-B174-8A0ACBC1410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C208C-50DD-4226-8230-B2C0EB193292}" type="pres">
      <dgm:prSet presAssocID="{6A01066F-DF36-4F6D-B174-8A0ACBC14103}" presName="accent_3" presStyleCnt="0"/>
      <dgm:spPr/>
    </dgm:pt>
    <dgm:pt modelId="{CC14945B-E462-405A-8648-9A2B2B449E06}" type="pres">
      <dgm:prSet presAssocID="{6A01066F-DF36-4F6D-B174-8A0ACBC14103}" presName="accentRepeatNode" presStyleLbl="solidFgAcc1" presStyleIdx="2" presStyleCnt="7"/>
      <dgm:spPr/>
    </dgm:pt>
    <dgm:pt modelId="{9D0396C2-B1CB-4B74-B2B4-E3DD58BFADC6}" type="pres">
      <dgm:prSet presAssocID="{2E8EDBAC-DED5-400B-A6D6-35CD529D333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B180C-9DB9-4E8F-BAF6-A0CFB92FC11C}" type="pres">
      <dgm:prSet presAssocID="{2E8EDBAC-DED5-400B-A6D6-35CD529D3330}" presName="accent_4" presStyleCnt="0"/>
      <dgm:spPr/>
    </dgm:pt>
    <dgm:pt modelId="{034FA790-8F95-45A9-B785-53F9CCCFCB6C}" type="pres">
      <dgm:prSet presAssocID="{2E8EDBAC-DED5-400B-A6D6-35CD529D3330}" presName="accentRepeatNode" presStyleLbl="solidFgAcc1" presStyleIdx="3" presStyleCnt="7"/>
      <dgm:spPr/>
    </dgm:pt>
    <dgm:pt modelId="{2A0D2EAE-3843-480B-B540-A18D5A025344}" type="pres">
      <dgm:prSet presAssocID="{ACF0B780-8BF2-40C0-91DF-A85BF2C7C73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A7B57-3493-4558-ACCF-3CB6BEF5B915}" type="pres">
      <dgm:prSet presAssocID="{ACF0B780-8BF2-40C0-91DF-A85BF2C7C73C}" presName="accent_5" presStyleCnt="0"/>
      <dgm:spPr/>
    </dgm:pt>
    <dgm:pt modelId="{7D889890-052B-4523-B572-BCB90415C25B}" type="pres">
      <dgm:prSet presAssocID="{ACF0B780-8BF2-40C0-91DF-A85BF2C7C73C}" presName="accentRepeatNode" presStyleLbl="solidFgAcc1" presStyleIdx="4" presStyleCnt="7"/>
      <dgm:spPr/>
    </dgm:pt>
    <dgm:pt modelId="{DE1745B2-8B7F-4AB3-92D5-BEF2827DBB80}" type="pres">
      <dgm:prSet presAssocID="{3C05B527-36B7-4F4C-ADE0-4F15F5B2D50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342C7-D1E5-47B5-B2BE-5042F2BCFECF}" type="pres">
      <dgm:prSet presAssocID="{3C05B527-36B7-4F4C-ADE0-4F15F5B2D503}" presName="accent_6" presStyleCnt="0"/>
      <dgm:spPr/>
    </dgm:pt>
    <dgm:pt modelId="{B4B6A0BD-F7F6-4DAA-8EE3-9991124C23B7}" type="pres">
      <dgm:prSet presAssocID="{3C05B527-36B7-4F4C-ADE0-4F15F5B2D503}" presName="accentRepeatNode" presStyleLbl="solidFgAcc1" presStyleIdx="5" presStyleCnt="7"/>
      <dgm:spPr/>
    </dgm:pt>
    <dgm:pt modelId="{2C9BEAA3-5F7F-4D50-ABF1-D54A5BBC40B9}" type="pres">
      <dgm:prSet presAssocID="{3A75F5DA-D375-46D6-8C51-257AF26EE47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E74EC-78F4-40AE-9CE5-AE198CDDD881}" type="pres">
      <dgm:prSet presAssocID="{3A75F5DA-D375-46D6-8C51-257AF26EE47C}" presName="accent_7" presStyleCnt="0"/>
      <dgm:spPr/>
    </dgm:pt>
    <dgm:pt modelId="{F4848424-6F6E-41C0-BC76-690305A14748}" type="pres">
      <dgm:prSet presAssocID="{3A75F5DA-D375-46D6-8C51-257AF26EE47C}" presName="accentRepeatNode" presStyleLbl="solidFgAcc1" presStyleIdx="6" presStyleCnt="7"/>
      <dgm:spPr/>
    </dgm:pt>
  </dgm:ptLst>
  <dgm:cxnLst>
    <dgm:cxn modelId="{92056716-2A9D-4C91-9750-36B5F61C3E79}" type="presOf" srcId="{6A01066F-DF36-4F6D-B174-8A0ACBC14103}" destId="{FC6A53BE-A178-42C3-AEA8-4AC1B05D657C}" srcOrd="0" destOrd="0" presId="urn:microsoft.com/office/officeart/2008/layout/VerticalCurvedList"/>
    <dgm:cxn modelId="{06105217-2E00-4D1D-9106-9FB2D76711BB}" type="presOf" srcId="{858BE7EC-D417-4656-ABA6-E6A671BCE7BF}" destId="{42827D97-5307-4960-9C2E-B59CAA2533E4}" srcOrd="0" destOrd="0" presId="urn:microsoft.com/office/officeart/2008/layout/VerticalCurvedList"/>
    <dgm:cxn modelId="{CFB0354D-6512-4A00-86D0-21079573550A}" srcId="{9330063C-0C77-41AC-901E-45269FFEACA5}" destId="{858BE7EC-D417-4656-ABA6-E6A671BCE7BF}" srcOrd="0" destOrd="0" parTransId="{F1097540-98E2-4A5D-95A8-E149DB2B5FA7}" sibTransId="{DAE669C5-10CA-44FA-B1DA-0BB6123C5B42}"/>
    <dgm:cxn modelId="{784CE282-E594-4A09-B4DA-1E978AA2C9D3}" type="presOf" srcId="{3C05B527-36B7-4F4C-ADE0-4F15F5B2D503}" destId="{DE1745B2-8B7F-4AB3-92D5-BEF2827DBB80}" srcOrd="0" destOrd="0" presId="urn:microsoft.com/office/officeart/2008/layout/VerticalCurvedList"/>
    <dgm:cxn modelId="{FC6FA213-1400-4C37-8DBA-7D24C90EBE75}" type="presOf" srcId="{DAE669C5-10CA-44FA-B1DA-0BB6123C5B42}" destId="{62411D2B-1896-4FAC-8A4D-BBBB8D1064CA}" srcOrd="0" destOrd="0" presId="urn:microsoft.com/office/officeart/2008/layout/VerticalCurvedList"/>
    <dgm:cxn modelId="{F19EA0FF-93F8-4A6E-A290-40F89B88B489}" srcId="{9330063C-0C77-41AC-901E-45269FFEACA5}" destId="{85335F3B-9B48-4805-92B9-41715FDB16A1}" srcOrd="1" destOrd="0" parTransId="{2578226A-E5A9-474D-A180-296759C1CC39}" sibTransId="{093A2B8B-15E4-4F48-9030-94AA2F9EC429}"/>
    <dgm:cxn modelId="{7ABFEE3F-A78B-46DD-9EBF-0D4509533297}" srcId="{9330063C-0C77-41AC-901E-45269FFEACA5}" destId="{3C05B527-36B7-4F4C-ADE0-4F15F5B2D503}" srcOrd="5" destOrd="0" parTransId="{73E16F28-0FC2-4B3E-9F87-AC9E2A532101}" sibTransId="{39D03D42-A50B-4C64-B699-ECDBA4C3214D}"/>
    <dgm:cxn modelId="{A1CE9B96-7272-43A8-AB7C-589DAC165F9B}" type="presOf" srcId="{85335F3B-9B48-4805-92B9-41715FDB16A1}" destId="{2C45F327-ABAF-4D2B-A008-DD1CB8CB8B97}" srcOrd="0" destOrd="0" presId="urn:microsoft.com/office/officeart/2008/layout/VerticalCurvedList"/>
    <dgm:cxn modelId="{D3F66BD0-833B-4A84-BB3B-60CA75C1D201}" type="presOf" srcId="{2E8EDBAC-DED5-400B-A6D6-35CD529D3330}" destId="{9D0396C2-B1CB-4B74-B2B4-E3DD58BFADC6}" srcOrd="0" destOrd="0" presId="urn:microsoft.com/office/officeart/2008/layout/VerticalCurvedList"/>
    <dgm:cxn modelId="{23311614-21DF-4873-9BAB-1DE6599A5687}" type="presOf" srcId="{9330063C-0C77-41AC-901E-45269FFEACA5}" destId="{7FDA59EB-5999-41A8-9FA3-41FAA0659CF4}" srcOrd="0" destOrd="0" presId="urn:microsoft.com/office/officeart/2008/layout/VerticalCurvedList"/>
    <dgm:cxn modelId="{EFABE143-239F-4F5E-97BE-6D7B22F3CB1A}" srcId="{9330063C-0C77-41AC-901E-45269FFEACA5}" destId="{3A75F5DA-D375-46D6-8C51-257AF26EE47C}" srcOrd="6" destOrd="0" parTransId="{AE5804B5-9F2E-41E6-BF4D-2941AFDBDC49}" sibTransId="{F85D38CD-96ED-49FC-98AF-8BE7879A64AF}"/>
    <dgm:cxn modelId="{CEAACA98-5AE1-484C-B938-31A737ECFD0A}" type="presOf" srcId="{3A75F5DA-D375-46D6-8C51-257AF26EE47C}" destId="{2C9BEAA3-5F7F-4D50-ABF1-D54A5BBC40B9}" srcOrd="0" destOrd="0" presId="urn:microsoft.com/office/officeart/2008/layout/VerticalCurvedList"/>
    <dgm:cxn modelId="{F064CDF2-9ABA-4A5D-9FB7-0ABC6F260182}" srcId="{9330063C-0C77-41AC-901E-45269FFEACA5}" destId="{6A01066F-DF36-4F6D-B174-8A0ACBC14103}" srcOrd="2" destOrd="0" parTransId="{8E9933B5-1CA1-4B03-971D-84124A5DBCC4}" sibTransId="{9BC482A4-44FB-4FBA-A5FF-ADCA1114B5BF}"/>
    <dgm:cxn modelId="{EBE4E6D7-8E4A-45AF-83B6-93D16D801F4E}" type="presOf" srcId="{ACF0B780-8BF2-40C0-91DF-A85BF2C7C73C}" destId="{2A0D2EAE-3843-480B-B540-A18D5A025344}" srcOrd="0" destOrd="0" presId="urn:microsoft.com/office/officeart/2008/layout/VerticalCurvedList"/>
    <dgm:cxn modelId="{B6DB4642-E35C-42C1-B23C-C1C0017D69A1}" srcId="{9330063C-0C77-41AC-901E-45269FFEACA5}" destId="{2E8EDBAC-DED5-400B-A6D6-35CD529D3330}" srcOrd="3" destOrd="0" parTransId="{1C86466E-8D1A-4B26-BA7E-38F466C07219}" sibTransId="{E6A6BB97-292F-473E-8C9C-C3C86B50BA83}"/>
    <dgm:cxn modelId="{FC7ADFCD-2E75-4D05-BBFB-07182F51DB08}" srcId="{9330063C-0C77-41AC-901E-45269FFEACA5}" destId="{ACF0B780-8BF2-40C0-91DF-A85BF2C7C73C}" srcOrd="4" destOrd="0" parTransId="{2533B62C-91E5-44F5-84DC-6CF9F63E3AC2}" sibTransId="{18B7A1EC-642A-4D7D-9D91-385AFEA8E313}"/>
    <dgm:cxn modelId="{C2CEA79C-1720-4182-A26D-4FD9B2CA7B71}" type="presParOf" srcId="{7FDA59EB-5999-41A8-9FA3-41FAA0659CF4}" destId="{D500E71D-93F8-4D19-B155-5AB2641D6208}" srcOrd="0" destOrd="0" presId="urn:microsoft.com/office/officeart/2008/layout/VerticalCurvedList"/>
    <dgm:cxn modelId="{79F86E78-242D-49D9-8E79-CF64CD1E7CCC}" type="presParOf" srcId="{D500E71D-93F8-4D19-B155-5AB2641D6208}" destId="{602C1183-8808-4E94-9EDA-A871A89CD395}" srcOrd="0" destOrd="0" presId="urn:microsoft.com/office/officeart/2008/layout/VerticalCurvedList"/>
    <dgm:cxn modelId="{CFC6D141-14BF-43C1-AF63-D44E6ED39DAE}" type="presParOf" srcId="{602C1183-8808-4E94-9EDA-A871A89CD395}" destId="{3A0FEB9E-AF04-4E02-9BFB-C8726D614E86}" srcOrd="0" destOrd="0" presId="urn:microsoft.com/office/officeart/2008/layout/VerticalCurvedList"/>
    <dgm:cxn modelId="{BF70957A-A721-4A0B-BDFE-8F6836347155}" type="presParOf" srcId="{602C1183-8808-4E94-9EDA-A871A89CD395}" destId="{62411D2B-1896-4FAC-8A4D-BBBB8D1064CA}" srcOrd="1" destOrd="0" presId="urn:microsoft.com/office/officeart/2008/layout/VerticalCurvedList"/>
    <dgm:cxn modelId="{D33B6FE4-EBB5-49DF-9295-8D931EDE4BAE}" type="presParOf" srcId="{602C1183-8808-4E94-9EDA-A871A89CD395}" destId="{0842743C-36EA-468E-8847-9EEEA3244799}" srcOrd="2" destOrd="0" presId="urn:microsoft.com/office/officeart/2008/layout/VerticalCurvedList"/>
    <dgm:cxn modelId="{9BC4A3DD-B1C4-4A3E-BB52-DC5758CF42F2}" type="presParOf" srcId="{602C1183-8808-4E94-9EDA-A871A89CD395}" destId="{C62E1B1F-C972-45DD-85C7-AC5BA4825C1B}" srcOrd="3" destOrd="0" presId="urn:microsoft.com/office/officeart/2008/layout/VerticalCurvedList"/>
    <dgm:cxn modelId="{E610EFA8-925A-4C2B-BFD6-1BE4DACF46D4}" type="presParOf" srcId="{D500E71D-93F8-4D19-B155-5AB2641D6208}" destId="{42827D97-5307-4960-9C2E-B59CAA2533E4}" srcOrd="1" destOrd="0" presId="urn:microsoft.com/office/officeart/2008/layout/VerticalCurvedList"/>
    <dgm:cxn modelId="{E74E857C-4C07-42CA-96EE-E05B73761515}" type="presParOf" srcId="{D500E71D-93F8-4D19-B155-5AB2641D6208}" destId="{08C641E9-89AD-4B5D-B79A-9FB87B99D271}" srcOrd="2" destOrd="0" presId="urn:microsoft.com/office/officeart/2008/layout/VerticalCurvedList"/>
    <dgm:cxn modelId="{75A11E70-1E48-4717-AEF9-32DC5AFC24EF}" type="presParOf" srcId="{08C641E9-89AD-4B5D-B79A-9FB87B99D271}" destId="{BF9DCA09-356C-4FC9-8911-C143A5B24DD4}" srcOrd="0" destOrd="0" presId="urn:microsoft.com/office/officeart/2008/layout/VerticalCurvedList"/>
    <dgm:cxn modelId="{98FCA553-2112-4428-A4DC-3711C560011B}" type="presParOf" srcId="{D500E71D-93F8-4D19-B155-5AB2641D6208}" destId="{2C45F327-ABAF-4D2B-A008-DD1CB8CB8B97}" srcOrd="3" destOrd="0" presId="urn:microsoft.com/office/officeart/2008/layout/VerticalCurvedList"/>
    <dgm:cxn modelId="{6DFEE3B1-104F-4B17-83C4-AA20C7129ECC}" type="presParOf" srcId="{D500E71D-93F8-4D19-B155-5AB2641D6208}" destId="{818C55B2-A6F2-4409-9A67-39E26B37BDE5}" srcOrd="4" destOrd="0" presId="urn:microsoft.com/office/officeart/2008/layout/VerticalCurvedList"/>
    <dgm:cxn modelId="{0B1B1A2A-E411-40CD-A73A-EB25ED3F5D96}" type="presParOf" srcId="{818C55B2-A6F2-4409-9A67-39E26B37BDE5}" destId="{D76E4A24-5BC1-4059-95A2-68BB52761DB7}" srcOrd="0" destOrd="0" presId="urn:microsoft.com/office/officeart/2008/layout/VerticalCurvedList"/>
    <dgm:cxn modelId="{7E217A54-DB77-4988-B121-B6FF7AEFB9FB}" type="presParOf" srcId="{D500E71D-93F8-4D19-B155-5AB2641D6208}" destId="{FC6A53BE-A178-42C3-AEA8-4AC1B05D657C}" srcOrd="5" destOrd="0" presId="urn:microsoft.com/office/officeart/2008/layout/VerticalCurvedList"/>
    <dgm:cxn modelId="{D6670CC6-86EF-4F5F-BDAA-0879252E8F9F}" type="presParOf" srcId="{D500E71D-93F8-4D19-B155-5AB2641D6208}" destId="{233C208C-50DD-4226-8230-B2C0EB193292}" srcOrd="6" destOrd="0" presId="urn:microsoft.com/office/officeart/2008/layout/VerticalCurvedList"/>
    <dgm:cxn modelId="{473C9706-E350-466D-BF5B-6FE152A357EC}" type="presParOf" srcId="{233C208C-50DD-4226-8230-B2C0EB193292}" destId="{CC14945B-E462-405A-8648-9A2B2B449E06}" srcOrd="0" destOrd="0" presId="urn:microsoft.com/office/officeart/2008/layout/VerticalCurvedList"/>
    <dgm:cxn modelId="{7CC3D6F3-0F5E-47AA-86E8-C9E353C3E488}" type="presParOf" srcId="{D500E71D-93F8-4D19-B155-5AB2641D6208}" destId="{9D0396C2-B1CB-4B74-B2B4-E3DD58BFADC6}" srcOrd="7" destOrd="0" presId="urn:microsoft.com/office/officeart/2008/layout/VerticalCurvedList"/>
    <dgm:cxn modelId="{2450A981-B0B6-46C9-A698-D02BCC6B2DBD}" type="presParOf" srcId="{D500E71D-93F8-4D19-B155-5AB2641D6208}" destId="{650B180C-9DB9-4E8F-BAF6-A0CFB92FC11C}" srcOrd="8" destOrd="0" presId="urn:microsoft.com/office/officeart/2008/layout/VerticalCurvedList"/>
    <dgm:cxn modelId="{9B712582-8B05-4DD7-A566-CB5D6D41BE11}" type="presParOf" srcId="{650B180C-9DB9-4E8F-BAF6-A0CFB92FC11C}" destId="{034FA790-8F95-45A9-B785-53F9CCCFCB6C}" srcOrd="0" destOrd="0" presId="urn:microsoft.com/office/officeart/2008/layout/VerticalCurvedList"/>
    <dgm:cxn modelId="{DD472039-03BA-4167-9FC8-7B35DEF36EB8}" type="presParOf" srcId="{D500E71D-93F8-4D19-B155-5AB2641D6208}" destId="{2A0D2EAE-3843-480B-B540-A18D5A025344}" srcOrd="9" destOrd="0" presId="urn:microsoft.com/office/officeart/2008/layout/VerticalCurvedList"/>
    <dgm:cxn modelId="{D0ADCF63-E6CC-4356-B1F6-F1D68C504E29}" type="presParOf" srcId="{D500E71D-93F8-4D19-B155-5AB2641D6208}" destId="{B9BA7B57-3493-4558-ACCF-3CB6BEF5B915}" srcOrd="10" destOrd="0" presId="urn:microsoft.com/office/officeart/2008/layout/VerticalCurvedList"/>
    <dgm:cxn modelId="{8D98C646-F850-496E-AE31-4D24AC1F745B}" type="presParOf" srcId="{B9BA7B57-3493-4558-ACCF-3CB6BEF5B915}" destId="{7D889890-052B-4523-B572-BCB90415C25B}" srcOrd="0" destOrd="0" presId="urn:microsoft.com/office/officeart/2008/layout/VerticalCurvedList"/>
    <dgm:cxn modelId="{34582A5E-EEE7-4C72-AA8C-9BC65DDBDF21}" type="presParOf" srcId="{D500E71D-93F8-4D19-B155-5AB2641D6208}" destId="{DE1745B2-8B7F-4AB3-92D5-BEF2827DBB80}" srcOrd="11" destOrd="0" presId="urn:microsoft.com/office/officeart/2008/layout/VerticalCurvedList"/>
    <dgm:cxn modelId="{CB258FD7-ED9D-401F-A9C4-487C080168B6}" type="presParOf" srcId="{D500E71D-93F8-4D19-B155-5AB2641D6208}" destId="{133342C7-D1E5-47B5-B2BE-5042F2BCFECF}" srcOrd="12" destOrd="0" presId="urn:microsoft.com/office/officeart/2008/layout/VerticalCurvedList"/>
    <dgm:cxn modelId="{D525CF2A-D214-4A5F-971C-8DBE0C4E1D82}" type="presParOf" srcId="{133342C7-D1E5-47B5-B2BE-5042F2BCFECF}" destId="{B4B6A0BD-F7F6-4DAA-8EE3-9991124C23B7}" srcOrd="0" destOrd="0" presId="urn:microsoft.com/office/officeart/2008/layout/VerticalCurvedList"/>
    <dgm:cxn modelId="{CA81ED38-A7F3-465B-BD25-FF4C154729AD}" type="presParOf" srcId="{D500E71D-93F8-4D19-B155-5AB2641D6208}" destId="{2C9BEAA3-5F7F-4D50-ABF1-D54A5BBC40B9}" srcOrd="13" destOrd="0" presId="urn:microsoft.com/office/officeart/2008/layout/VerticalCurvedList"/>
    <dgm:cxn modelId="{537F3D2A-1DAB-4D42-A8AF-88D11CC2DB7C}" type="presParOf" srcId="{D500E71D-93F8-4D19-B155-5AB2641D6208}" destId="{833E74EC-78F4-40AE-9CE5-AE198CDDD881}" srcOrd="14" destOrd="0" presId="urn:microsoft.com/office/officeart/2008/layout/VerticalCurvedList"/>
    <dgm:cxn modelId="{520DD0BF-79DA-4DA7-A6B1-DC70C159E517}" type="presParOf" srcId="{833E74EC-78F4-40AE-9CE5-AE198CDDD881}" destId="{F4848424-6F6E-41C0-BC76-690305A147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01E9FA-AF6B-4F76-811D-B220C3A4123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25F6B6-3FAA-4D30-888A-07E52F32AF98}">
      <dgm:prSet phldrT="[Текст]" custT="1"/>
      <dgm:spPr/>
      <dgm:t>
        <a:bodyPr/>
        <a:lstStyle/>
        <a:p>
          <a:r>
            <a:rPr lang="uk-UA" sz="3200" dirty="0" smtClean="0"/>
            <a:t>0-7</a:t>
          </a:r>
          <a:endParaRPr lang="ru-RU" sz="3200" dirty="0"/>
        </a:p>
      </dgm:t>
    </dgm:pt>
    <dgm:pt modelId="{9E0A1169-56E5-44EC-AC33-BAFB83CE741E}" type="parTrans" cxnId="{97E3F001-153A-4588-8941-6F3F316B998B}">
      <dgm:prSet/>
      <dgm:spPr/>
      <dgm:t>
        <a:bodyPr/>
        <a:lstStyle/>
        <a:p>
          <a:endParaRPr lang="ru-RU"/>
        </a:p>
      </dgm:t>
    </dgm:pt>
    <dgm:pt modelId="{9700BC6F-314B-4C81-99FB-969E37F29B63}" type="sibTrans" cxnId="{97E3F001-153A-4588-8941-6F3F316B998B}">
      <dgm:prSet/>
      <dgm:spPr/>
      <dgm:t>
        <a:bodyPr/>
        <a:lstStyle/>
        <a:p>
          <a:endParaRPr lang="ru-RU"/>
        </a:p>
      </dgm:t>
    </dgm:pt>
    <dgm:pt modelId="{3DEE78D9-F127-4901-ACFA-CCBA19ADD5C7}">
      <dgm:prSet phldrT="[Текст]" custT="1"/>
      <dgm:spPr/>
      <dgm:t>
        <a:bodyPr/>
        <a:lstStyle/>
        <a:p>
          <a:r>
            <a:rPr lang="uk-UA" sz="2800" dirty="0" smtClean="0"/>
            <a:t>Варіант норми</a:t>
          </a:r>
          <a:endParaRPr lang="ru-RU" sz="2800" dirty="0"/>
        </a:p>
      </dgm:t>
    </dgm:pt>
    <dgm:pt modelId="{94F8C867-C2B0-4682-A530-D0859D381CFC}" type="parTrans" cxnId="{5E92EDC3-F970-4D37-AB1E-2684F7CB12C6}">
      <dgm:prSet/>
      <dgm:spPr/>
      <dgm:t>
        <a:bodyPr/>
        <a:lstStyle/>
        <a:p>
          <a:endParaRPr lang="ru-RU"/>
        </a:p>
      </dgm:t>
    </dgm:pt>
    <dgm:pt modelId="{8459262D-B04B-4A5B-99C0-14B8D77EBAF7}" type="sibTrans" cxnId="{5E92EDC3-F970-4D37-AB1E-2684F7CB12C6}">
      <dgm:prSet/>
      <dgm:spPr/>
      <dgm:t>
        <a:bodyPr/>
        <a:lstStyle/>
        <a:p>
          <a:endParaRPr lang="ru-RU"/>
        </a:p>
      </dgm:t>
    </dgm:pt>
    <dgm:pt modelId="{28EE5BEF-0F5C-4A74-8B3C-54EB4AF3EBB3}">
      <dgm:prSet phldrT="[Текст]" custT="1"/>
      <dgm:spPr/>
      <dgm:t>
        <a:bodyPr/>
        <a:lstStyle/>
        <a:p>
          <a:r>
            <a:rPr lang="uk-UA" sz="2800" dirty="0" smtClean="0"/>
            <a:t>8-10</a:t>
          </a:r>
          <a:endParaRPr lang="ru-RU" sz="2800" dirty="0"/>
        </a:p>
      </dgm:t>
    </dgm:pt>
    <dgm:pt modelId="{9C1E007F-975E-48F5-B001-C90CDF7BBD46}" type="parTrans" cxnId="{0FFFFE65-DD74-45A3-BD31-0497CBEA6923}">
      <dgm:prSet/>
      <dgm:spPr/>
      <dgm:t>
        <a:bodyPr/>
        <a:lstStyle/>
        <a:p>
          <a:endParaRPr lang="ru-RU"/>
        </a:p>
      </dgm:t>
    </dgm:pt>
    <dgm:pt modelId="{205B1B2B-C3D9-4F8B-A950-F85F513173DD}" type="sibTrans" cxnId="{0FFFFE65-DD74-45A3-BD31-0497CBEA6923}">
      <dgm:prSet/>
      <dgm:spPr/>
      <dgm:t>
        <a:bodyPr/>
        <a:lstStyle/>
        <a:p>
          <a:endParaRPr lang="ru-RU"/>
        </a:p>
      </dgm:t>
    </dgm:pt>
    <dgm:pt modelId="{1C546EB3-151F-41C6-B30F-7D01EE27658A}">
      <dgm:prSet phldrT="[Текст]" custT="1"/>
      <dgm:spPr/>
      <dgm:t>
        <a:bodyPr/>
        <a:lstStyle/>
        <a:p>
          <a:r>
            <a:rPr lang="uk-UA" sz="2800" dirty="0" smtClean="0"/>
            <a:t>Субклінічний рівень тривоги/депресії </a:t>
          </a:r>
          <a:endParaRPr lang="ru-RU" sz="2800" dirty="0"/>
        </a:p>
      </dgm:t>
    </dgm:pt>
    <dgm:pt modelId="{77BBCC4A-6CA3-4DE9-8A1C-E2EC65B30617}" type="parTrans" cxnId="{F3AF0B94-A4BB-4538-B30A-B0B7D4C0FAA1}">
      <dgm:prSet/>
      <dgm:spPr/>
      <dgm:t>
        <a:bodyPr/>
        <a:lstStyle/>
        <a:p>
          <a:endParaRPr lang="ru-RU"/>
        </a:p>
      </dgm:t>
    </dgm:pt>
    <dgm:pt modelId="{C0FEA4D5-D949-468C-B275-46B775535325}" type="sibTrans" cxnId="{F3AF0B94-A4BB-4538-B30A-B0B7D4C0FAA1}">
      <dgm:prSet/>
      <dgm:spPr/>
      <dgm:t>
        <a:bodyPr/>
        <a:lstStyle/>
        <a:p>
          <a:endParaRPr lang="ru-RU"/>
        </a:p>
      </dgm:t>
    </dgm:pt>
    <dgm:pt modelId="{C65CC3E3-DA83-416A-B746-73195D17F0F2}">
      <dgm:prSet phldrT="[Текст]" custT="1"/>
      <dgm:spPr/>
      <dgm:t>
        <a:bodyPr/>
        <a:lstStyle/>
        <a:p>
          <a:r>
            <a:rPr lang="uk-UA" sz="2800" dirty="0" smtClean="0"/>
            <a:t>11 й більше</a:t>
          </a:r>
          <a:endParaRPr lang="ru-RU" sz="2800" dirty="0"/>
        </a:p>
      </dgm:t>
    </dgm:pt>
    <dgm:pt modelId="{857BE49C-1D06-4EDE-90A9-545156A9AC35}" type="parTrans" cxnId="{9DFF26DE-DFC1-48D9-9647-95439D02B065}">
      <dgm:prSet/>
      <dgm:spPr/>
      <dgm:t>
        <a:bodyPr/>
        <a:lstStyle/>
        <a:p>
          <a:endParaRPr lang="ru-RU"/>
        </a:p>
      </dgm:t>
    </dgm:pt>
    <dgm:pt modelId="{7B545161-E3C6-42EC-9A3F-8D97438C9942}" type="sibTrans" cxnId="{9DFF26DE-DFC1-48D9-9647-95439D02B065}">
      <dgm:prSet/>
      <dgm:spPr/>
      <dgm:t>
        <a:bodyPr/>
        <a:lstStyle/>
        <a:p>
          <a:endParaRPr lang="ru-RU"/>
        </a:p>
      </dgm:t>
    </dgm:pt>
    <dgm:pt modelId="{F8B4E029-347F-45E2-AF29-14A9347C732C}">
      <dgm:prSet phldrT="[Текст]" custT="1"/>
      <dgm:spPr/>
      <dgm:t>
        <a:bodyPr/>
        <a:lstStyle/>
        <a:p>
          <a:r>
            <a:rPr lang="uk-UA" sz="2800" dirty="0" smtClean="0"/>
            <a:t>Клінічно виражена тривога/депресія</a:t>
          </a:r>
          <a:endParaRPr lang="ru-RU" sz="2800" dirty="0"/>
        </a:p>
      </dgm:t>
    </dgm:pt>
    <dgm:pt modelId="{C88C8607-637D-41FF-BB33-4B213419016C}" type="parTrans" cxnId="{94860AC8-61D7-4441-A3AA-32347DB3EC75}">
      <dgm:prSet/>
      <dgm:spPr/>
      <dgm:t>
        <a:bodyPr/>
        <a:lstStyle/>
        <a:p>
          <a:endParaRPr lang="ru-RU"/>
        </a:p>
      </dgm:t>
    </dgm:pt>
    <dgm:pt modelId="{64B96198-A0DC-4B5E-A24E-2459FE2B8653}" type="sibTrans" cxnId="{94860AC8-61D7-4441-A3AA-32347DB3EC75}">
      <dgm:prSet/>
      <dgm:spPr/>
      <dgm:t>
        <a:bodyPr/>
        <a:lstStyle/>
        <a:p>
          <a:endParaRPr lang="ru-RU"/>
        </a:p>
      </dgm:t>
    </dgm:pt>
    <dgm:pt modelId="{1D00CBFA-B986-43B7-8D27-6F0B627967D5}" type="pres">
      <dgm:prSet presAssocID="{BF01E9FA-AF6B-4F76-811D-B220C3A4123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489A44-937D-4E99-91CF-D2E213C03960}" type="pres">
      <dgm:prSet presAssocID="{1125F6B6-3FAA-4D30-888A-07E52F32AF98}" presName="horFlow" presStyleCnt="0"/>
      <dgm:spPr/>
    </dgm:pt>
    <dgm:pt modelId="{98DD15F9-FD29-459E-A640-F7491394F72F}" type="pres">
      <dgm:prSet presAssocID="{1125F6B6-3FAA-4D30-888A-07E52F32AF98}" presName="bigChev" presStyleLbl="node1" presStyleIdx="0" presStyleCnt="3"/>
      <dgm:spPr/>
      <dgm:t>
        <a:bodyPr/>
        <a:lstStyle/>
        <a:p>
          <a:endParaRPr lang="ru-RU"/>
        </a:p>
      </dgm:t>
    </dgm:pt>
    <dgm:pt modelId="{81E00B5C-7F4B-42AA-8D17-90BD38AC1299}" type="pres">
      <dgm:prSet presAssocID="{94F8C867-C2B0-4682-A530-D0859D381CFC}" presName="parTrans" presStyleCnt="0"/>
      <dgm:spPr/>
    </dgm:pt>
    <dgm:pt modelId="{49D441DD-3E19-4F0B-897B-2EF9FCCD2D54}" type="pres">
      <dgm:prSet presAssocID="{3DEE78D9-F127-4901-ACFA-CCBA19ADD5C7}" presName="node" presStyleLbl="alignAccFollowNode1" presStyleIdx="0" presStyleCnt="3" custScaleX="287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248FE-43E6-46D0-AC9A-F321498E3EC3}" type="pres">
      <dgm:prSet presAssocID="{1125F6B6-3FAA-4D30-888A-07E52F32AF98}" presName="vSp" presStyleCnt="0"/>
      <dgm:spPr/>
    </dgm:pt>
    <dgm:pt modelId="{87307A14-42FE-48CB-A240-506173C9AAF3}" type="pres">
      <dgm:prSet presAssocID="{28EE5BEF-0F5C-4A74-8B3C-54EB4AF3EBB3}" presName="horFlow" presStyleCnt="0"/>
      <dgm:spPr/>
    </dgm:pt>
    <dgm:pt modelId="{D63C67C4-0506-416F-A24A-10DCCF67BDBA}" type="pres">
      <dgm:prSet presAssocID="{28EE5BEF-0F5C-4A74-8B3C-54EB4AF3EBB3}" presName="bigChev" presStyleLbl="node1" presStyleIdx="1" presStyleCnt="3"/>
      <dgm:spPr/>
      <dgm:t>
        <a:bodyPr/>
        <a:lstStyle/>
        <a:p>
          <a:endParaRPr lang="ru-RU"/>
        </a:p>
      </dgm:t>
    </dgm:pt>
    <dgm:pt modelId="{EF8A55FF-8E89-4F82-BCAF-4B9D60E5C600}" type="pres">
      <dgm:prSet presAssocID="{77BBCC4A-6CA3-4DE9-8A1C-E2EC65B30617}" presName="parTrans" presStyleCnt="0"/>
      <dgm:spPr/>
    </dgm:pt>
    <dgm:pt modelId="{8C8EB42A-68E5-41EB-A1CA-803C27CADC9C}" type="pres">
      <dgm:prSet presAssocID="{1C546EB3-151F-41C6-B30F-7D01EE27658A}" presName="node" presStyleLbl="alignAccFollowNode1" presStyleIdx="1" presStyleCnt="3" custScaleX="289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0C4F2-B7C7-4690-B493-AFAF248300D3}" type="pres">
      <dgm:prSet presAssocID="{28EE5BEF-0F5C-4A74-8B3C-54EB4AF3EBB3}" presName="vSp" presStyleCnt="0"/>
      <dgm:spPr/>
    </dgm:pt>
    <dgm:pt modelId="{EFE2B5CC-88EC-4CCB-9A8A-511E9ED317F2}" type="pres">
      <dgm:prSet presAssocID="{C65CC3E3-DA83-416A-B746-73195D17F0F2}" presName="horFlow" presStyleCnt="0"/>
      <dgm:spPr/>
    </dgm:pt>
    <dgm:pt modelId="{4E94F70F-EA3B-4944-AE0D-7B07E1189300}" type="pres">
      <dgm:prSet presAssocID="{C65CC3E3-DA83-416A-B746-73195D17F0F2}" presName="bigChev" presStyleLbl="node1" presStyleIdx="2" presStyleCnt="3"/>
      <dgm:spPr/>
      <dgm:t>
        <a:bodyPr/>
        <a:lstStyle/>
        <a:p>
          <a:endParaRPr lang="ru-RU"/>
        </a:p>
      </dgm:t>
    </dgm:pt>
    <dgm:pt modelId="{E5E88047-C2FB-4494-B4E1-12309EC85A28}" type="pres">
      <dgm:prSet presAssocID="{C88C8607-637D-41FF-BB33-4B213419016C}" presName="parTrans" presStyleCnt="0"/>
      <dgm:spPr/>
    </dgm:pt>
    <dgm:pt modelId="{48CAEB75-B214-4D01-9128-6B3BA1CF328D}" type="pres">
      <dgm:prSet presAssocID="{F8B4E029-347F-45E2-AF29-14A9347C732C}" presName="node" presStyleLbl="alignAccFollowNode1" presStyleIdx="2" presStyleCnt="3" custScaleX="287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860AC8-61D7-4441-A3AA-32347DB3EC75}" srcId="{C65CC3E3-DA83-416A-B746-73195D17F0F2}" destId="{F8B4E029-347F-45E2-AF29-14A9347C732C}" srcOrd="0" destOrd="0" parTransId="{C88C8607-637D-41FF-BB33-4B213419016C}" sibTransId="{64B96198-A0DC-4B5E-A24E-2459FE2B8653}"/>
    <dgm:cxn modelId="{0FFFFE65-DD74-45A3-BD31-0497CBEA6923}" srcId="{BF01E9FA-AF6B-4F76-811D-B220C3A41235}" destId="{28EE5BEF-0F5C-4A74-8B3C-54EB4AF3EBB3}" srcOrd="1" destOrd="0" parTransId="{9C1E007F-975E-48F5-B001-C90CDF7BBD46}" sibTransId="{205B1B2B-C3D9-4F8B-A950-F85F513173DD}"/>
    <dgm:cxn modelId="{97E3F001-153A-4588-8941-6F3F316B998B}" srcId="{BF01E9FA-AF6B-4F76-811D-B220C3A41235}" destId="{1125F6B6-3FAA-4D30-888A-07E52F32AF98}" srcOrd="0" destOrd="0" parTransId="{9E0A1169-56E5-44EC-AC33-BAFB83CE741E}" sibTransId="{9700BC6F-314B-4C81-99FB-969E37F29B63}"/>
    <dgm:cxn modelId="{696C5E4E-9251-4E31-A140-97C95A1B34DE}" type="presOf" srcId="{28EE5BEF-0F5C-4A74-8B3C-54EB4AF3EBB3}" destId="{D63C67C4-0506-416F-A24A-10DCCF67BDBA}" srcOrd="0" destOrd="0" presId="urn:microsoft.com/office/officeart/2005/8/layout/lProcess3"/>
    <dgm:cxn modelId="{772DBD85-EA08-4822-8D43-187E5E1A7CFC}" type="presOf" srcId="{BF01E9FA-AF6B-4F76-811D-B220C3A41235}" destId="{1D00CBFA-B986-43B7-8D27-6F0B627967D5}" srcOrd="0" destOrd="0" presId="urn:microsoft.com/office/officeart/2005/8/layout/lProcess3"/>
    <dgm:cxn modelId="{F76FD4DE-3D6D-4CD6-86B0-EE8058DDCFDC}" type="presOf" srcId="{1125F6B6-3FAA-4D30-888A-07E52F32AF98}" destId="{98DD15F9-FD29-459E-A640-F7491394F72F}" srcOrd="0" destOrd="0" presId="urn:microsoft.com/office/officeart/2005/8/layout/lProcess3"/>
    <dgm:cxn modelId="{5E92EDC3-F970-4D37-AB1E-2684F7CB12C6}" srcId="{1125F6B6-3FAA-4D30-888A-07E52F32AF98}" destId="{3DEE78D9-F127-4901-ACFA-CCBA19ADD5C7}" srcOrd="0" destOrd="0" parTransId="{94F8C867-C2B0-4682-A530-D0859D381CFC}" sibTransId="{8459262D-B04B-4A5B-99C0-14B8D77EBAF7}"/>
    <dgm:cxn modelId="{E8F5B504-FEC1-4088-B8C5-81B6E5A0EC62}" type="presOf" srcId="{C65CC3E3-DA83-416A-B746-73195D17F0F2}" destId="{4E94F70F-EA3B-4944-AE0D-7B07E1189300}" srcOrd="0" destOrd="0" presId="urn:microsoft.com/office/officeart/2005/8/layout/lProcess3"/>
    <dgm:cxn modelId="{17C22F23-C889-474C-A913-8B5C26C3C850}" type="presOf" srcId="{3DEE78D9-F127-4901-ACFA-CCBA19ADD5C7}" destId="{49D441DD-3E19-4F0B-897B-2EF9FCCD2D54}" srcOrd="0" destOrd="0" presId="urn:microsoft.com/office/officeart/2005/8/layout/lProcess3"/>
    <dgm:cxn modelId="{8FE29E74-55AD-4B3D-878A-DD9C7FFFCD13}" type="presOf" srcId="{F8B4E029-347F-45E2-AF29-14A9347C732C}" destId="{48CAEB75-B214-4D01-9128-6B3BA1CF328D}" srcOrd="0" destOrd="0" presId="urn:microsoft.com/office/officeart/2005/8/layout/lProcess3"/>
    <dgm:cxn modelId="{BAD9708B-8C75-42CB-B215-AB60DB2EFFD6}" type="presOf" srcId="{1C546EB3-151F-41C6-B30F-7D01EE27658A}" destId="{8C8EB42A-68E5-41EB-A1CA-803C27CADC9C}" srcOrd="0" destOrd="0" presId="urn:microsoft.com/office/officeart/2005/8/layout/lProcess3"/>
    <dgm:cxn modelId="{9DFF26DE-DFC1-48D9-9647-95439D02B065}" srcId="{BF01E9FA-AF6B-4F76-811D-B220C3A41235}" destId="{C65CC3E3-DA83-416A-B746-73195D17F0F2}" srcOrd="2" destOrd="0" parTransId="{857BE49C-1D06-4EDE-90A9-545156A9AC35}" sibTransId="{7B545161-E3C6-42EC-9A3F-8D97438C9942}"/>
    <dgm:cxn modelId="{F3AF0B94-A4BB-4538-B30A-B0B7D4C0FAA1}" srcId="{28EE5BEF-0F5C-4A74-8B3C-54EB4AF3EBB3}" destId="{1C546EB3-151F-41C6-B30F-7D01EE27658A}" srcOrd="0" destOrd="0" parTransId="{77BBCC4A-6CA3-4DE9-8A1C-E2EC65B30617}" sibTransId="{C0FEA4D5-D949-468C-B275-46B775535325}"/>
    <dgm:cxn modelId="{9CB6CF8D-5989-4C8E-8F20-115CB569F709}" type="presParOf" srcId="{1D00CBFA-B986-43B7-8D27-6F0B627967D5}" destId="{C7489A44-937D-4E99-91CF-D2E213C03960}" srcOrd="0" destOrd="0" presId="urn:microsoft.com/office/officeart/2005/8/layout/lProcess3"/>
    <dgm:cxn modelId="{1C757EBF-60E5-4BB8-AB05-C76E5A10A41F}" type="presParOf" srcId="{C7489A44-937D-4E99-91CF-D2E213C03960}" destId="{98DD15F9-FD29-459E-A640-F7491394F72F}" srcOrd="0" destOrd="0" presId="urn:microsoft.com/office/officeart/2005/8/layout/lProcess3"/>
    <dgm:cxn modelId="{9DB5AC00-BD18-44BE-90EE-5E712314B697}" type="presParOf" srcId="{C7489A44-937D-4E99-91CF-D2E213C03960}" destId="{81E00B5C-7F4B-42AA-8D17-90BD38AC1299}" srcOrd="1" destOrd="0" presId="urn:microsoft.com/office/officeart/2005/8/layout/lProcess3"/>
    <dgm:cxn modelId="{46033044-C198-47CC-933C-919DF0DF5DEC}" type="presParOf" srcId="{C7489A44-937D-4E99-91CF-D2E213C03960}" destId="{49D441DD-3E19-4F0B-897B-2EF9FCCD2D54}" srcOrd="2" destOrd="0" presId="urn:microsoft.com/office/officeart/2005/8/layout/lProcess3"/>
    <dgm:cxn modelId="{92E325EB-FF84-4760-A8A8-E7969E866D64}" type="presParOf" srcId="{1D00CBFA-B986-43B7-8D27-6F0B627967D5}" destId="{6F1248FE-43E6-46D0-AC9A-F321498E3EC3}" srcOrd="1" destOrd="0" presId="urn:microsoft.com/office/officeart/2005/8/layout/lProcess3"/>
    <dgm:cxn modelId="{D8513DE4-20A0-4DBB-A932-9D6F74BFC2CC}" type="presParOf" srcId="{1D00CBFA-B986-43B7-8D27-6F0B627967D5}" destId="{87307A14-42FE-48CB-A240-506173C9AAF3}" srcOrd="2" destOrd="0" presId="urn:microsoft.com/office/officeart/2005/8/layout/lProcess3"/>
    <dgm:cxn modelId="{5C830F97-8BB6-4A45-9D48-0EAAD6141D5F}" type="presParOf" srcId="{87307A14-42FE-48CB-A240-506173C9AAF3}" destId="{D63C67C4-0506-416F-A24A-10DCCF67BDBA}" srcOrd="0" destOrd="0" presId="urn:microsoft.com/office/officeart/2005/8/layout/lProcess3"/>
    <dgm:cxn modelId="{A5F1D3FB-583E-4BE1-89F0-C7A9DF06DA1C}" type="presParOf" srcId="{87307A14-42FE-48CB-A240-506173C9AAF3}" destId="{EF8A55FF-8E89-4F82-BCAF-4B9D60E5C600}" srcOrd="1" destOrd="0" presId="urn:microsoft.com/office/officeart/2005/8/layout/lProcess3"/>
    <dgm:cxn modelId="{8A680AC0-467F-4315-8C27-1FC2F83CF8C5}" type="presParOf" srcId="{87307A14-42FE-48CB-A240-506173C9AAF3}" destId="{8C8EB42A-68E5-41EB-A1CA-803C27CADC9C}" srcOrd="2" destOrd="0" presId="urn:microsoft.com/office/officeart/2005/8/layout/lProcess3"/>
    <dgm:cxn modelId="{758E10D8-DD88-4422-9F46-C032D18B9AA2}" type="presParOf" srcId="{1D00CBFA-B986-43B7-8D27-6F0B627967D5}" destId="{B930C4F2-B7C7-4690-B493-AFAF248300D3}" srcOrd="3" destOrd="0" presId="urn:microsoft.com/office/officeart/2005/8/layout/lProcess3"/>
    <dgm:cxn modelId="{CC2BD2CC-26F8-4177-9E03-78BDC80E8700}" type="presParOf" srcId="{1D00CBFA-B986-43B7-8D27-6F0B627967D5}" destId="{EFE2B5CC-88EC-4CCB-9A8A-511E9ED317F2}" srcOrd="4" destOrd="0" presId="urn:microsoft.com/office/officeart/2005/8/layout/lProcess3"/>
    <dgm:cxn modelId="{5BDAA5C6-662B-4310-8E73-2AC9CF168E0B}" type="presParOf" srcId="{EFE2B5CC-88EC-4CCB-9A8A-511E9ED317F2}" destId="{4E94F70F-EA3B-4944-AE0D-7B07E1189300}" srcOrd="0" destOrd="0" presId="urn:microsoft.com/office/officeart/2005/8/layout/lProcess3"/>
    <dgm:cxn modelId="{B3FB5AC5-4141-41C3-A8B7-3AC3E2526969}" type="presParOf" srcId="{EFE2B5CC-88EC-4CCB-9A8A-511E9ED317F2}" destId="{E5E88047-C2FB-4494-B4E1-12309EC85A28}" srcOrd="1" destOrd="0" presId="urn:microsoft.com/office/officeart/2005/8/layout/lProcess3"/>
    <dgm:cxn modelId="{294CB4EA-B181-411B-AD24-57BC1CF6AD65}" type="presParOf" srcId="{EFE2B5CC-88EC-4CCB-9A8A-511E9ED317F2}" destId="{48CAEB75-B214-4D01-9128-6B3BA1CF32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7EC499-6C55-4EB3-B101-DEDA2229F93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F49E7A-12EE-493E-AC30-30FD7D4BCE60}">
      <dgm:prSet/>
      <dgm:spPr/>
      <dgm:t>
        <a:bodyPr/>
        <a:lstStyle/>
        <a:p>
          <a:r>
            <a:rPr lang="ru-RU" smtClean="0"/>
            <a:t>Спорт і правильне харчування. </a:t>
          </a:r>
          <a:endParaRPr lang="ru-RU"/>
        </a:p>
      </dgm:t>
    </dgm:pt>
    <dgm:pt modelId="{F70CAAFD-66D8-468E-BDB9-0427A83FB4B8}" type="parTrans" cxnId="{01D421D0-3ACB-44DA-A506-2F0A928214C4}">
      <dgm:prSet/>
      <dgm:spPr/>
      <dgm:t>
        <a:bodyPr/>
        <a:lstStyle/>
        <a:p>
          <a:endParaRPr lang="ru-RU"/>
        </a:p>
      </dgm:t>
    </dgm:pt>
    <dgm:pt modelId="{DE704E13-E68B-4DD5-A3DA-E122A380CA0C}" type="sibTrans" cxnId="{01D421D0-3ACB-44DA-A506-2F0A928214C4}">
      <dgm:prSet/>
      <dgm:spPr/>
      <dgm:t>
        <a:bodyPr/>
        <a:lstStyle/>
        <a:p>
          <a:endParaRPr lang="ru-RU"/>
        </a:p>
      </dgm:t>
    </dgm:pt>
    <dgm:pt modelId="{19487074-0E57-4719-96D4-595DEDFB4D12}">
      <dgm:prSet/>
      <dgm:spPr/>
      <dgm:t>
        <a:bodyPr/>
        <a:lstStyle/>
        <a:p>
          <a:r>
            <a:rPr lang="ru-RU" smtClean="0"/>
            <a:t>Глибокий сон не менш ніж 7–8 годин. </a:t>
          </a:r>
          <a:endParaRPr lang="ru-RU"/>
        </a:p>
      </dgm:t>
    </dgm:pt>
    <dgm:pt modelId="{3B595B64-4BFF-4715-97DD-D659D30B0BA1}" type="parTrans" cxnId="{3F367747-1C30-4E6A-9E80-38C6F194AE97}">
      <dgm:prSet/>
      <dgm:spPr/>
      <dgm:t>
        <a:bodyPr/>
        <a:lstStyle/>
        <a:p>
          <a:endParaRPr lang="ru-RU"/>
        </a:p>
      </dgm:t>
    </dgm:pt>
    <dgm:pt modelId="{4CBC9777-D379-4B0F-BC26-639BC919FECA}" type="sibTrans" cxnId="{3F367747-1C30-4E6A-9E80-38C6F194AE97}">
      <dgm:prSet/>
      <dgm:spPr/>
      <dgm:t>
        <a:bodyPr/>
        <a:lstStyle/>
        <a:p>
          <a:endParaRPr lang="ru-RU"/>
        </a:p>
      </dgm:t>
    </dgm:pt>
    <dgm:pt modelId="{B89384E5-74A9-44AB-8251-95C828140E76}">
      <dgm:prSet/>
      <dgm:spPr/>
      <dgm:t>
        <a:bodyPr/>
        <a:lstStyle/>
        <a:p>
          <a:r>
            <a:rPr lang="ru-RU" smtClean="0"/>
            <a:t>Хобі, заняття за інтересом. </a:t>
          </a:r>
          <a:endParaRPr lang="ru-RU"/>
        </a:p>
      </dgm:t>
    </dgm:pt>
    <dgm:pt modelId="{F525966E-8974-4BBD-AE1A-C8388AF5008B}" type="parTrans" cxnId="{0E9F0F5B-9F5E-4E54-A2A5-95C12D9C86AF}">
      <dgm:prSet/>
      <dgm:spPr/>
      <dgm:t>
        <a:bodyPr/>
        <a:lstStyle/>
        <a:p>
          <a:endParaRPr lang="ru-RU"/>
        </a:p>
      </dgm:t>
    </dgm:pt>
    <dgm:pt modelId="{62CD084D-6044-4E13-BED8-3B62C6B6B335}" type="sibTrans" cxnId="{0E9F0F5B-9F5E-4E54-A2A5-95C12D9C86AF}">
      <dgm:prSet/>
      <dgm:spPr/>
      <dgm:t>
        <a:bodyPr/>
        <a:lstStyle/>
        <a:p>
          <a:endParaRPr lang="ru-RU"/>
        </a:p>
      </dgm:t>
    </dgm:pt>
    <dgm:pt modelId="{36B25563-C044-44A5-97E7-30D8308174E3}">
      <dgm:prSet/>
      <dgm:spPr/>
      <dgm:t>
        <a:bodyPr/>
        <a:lstStyle/>
        <a:p>
          <a:r>
            <a:rPr lang="ru-RU" smtClean="0"/>
            <a:t>Спілкування із цікавими та позитивними людьми. </a:t>
          </a:r>
          <a:endParaRPr lang="ru-RU"/>
        </a:p>
      </dgm:t>
    </dgm:pt>
    <dgm:pt modelId="{F642FE16-8F57-4642-81DF-FA3308301802}" type="parTrans" cxnId="{21CF78C3-99DE-448F-9942-34AD4A5747C7}">
      <dgm:prSet/>
      <dgm:spPr/>
      <dgm:t>
        <a:bodyPr/>
        <a:lstStyle/>
        <a:p>
          <a:endParaRPr lang="ru-RU"/>
        </a:p>
      </dgm:t>
    </dgm:pt>
    <dgm:pt modelId="{B834F4AC-B414-4D55-91C9-C47796A5CC43}" type="sibTrans" cxnId="{21CF78C3-99DE-448F-9942-34AD4A5747C7}">
      <dgm:prSet/>
      <dgm:spPr/>
      <dgm:t>
        <a:bodyPr/>
        <a:lstStyle/>
        <a:p>
          <a:endParaRPr lang="ru-RU"/>
        </a:p>
      </dgm:t>
    </dgm:pt>
    <dgm:pt modelId="{59AB5BDA-E853-442E-B1BA-17E93BE0CA48}">
      <dgm:prSet/>
      <dgm:spPr/>
      <dgm:t>
        <a:bodyPr/>
        <a:lstStyle/>
        <a:p>
          <a:r>
            <a:rPr lang="ru-RU" smtClean="0"/>
            <a:t>Уміння і можливість виговоритися. </a:t>
          </a:r>
          <a:endParaRPr lang="ru-RU"/>
        </a:p>
      </dgm:t>
    </dgm:pt>
    <dgm:pt modelId="{5E007BB8-E6E4-45A9-A861-362C63F52DC8}" type="parTrans" cxnId="{A76D6751-DC56-463D-B2B3-70CBA1AE3C72}">
      <dgm:prSet/>
      <dgm:spPr/>
      <dgm:t>
        <a:bodyPr/>
        <a:lstStyle/>
        <a:p>
          <a:endParaRPr lang="ru-RU"/>
        </a:p>
      </dgm:t>
    </dgm:pt>
    <dgm:pt modelId="{F8FC3B3F-32B8-4778-803B-4A14DAD4B9DC}" type="sibTrans" cxnId="{A76D6751-DC56-463D-B2B3-70CBA1AE3C72}">
      <dgm:prSet/>
      <dgm:spPr/>
      <dgm:t>
        <a:bodyPr/>
        <a:lstStyle/>
        <a:p>
          <a:endParaRPr lang="ru-RU"/>
        </a:p>
      </dgm:t>
    </dgm:pt>
    <dgm:pt modelId="{12A40343-87AE-4D23-BD22-00DFED715278}" type="pres">
      <dgm:prSet presAssocID="{307EC499-6C55-4EB3-B101-DEDA2229F9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4E52B94-B59C-407C-BA59-8B6430BDBCCA}" type="pres">
      <dgm:prSet presAssocID="{307EC499-6C55-4EB3-B101-DEDA2229F93C}" presName="Name1" presStyleCnt="0"/>
      <dgm:spPr/>
    </dgm:pt>
    <dgm:pt modelId="{21A5A8D6-E87F-46D3-B137-044F9949E5AA}" type="pres">
      <dgm:prSet presAssocID="{307EC499-6C55-4EB3-B101-DEDA2229F93C}" presName="cycle" presStyleCnt="0"/>
      <dgm:spPr/>
    </dgm:pt>
    <dgm:pt modelId="{A3AF5509-CB50-4371-BACD-54D59E90C108}" type="pres">
      <dgm:prSet presAssocID="{307EC499-6C55-4EB3-B101-DEDA2229F93C}" presName="srcNode" presStyleLbl="node1" presStyleIdx="0" presStyleCnt="5"/>
      <dgm:spPr/>
    </dgm:pt>
    <dgm:pt modelId="{20E70BEA-C820-4793-B7C6-062C203D4DD0}" type="pres">
      <dgm:prSet presAssocID="{307EC499-6C55-4EB3-B101-DEDA2229F93C}" presName="conn" presStyleLbl="parChTrans1D2" presStyleIdx="0" presStyleCnt="1"/>
      <dgm:spPr/>
      <dgm:t>
        <a:bodyPr/>
        <a:lstStyle/>
        <a:p>
          <a:endParaRPr lang="ru-RU"/>
        </a:p>
      </dgm:t>
    </dgm:pt>
    <dgm:pt modelId="{5BF8A738-FBA9-4729-AA3F-6CAF62BB8AC9}" type="pres">
      <dgm:prSet presAssocID="{307EC499-6C55-4EB3-B101-DEDA2229F93C}" presName="extraNode" presStyleLbl="node1" presStyleIdx="0" presStyleCnt="5"/>
      <dgm:spPr/>
    </dgm:pt>
    <dgm:pt modelId="{8627C215-D333-47F6-8F4B-73EA9369C74D}" type="pres">
      <dgm:prSet presAssocID="{307EC499-6C55-4EB3-B101-DEDA2229F93C}" presName="dstNode" presStyleLbl="node1" presStyleIdx="0" presStyleCnt="5"/>
      <dgm:spPr/>
    </dgm:pt>
    <dgm:pt modelId="{970AB725-623D-458E-9C75-FCC1C21B8701}" type="pres">
      <dgm:prSet presAssocID="{A2F49E7A-12EE-493E-AC30-30FD7D4BCE6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2D084-8FCA-4FB8-BFAF-4DACED800A4E}" type="pres">
      <dgm:prSet presAssocID="{A2F49E7A-12EE-493E-AC30-30FD7D4BCE60}" presName="accent_1" presStyleCnt="0"/>
      <dgm:spPr/>
    </dgm:pt>
    <dgm:pt modelId="{1B6A7F29-0C1E-4A85-81E3-AA0FDAC81754}" type="pres">
      <dgm:prSet presAssocID="{A2F49E7A-12EE-493E-AC30-30FD7D4BCE60}" presName="accentRepeatNode" presStyleLbl="solidFgAcc1" presStyleIdx="0" presStyleCnt="5"/>
      <dgm:spPr/>
    </dgm:pt>
    <dgm:pt modelId="{F213E771-89B0-4E22-91E5-46E8B3BCE302}" type="pres">
      <dgm:prSet presAssocID="{19487074-0E57-4719-96D4-595DEDFB4D1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13C2C-9F5E-4DD6-929F-3F048E2B35AC}" type="pres">
      <dgm:prSet presAssocID="{19487074-0E57-4719-96D4-595DEDFB4D12}" presName="accent_2" presStyleCnt="0"/>
      <dgm:spPr/>
    </dgm:pt>
    <dgm:pt modelId="{07C64A98-3754-4B5F-9FD9-29841550EAC8}" type="pres">
      <dgm:prSet presAssocID="{19487074-0E57-4719-96D4-595DEDFB4D12}" presName="accentRepeatNode" presStyleLbl="solidFgAcc1" presStyleIdx="1" presStyleCnt="5"/>
      <dgm:spPr/>
    </dgm:pt>
    <dgm:pt modelId="{8C95845A-A36C-4087-9D39-7909FC398E95}" type="pres">
      <dgm:prSet presAssocID="{B89384E5-74A9-44AB-8251-95C828140E7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7FB4D-8C72-44D4-8E56-68D1E7AADB35}" type="pres">
      <dgm:prSet presAssocID="{B89384E5-74A9-44AB-8251-95C828140E76}" presName="accent_3" presStyleCnt="0"/>
      <dgm:spPr/>
    </dgm:pt>
    <dgm:pt modelId="{60878899-E6B6-4FD2-95D2-CF7718CF3624}" type="pres">
      <dgm:prSet presAssocID="{B89384E5-74A9-44AB-8251-95C828140E76}" presName="accentRepeatNode" presStyleLbl="solidFgAcc1" presStyleIdx="2" presStyleCnt="5"/>
      <dgm:spPr/>
    </dgm:pt>
    <dgm:pt modelId="{D58524DA-C2E5-4520-8ED0-2B7C84FD2582}" type="pres">
      <dgm:prSet presAssocID="{36B25563-C044-44A5-97E7-30D8308174E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A4DA4-A7FE-48C6-9ECA-17A29546F7ED}" type="pres">
      <dgm:prSet presAssocID="{36B25563-C044-44A5-97E7-30D8308174E3}" presName="accent_4" presStyleCnt="0"/>
      <dgm:spPr/>
    </dgm:pt>
    <dgm:pt modelId="{7D7CEAAD-30D7-42AF-BF28-DDB3271FBA4F}" type="pres">
      <dgm:prSet presAssocID="{36B25563-C044-44A5-97E7-30D8308174E3}" presName="accentRepeatNode" presStyleLbl="solidFgAcc1" presStyleIdx="3" presStyleCnt="5"/>
      <dgm:spPr/>
    </dgm:pt>
    <dgm:pt modelId="{559680DB-3AD5-4880-A112-0D10A4CE575A}" type="pres">
      <dgm:prSet presAssocID="{59AB5BDA-E853-442E-B1BA-17E93BE0CA4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459EE-7EAC-402C-9833-8EBB21A5F670}" type="pres">
      <dgm:prSet presAssocID="{59AB5BDA-E853-442E-B1BA-17E93BE0CA48}" presName="accent_5" presStyleCnt="0"/>
      <dgm:spPr/>
    </dgm:pt>
    <dgm:pt modelId="{D35A2E70-FA9B-40CF-998E-777269CD562E}" type="pres">
      <dgm:prSet presAssocID="{59AB5BDA-E853-442E-B1BA-17E93BE0CA48}" presName="accentRepeatNode" presStyleLbl="solidFgAcc1" presStyleIdx="4" presStyleCnt="5"/>
      <dgm:spPr/>
    </dgm:pt>
  </dgm:ptLst>
  <dgm:cxnLst>
    <dgm:cxn modelId="{B6D71656-A165-4E14-ADBF-17D3C96B505D}" type="presOf" srcId="{B89384E5-74A9-44AB-8251-95C828140E76}" destId="{8C95845A-A36C-4087-9D39-7909FC398E95}" srcOrd="0" destOrd="0" presId="urn:microsoft.com/office/officeart/2008/layout/VerticalCurvedList"/>
    <dgm:cxn modelId="{3F367747-1C30-4E6A-9E80-38C6F194AE97}" srcId="{307EC499-6C55-4EB3-B101-DEDA2229F93C}" destId="{19487074-0E57-4719-96D4-595DEDFB4D12}" srcOrd="1" destOrd="0" parTransId="{3B595B64-4BFF-4715-97DD-D659D30B0BA1}" sibTransId="{4CBC9777-D379-4B0F-BC26-639BC919FECA}"/>
    <dgm:cxn modelId="{9EAAC6A8-D86D-4F17-B737-CC55202B1798}" type="presOf" srcId="{36B25563-C044-44A5-97E7-30D8308174E3}" destId="{D58524DA-C2E5-4520-8ED0-2B7C84FD2582}" srcOrd="0" destOrd="0" presId="urn:microsoft.com/office/officeart/2008/layout/VerticalCurvedList"/>
    <dgm:cxn modelId="{DB8E354B-323E-401F-B546-26ACDA44F877}" type="presOf" srcId="{19487074-0E57-4719-96D4-595DEDFB4D12}" destId="{F213E771-89B0-4E22-91E5-46E8B3BCE302}" srcOrd="0" destOrd="0" presId="urn:microsoft.com/office/officeart/2008/layout/VerticalCurvedList"/>
    <dgm:cxn modelId="{CAEBAB8A-1340-4377-B216-3C16E85045AC}" type="presOf" srcId="{59AB5BDA-E853-442E-B1BA-17E93BE0CA48}" destId="{559680DB-3AD5-4880-A112-0D10A4CE575A}" srcOrd="0" destOrd="0" presId="urn:microsoft.com/office/officeart/2008/layout/VerticalCurvedList"/>
    <dgm:cxn modelId="{01D421D0-3ACB-44DA-A506-2F0A928214C4}" srcId="{307EC499-6C55-4EB3-B101-DEDA2229F93C}" destId="{A2F49E7A-12EE-493E-AC30-30FD7D4BCE60}" srcOrd="0" destOrd="0" parTransId="{F70CAAFD-66D8-468E-BDB9-0427A83FB4B8}" sibTransId="{DE704E13-E68B-4DD5-A3DA-E122A380CA0C}"/>
    <dgm:cxn modelId="{A76D6751-DC56-463D-B2B3-70CBA1AE3C72}" srcId="{307EC499-6C55-4EB3-B101-DEDA2229F93C}" destId="{59AB5BDA-E853-442E-B1BA-17E93BE0CA48}" srcOrd="4" destOrd="0" parTransId="{5E007BB8-E6E4-45A9-A861-362C63F52DC8}" sibTransId="{F8FC3B3F-32B8-4778-803B-4A14DAD4B9DC}"/>
    <dgm:cxn modelId="{0E9F0F5B-9F5E-4E54-A2A5-95C12D9C86AF}" srcId="{307EC499-6C55-4EB3-B101-DEDA2229F93C}" destId="{B89384E5-74A9-44AB-8251-95C828140E76}" srcOrd="2" destOrd="0" parTransId="{F525966E-8974-4BBD-AE1A-C8388AF5008B}" sibTransId="{62CD084D-6044-4E13-BED8-3B62C6B6B335}"/>
    <dgm:cxn modelId="{4968E9EC-34D2-4EAD-AB3B-C9E94ECF060B}" type="presOf" srcId="{DE704E13-E68B-4DD5-A3DA-E122A380CA0C}" destId="{20E70BEA-C820-4793-B7C6-062C203D4DD0}" srcOrd="0" destOrd="0" presId="urn:microsoft.com/office/officeart/2008/layout/VerticalCurvedList"/>
    <dgm:cxn modelId="{21CF78C3-99DE-448F-9942-34AD4A5747C7}" srcId="{307EC499-6C55-4EB3-B101-DEDA2229F93C}" destId="{36B25563-C044-44A5-97E7-30D8308174E3}" srcOrd="3" destOrd="0" parTransId="{F642FE16-8F57-4642-81DF-FA3308301802}" sibTransId="{B834F4AC-B414-4D55-91C9-C47796A5CC43}"/>
    <dgm:cxn modelId="{A5E5E365-642C-4505-AA18-1F7E234C2F2D}" type="presOf" srcId="{307EC499-6C55-4EB3-B101-DEDA2229F93C}" destId="{12A40343-87AE-4D23-BD22-00DFED715278}" srcOrd="0" destOrd="0" presId="urn:microsoft.com/office/officeart/2008/layout/VerticalCurvedList"/>
    <dgm:cxn modelId="{3A12060B-496A-439E-995E-F8DEC48FE609}" type="presOf" srcId="{A2F49E7A-12EE-493E-AC30-30FD7D4BCE60}" destId="{970AB725-623D-458E-9C75-FCC1C21B8701}" srcOrd="0" destOrd="0" presId="urn:microsoft.com/office/officeart/2008/layout/VerticalCurvedList"/>
    <dgm:cxn modelId="{69972266-5B50-46E2-9B7B-8A8B568A8692}" type="presParOf" srcId="{12A40343-87AE-4D23-BD22-00DFED715278}" destId="{74E52B94-B59C-407C-BA59-8B6430BDBCCA}" srcOrd="0" destOrd="0" presId="urn:microsoft.com/office/officeart/2008/layout/VerticalCurvedList"/>
    <dgm:cxn modelId="{AE08A4BA-8462-4B48-A21F-BA9BAEE90C0B}" type="presParOf" srcId="{74E52B94-B59C-407C-BA59-8B6430BDBCCA}" destId="{21A5A8D6-E87F-46D3-B137-044F9949E5AA}" srcOrd="0" destOrd="0" presId="urn:microsoft.com/office/officeart/2008/layout/VerticalCurvedList"/>
    <dgm:cxn modelId="{F6D609C9-7985-488C-98DE-F0CAA29DEF12}" type="presParOf" srcId="{21A5A8D6-E87F-46D3-B137-044F9949E5AA}" destId="{A3AF5509-CB50-4371-BACD-54D59E90C108}" srcOrd="0" destOrd="0" presId="urn:microsoft.com/office/officeart/2008/layout/VerticalCurvedList"/>
    <dgm:cxn modelId="{1E24BF60-13CF-4720-B9D7-850699BAD738}" type="presParOf" srcId="{21A5A8D6-E87F-46D3-B137-044F9949E5AA}" destId="{20E70BEA-C820-4793-B7C6-062C203D4DD0}" srcOrd="1" destOrd="0" presId="urn:microsoft.com/office/officeart/2008/layout/VerticalCurvedList"/>
    <dgm:cxn modelId="{A7434F82-B8A8-4958-BDA1-CA3B25D7CB5D}" type="presParOf" srcId="{21A5A8D6-E87F-46D3-B137-044F9949E5AA}" destId="{5BF8A738-FBA9-4729-AA3F-6CAF62BB8AC9}" srcOrd="2" destOrd="0" presId="urn:microsoft.com/office/officeart/2008/layout/VerticalCurvedList"/>
    <dgm:cxn modelId="{2A803E26-9B5E-4558-846C-1EFD4AFB5F77}" type="presParOf" srcId="{21A5A8D6-E87F-46D3-B137-044F9949E5AA}" destId="{8627C215-D333-47F6-8F4B-73EA9369C74D}" srcOrd="3" destOrd="0" presId="urn:microsoft.com/office/officeart/2008/layout/VerticalCurvedList"/>
    <dgm:cxn modelId="{577F0FC1-D95B-4E26-8000-CB431735F956}" type="presParOf" srcId="{74E52B94-B59C-407C-BA59-8B6430BDBCCA}" destId="{970AB725-623D-458E-9C75-FCC1C21B8701}" srcOrd="1" destOrd="0" presId="urn:microsoft.com/office/officeart/2008/layout/VerticalCurvedList"/>
    <dgm:cxn modelId="{8BC6D742-34E2-4B72-8064-0475EC90A164}" type="presParOf" srcId="{74E52B94-B59C-407C-BA59-8B6430BDBCCA}" destId="{3DA2D084-8FCA-4FB8-BFAF-4DACED800A4E}" srcOrd="2" destOrd="0" presId="urn:microsoft.com/office/officeart/2008/layout/VerticalCurvedList"/>
    <dgm:cxn modelId="{8F461617-FFB3-463C-9D19-0DBEF007A833}" type="presParOf" srcId="{3DA2D084-8FCA-4FB8-BFAF-4DACED800A4E}" destId="{1B6A7F29-0C1E-4A85-81E3-AA0FDAC81754}" srcOrd="0" destOrd="0" presId="urn:microsoft.com/office/officeart/2008/layout/VerticalCurvedList"/>
    <dgm:cxn modelId="{A3D5E0FD-95E8-42AA-8B34-79B8C59D1E3A}" type="presParOf" srcId="{74E52B94-B59C-407C-BA59-8B6430BDBCCA}" destId="{F213E771-89B0-4E22-91E5-46E8B3BCE302}" srcOrd="3" destOrd="0" presId="urn:microsoft.com/office/officeart/2008/layout/VerticalCurvedList"/>
    <dgm:cxn modelId="{9DDE983E-5CFC-4F06-BAF7-1DA69DDA8F21}" type="presParOf" srcId="{74E52B94-B59C-407C-BA59-8B6430BDBCCA}" destId="{6CB13C2C-9F5E-4DD6-929F-3F048E2B35AC}" srcOrd="4" destOrd="0" presId="urn:microsoft.com/office/officeart/2008/layout/VerticalCurvedList"/>
    <dgm:cxn modelId="{748DCE26-B9CB-467A-AAE5-A0FEE5324EDC}" type="presParOf" srcId="{6CB13C2C-9F5E-4DD6-929F-3F048E2B35AC}" destId="{07C64A98-3754-4B5F-9FD9-29841550EAC8}" srcOrd="0" destOrd="0" presId="urn:microsoft.com/office/officeart/2008/layout/VerticalCurvedList"/>
    <dgm:cxn modelId="{EC4AE3F7-16FD-45E7-A7C7-652EF07472D0}" type="presParOf" srcId="{74E52B94-B59C-407C-BA59-8B6430BDBCCA}" destId="{8C95845A-A36C-4087-9D39-7909FC398E95}" srcOrd="5" destOrd="0" presId="urn:microsoft.com/office/officeart/2008/layout/VerticalCurvedList"/>
    <dgm:cxn modelId="{E6CE2F90-618A-42D1-A936-DA9FA42D51C2}" type="presParOf" srcId="{74E52B94-B59C-407C-BA59-8B6430BDBCCA}" destId="{2AF7FB4D-8C72-44D4-8E56-68D1E7AADB35}" srcOrd="6" destOrd="0" presId="urn:microsoft.com/office/officeart/2008/layout/VerticalCurvedList"/>
    <dgm:cxn modelId="{485C6C8E-A8C3-443B-87ED-FC2A2B578F7C}" type="presParOf" srcId="{2AF7FB4D-8C72-44D4-8E56-68D1E7AADB35}" destId="{60878899-E6B6-4FD2-95D2-CF7718CF3624}" srcOrd="0" destOrd="0" presId="urn:microsoft.com/office/officeart/2008/layout/VerticalCurvedList"/>
    <dgm:cxn modelId="{E66F1CF2-A584-4CF3-8B5A-FFBD5E5B757C}" type="presParOf" srcId="{74E52B94-B59C-407C-BA59-8B6430BDBCCA}" destId="{D58524DA-C2E5-4520-8ED0-2B7C84FD2582}" srcOrd="7" destOrd="0" presId="urn:microsoft.com/office/officeart/2008/layout/VerticalCurvedList"/>
    <dgm:cxn modelId="{0FCF41EB-88AF-400B-BECB-8418185B35AE}" type="presParOf" srcId="{74E52B94-B59C-407C-BA59-8B6430BDBCCA}" destId="{C29A4DA4-A7FE-48C6-9ECA-17A29546F7ED}" srcOrd="8" destOrd="0" presId="urn:microsoft.com/office/officeart/2008/layout/VerticalCurvedList"/>
    <dgm:cxn modelId="{C6ED9BFD-9269-4C75-8163-2073E9858516}" type="presParOf" srcId="{C29A4DA4-A7FE-48C6-9ECA-17A29546F7ED}" destId="{7D7CEAAD-30D7-42AF-BF28-DDB3271FBA4F}" srcOrd="0" destOrd="0" presId="urn:microsoft.com/office/officeart/2008/layout/VerticalCurvedList"/>
    <dgm:cxn modelId="{D69E11FD-D7EB-4A83-9E46-2E1444F55090}" type="presParOf" srcId="{74E52B94-B59C-407C-BA59-8B6430BDBCCA}" destId="{559680DB-3AD5-4880-A112-0D10A4CE575A}" srcOrd="9" destOrd="0" presId="urn:microsoft.com/office/officeart/2008/layout/VerticalCurvedList"/>
    <dgm:cxn modelId="{3923F797-C5EE-421B-A1A8-608EE479A375}" type="presParOf" srcId="{74E52B94-B59C-407C-BA59-8B6430BDBCCA}" destId="{1C1459EE-7EAC-402C-9833-8EBB21A5F670}" srcOrd="10" destOrd="0" presId="urn:microsoft.com/office/officeart/2008/layout/VerticalCurvedList"/>
    <dgm:cxn modelId="{386BB38C-6067-40BB-A426-85CB114D4C56}" type="presParOf" srcId="{1C1459EE-7EAC-402C-9833-8EBB21A5F670}" destId="{D35A2E70-FA9B-40CF-998E-777269CD56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21398-0C53-4372-BE27-3F7B54BA72AF}">
      <dsp:nvSpPr>
        <dsp:cNvPr id="0" name=""/>
        <dsp:cNvSpPr/>
      </dsp:nvSpPr>
      <dsp:spPr>
        <a:xfrm>
          <a:off x="-5538554" y="-847954"/>
          <a:ext cx="6594479" cy="6594479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B04C7-56E0-4D95-A132-43642DCB4719}">
      <dsp:nvSpPr>
        <dsp:cNvPr id="0" name=""/>
        <dsp:cNvSpPr/>
      </dsp:nvSpPr>
      <dsp:spPr>
        <a:xfrm>
          <a:off x="552771" y="376602"/>
          <a:ext cx="9789959" cy="753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81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тривалий карантин, очікування </a:t>
          </a:r>
          <a:r>
            <a:rPr lang="uk-UA" sz="3200" kern="1200" dirty="0" err="1" smtClean="0"/>
            <a:t>локдауну</a:t>
          </a:r>
          <a:endParaRPr lang="ru-RU" sz="3200" kern="1200" dirty="0"/>
        </a:p>
      </dsp:txBody>
      <dsp:txXfrm>
        <a:off x="552771" y="376602"/>
        <a:ext cx="9789959" cy="753596"/>
      </dsp:txXfrm>
    </dsp:sp>
    <dsp:sp modelId="{157DBA5D-9E1B-4A3A-AECA-A96E676A260F}">
      <dsp:nvSpPr>
        <dsp:cNvPr id="0" name=""/>
        <dsp:cNvSpPr/>
      </dsp:nvSpPr>
      <dsp:spPr>
        <a:xfrm>
          <a:off x="81773" y="282402"/>
          <a:ext cx="941995" cy="9419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2EA5D-2294-4387-B223-2F7EFEBE3EAB}">
      <dsp:nvSpPr>
        <dsp:cNvPr id="0" name=""/>
        <dsp:cNvSpPr/>
      </dsp:nvSpPr>
      <dsp:spPr>
        <a:xfrm>
          <a:off x="984825" y="1507192"/>
          <a:ext cx="9357905" cy="753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81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економічні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проблеми</a:t>
          </a:r>
          <a:r>
            <a:rPr lang="ru-RU" sz="3200" kern="1200" dirty="0" smtClean="0"/>
            <a:t>, </a:t>
          </a:r>
          <a:r>
            <a:rPr lang="ru-RU" sz="3200" kern="1200" dirty="0" err="1" smtClean="0"/>
            <a:t>втрата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роботи</a:t>
          </a:r>
          <a:endParaRPr lang="ru-RU" sz="3200" kern="1200" dirty="0"/>
        </a:p>
      </dsp:txBody>
      <dsp:txXfrm>
        <a:off x="984825" y="1507192"/>
        <a:ext cx="9357905" cy="753596"/>
      </dsp:txXfrm>
    </dsp:sp>
    <dsp:sp modelId="{6E7076CF-9A67-4523-8157-8719AA5E5B03}">
      <dsp:nvSpPr>
        <dsp:cNvPr id="0" name=""/>
        <dsp:cNvSpPr/>
      </dsp:nvSpPr>
      <dsp:spPr>
        <a:xfrm>
          <a:off x="513827" y="1412992"/>
          <a:ext cx="941995" cy="9419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4AE8E-E449-4968-8EEF-6AACDE5EF2FF}">
      <dsp:nvSpPr>
        <dsp:cNvPr id="0" name=""/>
        <dsp:cNvSpPr/>
      </dsp:nvSpPr>
      <dsp:spPr>
        <a:xfrm>
          <a:off x="984825" y="2534196"/>
          <a:ext cx="9357905" cy="9607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81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зниження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соціальної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активності</a:t>
          </a:r>
          <a:r>
            <a:rPr lang="ru-RU" sz="3200" kern="1200" dirty="0" smtClean="0"/>
            <a:t>,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брак </a:t>
          </a:r>
          <a:r>
            <a:rPr lang="ru-RU" sz="3200" kern="1200" dirty="0" err="1" smtClean="0"/>
            <a:t>спілкування</a:t>
          </a:r>
          <a:endParaRPr lang="ru-RU" sz="3200" kern="1200" dirty="0"/>
        </a:p>
      </dsp:txBody>
      <dsp:txXfrm>
        <a:off x="984825" y="2534196"/>
        <a:ext cx="9357905" cy="960767"/>
      </dsp:txXfrm>
    </dsp:sp>
    <dsp:sp modelId="{787360BF-16DE-48F4-AF93-2C0E77D4DE47}">
      <dsp:nvSpPr>
        <dsp:cNvPr id="0" name=""/>
        <dsp:cNvSpPr/>
      </dsp:nvSpPr>
      <dsp:spPr>
        <a:xfrm>
          <a:off x="513827" y="2543582"/>
          <a:ext cx="941995" cy="9419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8FC12-61A6-46E3-BA28-6A3433D3D059}">
      <dsp:nvSpPr>
        <dsp:cNvPr id="0" name=""/>
        <dsp:cNvSpPr/>
      </dsp:nvSpPr>
      <dsp:spPr>
        <a:xfrm>
          <a:off x="552771" y="3768372"/>
          <a:ext cx="9789959" cy="753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81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«</a:t>
          </a:r>
          <a:r>
            <a:rPr lang="ru-RU" sz="3200" kern="1200" dirty="0" err="1" smtClean="0"/>
            <a:t>інфопандемія</a:t>
          </a:r>
          <a:r>
            <a:rPr lang="ru-RU" sz="3200" kern="1200" dirty="0" smtClean="0"/>
            <a:t>»</a:t>
          </a:r>
          <a:endParaRPr lang="ru-RU" sz="3200" kern="1200" dirty="0"/>
        </a:p>
      </dsp:txBody>
      <dsp:txXfrm>
        <a:off x="552771" y="3768372"/>
        <a:ext cx="9789959" cy="753596"/>
      </dsp:txXfrm>
    </dsp:sp>
    <dsp:sp modelId="{7A96835D-FCE2-410F-99D1-10FD8024F904}">
      <dsp:nvSpPr>
        <dsp:cNvPr id="0" name=""/>
        <dsp:cNvSpPr/>
      </dsp:nvSpPr>
      <dsp:spPr>
        <a:xfrm>
          <a:off x="81773" y="3674173"/>
          <a:ext cx="941995" cy="9419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8EA41-46F8-4967-8ECE-60B78D465D50}">
      <dsp:nvSpPr>
        <dsp:cNvPr id="0" name=""/>
        <dsp:cNvSpPr/>
      </dsp:nvSpPr>
      <dsp:spPr>
        <a:xfrm>
          <a:off x="-5073858" y="-783171"/>
          <a:ext cx="6088268" cy="6088268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6CB09-C7EB-457F-93E3-F5462B301FBF}">
      <dsp:nvSpPr>
        <dsp:cNvPr id="0" name=""/>
        <dsp:cNvSpPr/>
      </dsp:nvSpPr>
      <dsp:spPr>
        <a:xfrm>
          <a:off x="831243" y="374028"/>
          <a:ext cx="9723050" cy="1835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538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Тривожно-депресивні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розлади</a:t>
          </a:r>
          <a:r>
            <a:rPr lang="ru-RU" sz="2800" kern="1200" dirty="0" smtClean="0"/>
            <a:t> не </a:t>
          </a:r>
          <a:r>
            <a:rPr lang="ru-RU" sz="2800" kern="1200" dirty="0" err="1" smtClean="0"/>
            <a:t>можна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сприймати</a:t>
          </a:r>
          <a:r>
            <a:rPr lang="ru-RU" sz="2800" kern="1200" dirty="0" smtClean="0"/>
            <a:t> як «</a:t>
          </a:r>
          <a:r>
            <a:rPr lang="ru-RU" sz="2800" kern="1200" dirty="0" err="1" smtClean="0"/>
            <a:t>закономірні</a:t>
          </a:r>
          <a:r>
            <a:rPr lang="ru-RU" sz="2800" kern="1200" dirty="0" smtClean="0"/>
            <a:t>» при </a:t>
          </a:r>
          <a:r>
            <a:rPr lang="ru-RU" sz="2800" kern="1200" dirty="0" err="1" smtClean="0"/>
            <a:t>соматичних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чи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інфекційних</a:t>
          </a:r>
          <a:r>
            <a:rPr lang="ru-RU" sz="2800" kern="1200" dirty="0" smtClean="0"/>
            <a:t> хворобах. </a:t>
          </a:r>
          <a:endParaRPr lang="ru-RU" sz="2800" kern="1200" dirty="0"/>
        </a:p>
      </dsp:txBody>
      <dsp:txXfrm>
        <a:off x="831243" y="374028"/>
        <a:ext cx="9723050" cy="1835772"/>
      </dsp:txXfrm>
    </dsp:sp>
    <dsp:sp modelId="{93564349-D434-4D9F-A192-7D63DFA4D59B}">
      <dsp:nvSpPr>
        <dsp:cNvPr id="0" name=""/>
        <dsp:cNvSpPr/>
      </dsp:nvSpPr>
      <dsp:spPr>
        <a:xfrm>
          <a:off x="23853" y="394064"/>
          <a:ext cx="1614779" cy="1795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925E1E-C5DD-4323-B1A4-308865826654}">
      <dsp:nvSpPr>
        <dsp:cNvPr id="0" name=""/>
        <dsp:cNvSpPr/>
      </dsp:nvSpPr>
      <dsp:spPr>
        <a:xfrm>
          <a:off x="831243" y="2343045"/>
          <a:ext cx="9723050" cy="1773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538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Приділяти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увагу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необхідно</a:t>
          </a:r>
          <a:r>
            <a:rPr lang="ru-RU" sz="2800" kern="1200" dirty="0" smtClean="0"/>
            <a:t>  й </a:t>
          </a:r>
          <a:r>
            <a:rPr lang="ru-RU" sz="2800" kern="1200" dirty="0" err="1" smtClean="0"/>
            <a:t>емоційному</a:t>
          </a:r>
          <a:r>
            <a:rPr lang="ru-RU" sz="2800" kern="1200" dirty="0" smtClean="0"/>
            <a:t> стану </a:t>
          </a:r>
          <a:r>
            <a:rPr lang="ru-RU" sz="2800" kern="1200" dirty="0" err="1" smtClean="0"/>
            <a:t>пацієнта</a:t>
          </a:r>
          <a:r>
            <a:rPr lang="ru-RU" sz="2800" kern="1200" dirty="0" smtClean="0"/>
            <a:t> в </a:t>
          </a:r>
          <a:r>
            <a:rPr lang="ru-RU" sz="2800" kern="1200" dirty="0" err="1" smtClean="0"/>
            <a:t>процесі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лікування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соматичних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захворювань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831243" y="2343045"/>
        <a:ext cx="9723050" cy="1773932"/>
      </dsp:txXfrm>
    </dsp:sp>
    <dsp:sp modelId="{F4D1E2D9-207D-4BE6-BF61-67F57F5ABE73}">
      <dsp:nvSpPr>
        <dsp:cNvPr id="0" name=""/>
        <dsp:cNvSpPr/>
      </dsp:nvSpPr>
      <dsp:spPr>
        <a:xfrm>
          <a:off x="23853" y="2353493"/>
          <a:ext cx="1614779" cy="1753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11D2B-1896-4FAC-8A4D-BBBB8D1064CA}">
      <dsp:nvSpPr>
        <dsp:cNvPr id="0" name=""/>
        <dsp:cNvSpPr/>
      </dsp:nvSpPr>
      <dsp:spPr>
        <a:xfrm>
          <a:off x="-5791864" y="-887000"/>
          <a:ext cx="6899583" cy="6899583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27D97-5307-4960-9C2E-B59CAA2533E4}">
      <dsp:nvSpPr>
        <dsp:cNvPr id="0" name=""/>
        <dsp:cNvSpPr/>
      </dsp:nvSpPr>
      <dsp:spPr>
        <a:xfrm>
          <a:off x="359559" y="233009"/>
          <a:ext cx="9162782" cy="465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3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Кардіалгічний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варіант</a:t>
          </a:r>
          <a:endParaRPr lang="ru-RU" sz="3600" kern="1200" dirty="0"/>
        </a:p>
      </dsp:txBody>
      <dsp:txXfrm>
        <a:off x="359559" y="233009"/>
        <a:ext cx="9162782" cy="465812"/>
      </dsp:txXfrm>
    </dsp:sp>
    <dsp:sp modelId="{BF9DCA09-356C-4FC9-8911-C143A5B24DD4}">
      <dsp:nvSpPr>
        <dsp:cNvPr id="0" name=""/>
        <dsp:cNvSpPr/>
      </dsp:nvSpPr>
      <dsp:spPr>
        <a:xfrm>
          <a:off x="68426" y="174782"/>
          <a:ext cx="582266" cy="582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5F327-ABAF-4D2B-A008-DD1CB8CB8B97}">
      <dsp:nvSpPr>
        <dsp:cNvPr id="0" name=""/>
        <dsp:cNvSpPr/>
      </dsp:nvSpPr>
      <dsp:spPr>
        <a:xfrm>
          <a:off x="781395" y="932138"/>
          <a:ext cx="8740947" cy="465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3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Цефалгічний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варіант</a:t>
          </a:r>
          <a:endParaRPr lang="ru-RU" sz="3600" kern="1200" dirty="0"/>
        </a:p>
      </dsp:txBody>
      <dsp:txXfrm>
        <a:off x="781395" y="932138"/>
        <a:ext cx="8740947" cy="465812"/>
      </dsp:txXfrm>
    </dsp:sp>
    <dsp:sp modelId="{D76E4A24-5BC1-4059-95A2-68BB52761DB7}">
      <dsp:nvSpPr>
        <dsp:cNvPr id="0" name=""/>
        <dsp:cNvSpPr/>
      </dsp:nvSpPr>
      <dsp:spPr>
        <a:xfrm>
          <a:off x="490262" y="873911"/>
          <a:ext cx="582266" cy="582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A53BE-A178-42C3-AEA8-4AC1B05D657C}">
      <dsp:nvSpPr>
        <dsp:cNvPr id="0" name=""/>
        <dsp:cNvSpPr/>
      </dsp:nvSpPr>
      <dsp:spPr>
        <a:xfrm>
          <a:off x="1012558" y="1630755"/>
          <a:ext cx="8509783" cy="465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3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Абдомінальний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варіант</a:t>
          </a:r>
          <a:endParaRPr lang="ru-RU" sz="3600" kern="1200" dirty="0" smtClean="0"/>
        </a:p>
      </dsp:txBody>
      <dsp:txXfrm>
        <a:off x="1012558" y="1630755"/>
        <a:ext cx="8509783" cy="465812"/>
      </dsp:txXfrm>
    </dsp:sp>
    <dsp:sp modelId="{CC14945B-E462-405A-8648-9A2B2B449E06}">
      <dsp:nvSpPr>
        <dsp:cNvPr id="0" name=""/>
        <dsp:cNvSpPr/>
      </dsp:nvSpPr>
      <dsp:spPr>
        <a:xfrm>
          <a:off x="721425" y="1572528"/>
          <a:ext cx="582266" cy="582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396C2-B1CB-4B74-B2B4-E3DD58BFADC6}">
      <dsp:nvSpPr>
        <dsp:cNvPr id="0" name=""/>
        <dsp:cNvSpPr/>
      </dsp:nvSpPr>
      <dsp:spPr>
        <a:xfrm>
          <a:off x="1086367" y="2329885"/>
          <a:ext cx="8435975" cy="465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3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Агрипнічний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варіант</a:t>
          </a:r>
          <a:endParaRPr lang="ru-RU" sz="3600" kern="1200" dirty="0"/>
        </a:p>
      </dsp:txBody>
      <dsp:txXfrm>
        <a:off x="1086367" y="2329885"/>
        <a:ext cx="8435975" cy="465812"/>
      </dsp:txXfrm>
    </dsp:sp>
    <dsp:sp modelId="{034FA790-8F95-45A9-B785-53F9CCCFCB6C}">
      <dsp:nvSpPr>
        <dsp:cNvPr id="0" name=""/>
        <dsp:cNvSpPr/>
      </dsp:nvSpPr>
      <dsp:spPr>
        <a:xfrm>
          <a:off x="795234" y="2271658"/>
          <a:ext cx="582266" cy="582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D2EAE-3843-480B-B540-A18D5A025344}">
      <dsp:nvSpPr>
        <dsp:cNvPr id="0" name=""/>
        <dsp:cNvSpPr/>
      </dsp:nvSpPr>
      <dsp:spPr>
        <a:xfrm>
          <a:off x="1012558" y="3029014"/>
          <a:ext cx="8509783" cy="465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3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Діенцефальний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варіант</a:t>
          </a:r>
          <a:endParaRPr lang="ru-RU" sz="3600" kern="1200" dirty="0"/>
        </a:p>
      </dsp:txBody>
      <dsp:txXfrm>
        <a:off x="1012558" y="3029014"/>
        <a:ext cx="8509783" cy="465812"/>
      </dsp:txXfrm>
    </dsp:sp>
    <dsp:sp modelId="{7D889890-052B-4523-B572-BCB90415C25B}">
      <dsp:nvSpPr>
        <dsp:cNvPr id="0" name=""/>
        <dsp:cNvSpPr/>
      </dsp:nvSpPr>
      <dsp:spPr>
        <a:xfrm>
          <a:off x="721425" y="2970787"/>
          <a:ext cx="582266" cy="582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745B2-8B7F-4AB3-92D5-BEF2827DBB80}">
      <dsp:nvSpPr>
        <dsp:cNvPr id="0" name=""/>
        <dsp:cNvSpPr/>
      </dsp:nvSpPr>
      <dsp:spPr>
        <a:xfrm>
          <a:off x="781395" y="3727631"/>
          <a:ext cx="8740947" cy="465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3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Обсесивно-фобічний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варіант</a:t>
          </a:r>
          <a:endParaRPr lang="ru-RU" sz="3600" kern="1200" dirty="0"/>
        </a:p>
      </dsp:txBody>
      <dsp:txXfrm>
        <a:off x="781395" y="3727631"/>
        <a:ext cx="8740947" cy="465812"/>
      </dsp:txXfrm>
    </dsp:sp>
    <dsp:sp modelId="{B4B6A0BD-F7F6-4DAA-8EE3-9991124C23B7}">
      <dsp:nvSpPr>
        <dsp:cNvPr id="0" name=""/>
        <dsp:cNvSpPr/>
      </dsp:nvSpPr>
      <dsp:spPr>
        <a:xfrm>
          <a:off x="490262" y="3669404"/>
          <a:ext cx="582266" cy="582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BEAA3-5F7F-4D50-ABF1-D54A5BBC40B9}">
      <dsp:nvSpPr>
        <dsp:cNvPr id="0" name=""/>
        <dsp:cNvSpPr/>
      </dsp:nvSpPr>
      <dsp:spPr>
        <a:xfrm>
          <a:off x="359559" y="4426761"/>
          <a:ext cx="9162782" cy="465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3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Наркоманічний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варіант</a:t>
          </a: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359559" y="4426761"/>
        <a:ext cx="9162782" cy="465812"/>
      </dsp:txXfrm>
    </dsp:sp>
    <dsp:sp modelId="{F4848424-6F6E-41C0-BC76-690305A14748}">
      <dsp:nvSpPr>
        <dsp:cNvPr id="0" name=""/>
        <dsp:cNvSpPr/>
      </dsp:nvSpPr>
      <dsp:spPr>
        <a:xfrm>
          <a:off x="68426" y="4368534"/>
          <a:ext cx="582266" cy="582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D15F9-FD29-459E-A640-F7491394F72F}">
      <dsp:nvSpPr>
        <dsp:cNvPr id="0" name=""/>
        <dsp:cNvSpPr/>
      </dsp:nvSpPr>
      <dsp:spPr>
        <a:xfrm>
          <a:off x="386826" y="1924"/>
          <a:ext cx="2876830" cy="11507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0-7</a:t>
          </a:r>
          <a:endParaRPr lang="ru-RU" sz="3200" kern="1200" dirty="0"/>
        </a:p>
      </dsp:txBody>
      <dsp:txXfrm>
        <a:off x="962192" y="1924"/>
        <a:ext cx="1726098" cy="1150732"/>
      </dsp:txXfrm>
    </dsp:sp>
    <dsp:sp modelId="{49D441DD-3E19-4F0B-897B-2EF9FCCD2D54}">
      <dsp:nvSpPr>
        <dsp:cNvPr id="0" name=""/>
        <dsp:cNvSpPr/>
      </dsp:nvSpPr>
      <dsp:spPr>
        <a:xfrm>
          <a:off x="2889668" y="99736"/>
          <a:ext cx="6865410" cy="9551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Варіант норми</a:t>
          </a:r>
          <a:endParaRPr lang="ru-RU" sz="2800" kern="1200" dirty="0"/>
        </a:p>
      </dsp:txBody>
      <dsp:txXfrm>
        <a:off x="3367222" y="99736"/>
        <a:ext cx="5910303" cy="955107"/>
      </dsp:txXfrm>
    </dsp:sp>
    <dsp:sp modelId="{D63C67C4-0506-416F-A24A-10DCCF67BDBA}">
      <dsp:nvSpPr>
        <dsp:cNvPr id="0" name=""/>
        <dsp:cNvSpPr/>
      </dsp:nvSpPr>
      <dsp:spPr>
        <a:xfrm>
          <a:off x="386826" y="1313758"/>
          <a:ext cx="2876830" cy="11507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8-10</a:t>
          </a:r>
          <a:endParaRPr lang="ru-RU" sz="2800" kern="1200" dirty="0"/>
        </a:p>
      </dsp:txBody>
      <dsp:txXfrm>
        <a:off x="962192" y="1313758"/>
        <a:ext cx="1726098" cy="1150732"/>
      </dsp:txXfrm>
    </dsp:sp>
    <dsp:sp modelId="{8C8EB42A-68E5-41EB-A1CA-803C27CADC9C}">
      <dsp:nvSpPr>
        <dsp:cNvPr id="0" name=""/>
        <dsp:cNvSpPr/>
      </dsp:nvSpPr>
      <dsp:spPr>
        <a:xfrm>
          <a:off x="2889668" y="1411571"/>
          <a:ext cx="6916842" cy="9551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Субклінічний рівень тривоги/депресії </a:t>
          </a:r>
          <a:endParaRPr lang="ru-RU" sz="2800" kern="1200" dirty="0"/>
        </a:p>
      </dsp:txBody>
      <dsp:txXfrm>
        <a:off x="3367222" y="1411571"/>
        <a:ext cx="5961735" cy="955107"/>
      </dsp:txXfrm>
    </dsp:sp>
    <dsp:sp modelId="{4E94F70F-EA3B-4944-AE0D-7B07E1189300}">
      <dsp:nvSpPr>
        <dsp:cNvPr id="0" name=""/>
        <dsp:cNvSpPr/>
      </dsp:nvSpPr>
      <dsp:spPr>
        <a:xfrm>
          <a:off x="386826" y="2625593"/>
          <a:ext cx="2876830" cy="11507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11 й більше</a:t>
          </a:r>
          <a:endParaRPr lang="ru-RU" sz="2800" kern="1200" dirty="0"/>
        </a:p>
      </dsp:txBody>
      <dsp:txXfrm>
        <a:off x="962192" y="2625593"/>
        <a:ext cx="1726098" cy="1150732"/>
      </dsp:txXfrm>
    </dsp:sp>
    <dsp:sp modelId="{48CAEB75-B214-4D01-9128-6B3BA1CF328D}">
      <dsp:nvSpPr>
        <dsp:cNvPr id="0" name=""/>
        <dsp:cNvSpPr/>
      </dsp:nvSpPr>
      <dsp:spPr>
        <a:xfrm>
          <a:off x="2889668" y="2723405"/>
          <a:ext cx="6865410" cy="9551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Клінічно виражена тривога/депресія</a:t>
          </a:r>
          <a:endParaRPr lang="ru-RU" sz="2800" kern="1200" dirty="0"/>
        </a:p>
      </dsp:txBody>
      <dsp:txXfrm>
        <a:off x="3367222" y="2723405"/>
        <a:ext cx="5910303" cy="955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70BEA-C820-4793-B7C6-062C203D4DD0}">
      <dsp:nvSpPr>
        <dsp:cNvPr id="0" name=""/>
        <dsp:cNvSpPr/>
      </dsp:nvSpPr>
      <dsp:spPr>
        <a:xfrm>
          <a:off x="-5090255" y="-779800"/>
          <a:ext cx="6061932" cy="6061932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B725-623D-458E-9C75-FCC1C21B8701}">
      <dsp:nvSpPr>
        <dsp:cNvPr id="0" name=""/>
        <dsp:cNvSpPr/>
      </dsp:nvSpPr>
      <dsp:spPr>
        <a:xfrm>
          <a:off x="425042" y="281305"/>
          <a:ext cx="9908113" cy="562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59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Спорт і правильне харчування. </a:t>
          </a:r>
          <a:endParaRPr lang="ru-RU" sz="2900" kern="1200"/>
        </a:p>
      </dsp:txBody>
      <dsp:txXfrm>
        <a:off x="425042" y="281305"/>
        <a:ext cx="9908113" cy="562971"/>
      </dsp:txXfrm>
    </dsp:sp>
    <dsp:sp modelId="{1B6A7F29-0C1E-4A85-81E3-AA0FDAC81754}">
      <dsp:nvSpPr>
        <dsp:cNvPr id="0" name=""/>
        <dsp:cNvSpPr/>
      </dsp:nvSpPr>
      <dsp:spPr>
        <a:xfrm>
          <a:off x="73185" y="210934"/>
          <a:ext cx="703714" cy="703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3E771-89B0-4E22-91E5-46E8B3BCE302}">
      <dsp:nvSpPr>
        <dsp:cNvPr id="0" name=""/>
        <dsp:cNvSpPr/>
      </dsp:nvSpPr>
      <dsp:spPr>
        <a:xfrm>
          <a:off x="828451" y="1125492"/>
          <a:ext cx="9504704" cy="562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59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Глибокий сон не менш ніж 7–8 годин. </a:t>
          </a:r>
          <a:endParaRPr lang="ru-RU" sz="2900" kern="1200"/>
        </a:p>
      </dsp:txBody>
      <dsp:txXfrm>
        <a:off x="828451" y="1125492"/>
        <a:ext cx="9504704" cy="562971"/>
      </dsp:txXfrm>
    </dsp:sp>
    <dsp:sp modelId="{07C64A98-3754-4B5F-9FD9-29841550EAC8}">
      <dsp:nvSpPr>
        <dsp:cNvPr id="0" name=""/>
        <dsp:cNvSpPr/>
      </dsp:nvSpPr>
      <dsp:spPr>
        <a:xfrm>
          <a:off x="476594" y="1055121"/>
          <a:ext cx="703714" cy="703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5845A-A36C-4087-9D39-7909FC398E95}">
      <dsp:nvSpPr>
        <dsp:cNvPr id="0" name=""/>
        <dsp:cNvSpPr/>
      </dsp:nvSpPr>
      <dsp:spPr>
        <a:xfrm>
          <a:off x="952265" y="1969679"/>
          <a:ext cx="9380890" cy="562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59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Хобі, заняття за інтересом. </a:t>
          </a:r>
          <a:endParaRPr lang="ru-RU" sz="2900" kern="1200"/>
        </a:p>
      </dsp:txBody>
      <dsp:txXfrm>
        <a:off x="952265" y="1969679"/>
        <a:ext cx="9380890" cy="562971"/>
      </dsp:txXfrm>
    </dsp:sp>
    <dsp:sp modelId="{60878899-E6B6-4FD2-95D2-CF7718CF3624}">
      <dsp:nvSpPr>
        <dsp:cNvPr id="0" name=""/>
        <dsp:cNvSpPr/>
      </dsp:nvSpPr>
      <dsp:spPr>
        <a:xfrm>
          <a:off x="600408" y="1899308"/>
          <a:ext cx="703714" cy="703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524DA-C2E5-4520-8ED0-2B7C84FD2582}">
      <dsp:nvSpPr>
        <dsp:cNvPr id="0" name=""/>
        <dsp:cNvSpPr/>
      </dsp:nvSpPr>
      <dsp:spPr>
        <a:xfrm>
          <a:off x="828451" y="2813866"/>
          <a:ext cx="9504704" cy="562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59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Спілкування із цікавими та позитивними людьми. </a:t>
          </a:r>
          <a:endParaRPr lang="ru-RU" sz="2900" kern="1200"/>
        </a:p>
      </dsp:txBody>
      <dsp:txXfrm>
        <a:off x="828451" y="2813866"/>
        <a:ext cx="9504704" cy="562971"/>
      </dsp:txXfrm>
    </dsp:sp>
    <dsp:sp modelId="{7D7CEAAD-30D7-42AF-BF28-DDB3271FBA4F}">
      <dsp:nvSpPr>
        <dsp:cNvPr id="0" name=""/>
        <dsp:cNvSpPr/>
      </dsp:nvSpPr>
      <dsp:spPr>
        <a:xfrm>
          <a:off x="476594" y="2743495"/>
          <a:ext cx="703714" cy="703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680DB-3AD5-4880-A112-0D10A4CE575A}">
      <dsp:nvSpPr>
        <dsp:cNvPr id="0" name=""/>
        <dsp:cNvSpPr/>
      </dsp:nvSpPr>
      <dsp:spPr>
        <a:xfrm>
          <a:off x="425042" y="3658053"/>
          <a:ext cx="9908113" cy="562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59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Уміння і можливість виговоритися. </a:t>
          </a:r>
          <a:endParaRPr lang="ru-RU" sz="2900" kern="1200"/>
        </a:p>
      </dsp:txBody>
      <dsp:txXfrm>
        <a:off x="425042" y="3658053"/>
        <a:ext cx="9908113" cy="562971"/>
      </dsp:txXfrm>
    </dsp:sp>
    <dsp:sp modelId="{D35A2E70-FA9B-40CF-998E-777269CD562E}">
      <dsp:nvSpPr>
        <dsp:cNvPr id="0" name=""/>
        <dsp:cNvSpPr/>
      </dsp:nvSpPr>
      <dsp:spPr>
        <a:xfrm>
          <a:off x="73185" y="3587682"/>
          <a:ext cx="703714" cy="703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E8050-30DF-480D-ADA2-F085CD18C2F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50064-D6C4-4BA0-A588-622088322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7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50064-D6C4-4BA0-A588-622088322E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6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1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024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9877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728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79747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297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9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9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1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2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9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8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9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5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9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9874" y="182881"/>
            <a:ext cx="9326880" cy="4193176"/>
          </a:xfrm>
        </p:spPr>
        <p:txBody>
          <a:bodyPr anchor="t">
            <a:normAutofit/>
          </a:bodyPr>
          <a:lstStyle/>
          <a:p>
            <a:pPr algn="ctr"/>
            <a:r>
              <a:rPr lang="uk-UA" sz="2000" dirty="0" smtClean="0"/>
              <a:t>Донецький національний медичний університет</a:t>
            </a:r>
            <a:br>
              <a:rPr lang="uk-UA" sz="2000" dirty="0" smtClean="0"/>
            </a:br>
            <a:r>
              <a:rPr lang="uk-UA" sz="2000" dirty="0" smtClean="0"/>
              <a:t>Кафедра психіатрії, психотерапії, наркології та медичної психології</a:t>
            </a:r>
            <a:br>
              <a:rPr lang="uk-UA" sz="20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ТРИВОЖНІ ТА ДЕПРЕСИВНІ РОЗЛАДИ, ПАНІЧНІ СТАНИ В ПЕРІОД ПАНДЕМІЇ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-19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9256" y="4767942"/>
            <a:ext cx="4611189" cy="2090057"/>
          </a:xfrm>
        </p:spPr>
        <p:txBody>
          <a:bodyPr/>
          <a:lstStyle/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асистент  кафедри    Панченко Т.М.</a:t>
            </a:r>
          </a:p>
          <a:p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асистент кафедри     Кочубей О.Г.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0" y="2824223"/>
            <a:ext cx="4909498" cy="36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61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37361" y="624110"/>
            <a:ext cx="9767252" cy="1280890"/>
          </a:xfrm>
        </p:spPr>
        <p:txBody>
          <a:bodyPr/>
          <a:lstStyle/>
          <a:p>
            <a:r>
              <a:rPr lang="ru-RU" dirty="0" err="1" smtClean="0"/>
              <a:t>Тривожно-депре</a:t>
            </a:r>
            <a:r>
              <a:rPr lang="uk-UA" dirty="0" err="1" smtClean="0"/>
              <a:t>сивні</a:t>
            </a:r>
            <a:r>
              <a:rPr lang="ru-RU" dirty="0" smtClean="0"/>
              <a:t> </a:t>
            </a:r>
            <a:r>
              <a:rPr lang="ru-RU" dirty="0" err="1"/>
              <a:t>розлади</a:t>
            </a:r>
            <a:r>
              <a:rPr lang="ru-RU" dirty="0"/>
              <a:t> для </a:t>
            </a:r>
            <a:r>
              <a:rPr lang="ru-RU" dirty="0" err="1"/>
              <a:t>лікаря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практики</a:t>
            </a:r>
            <a:endParaRPr lang="en-US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817554"/>
              </p:ext>
            </p:extLst>
          </p:nvPr>
        </p:nvGraphicFramePr>
        <p:xfrm>
          <a:off x="655909" y="1905000"/>
          <a:ext cx="10578147" cy="4521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709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</a:t>
            </a:r>
            <a:r>
              <a:rPr lang="uk-UA" dirty="0" smtClean="0"/>
              <a:t>еврози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89" y="1227909"/>
            <a:ext cx="5512525" cy="4683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Неврози – це </a:t>
            </a:r>
            <a:r>
              <a:rPr lang="uk-UA" sz="2000" b="1" dirty="0" err="1"/>
              <a:t>психогенно</a:t>
            </a:r>
            <a:r>
              <a:rPr lang="uk-UA" sz="2000" b="1" dirty="0"/>
              <a:t> обумовлені оборотні психічні розлади, що </a:t>
            </a:r>
            <a:r>
              <a:rPr lang="uk-UA" sz="2000" b="1" dirty="0" smtClean="0"/>
              <a:t>проявляються:</a:t>
            </a:r>
          </a:p>
          <a:p>
            <a:pPr>
              <a:buFontTx/>
              <a:buChar char="-"/>
            </a:pPr>
            <a:r>
              <a:rPr lang="uk-UA" sz="2000" b="1" dirty="0" smtClean="0"/>
              <a:t>емоційною </a:t>
            </a:r>
            <a:r>
              <a:rPr lang="uk-UA" sz="2000" b="1" dirty="0"/>
              <a:t>нестійкістю, </a:t>
            </a:r>
            <a:endParaRPr lang="uk-UA" sz="2000" b="1" dirty="0" smtClean="0"/>
          </a:p>
          <a:p>
            <a:pPr>
              <a:buFontTx/>
              <a:buChar char="-"/>
            </a:pPr>
            <a:r>
              <a:rPr lang="uk-UA" sz="2000" b="1" dirty="0" smtClean="0"/>
              <a:t>підвищеною </a:t>
            </a:r>
            <a:r>
              <a:rPr lang="uk-UA" sz="2000" b="1" dirty="0"/>
              <a:t>психічною </a:t>
            </a:r>
            <a:r>
              <a:rPr lang="uk-UA" sz="2000" b="1" dirty="0" err="1"/>
              <a:t>виснажуваністю</a:t>
            </a:r>
            <a:r>
              <a:rPr lang="uk-UA" sz="2000" b="1" dirty="0"/>
              <a:t>, </a:t>
            </a:r>
            <a:endParaRPr lang="uk-UA" sz="2000" b="1" dirty="0" smtClean="0"/>
          </a:p>
          <a:p>
            <a:pPr>
              <a:buFontTx/>
              <a:buChar char="-"/>
            </a:pPr>
            <a:r>
              <a:rPr lang="uk-UA" sz="2000" b="1" dirty="0" smtClean="0"/>
              <a:t>порушенням </a:t>
            </a:r>
            <a:r>
              <a:rPr lang="uk-UA" sz="2000" b="1" dirty="0"/>
              <a:t>загального самопочуття і різних сомато-вегетативних функцій, </a:t>
            </a:r>
            <a:endParaRPr lang="uk-UA" sz="2000" b="1" dirty="0" smtClean="0"/>
          </a:p>
          <a:p>
            <a:pPr>
              <a:buFontTx/>
              <a:buChar char="-"/>
            </a:pPr>
            <a:r>
              <a:rPr lang="uk-UA" sz="2000" b="1" dirty="0" smtClean="0"/>
              <a:t>не змінюється </a:t>
            </a:r>
            <a:r>
              <a:rPr lang="uk-UA" sz="2000" b="1" dirty="0"/>
              <a:t>самосвідомість, </a:t>
            </a:r>
            <a:endParaRPr lang="uk-UA" sz="2000" b="1" dirty="0" smtClean="0"/>
          </a:p>
          <a:p>
            <a:pPr>
              <a:buFontTx/>
              <a:buChar char="-"/>
            </a:pPr>
            <a:r>
              <a:rPr lang="uk-UA" sz="2000" b="1" dirty="0" smtClean="0"/>
              <a:t>існує усвідомлення </a:t>
            </a:r>
            <a:r>
              <a:rPr lang="uk-UA" sz="2000" b="1" dirty="0"/>
              <a:t>хвороби</a:t>
            </a:r>
            <a:r>
              <a:rPr lang="uk-UA" sz="2000" dirty="0"/>
              <a:t>.</a:t>
            </a:r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307" y="1562582"/>
            <a:ext cx="5118388" cy="428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8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549" y="624110"/>
            <a:ext cx="9728063" cy="786679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 smtClean="0"/>
              <a:t>неврозів</a:t>
            </a:r>
            <a:r>
              <a:rPr lang="ru-RU" dirty="0" smtClean="0"/>
              <a:t>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загальні</a:t>
            </a:r>
            <a:r>
              <a:rPr lang="ru-RU" dirty="0"/>
              <a:t> прояви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6" y="1240971"/>
            <a:ext cx="10480088" cy="53949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r>
              <a:rPr lang="uk-UA" sz="2000" dirty="0" smtClean="0"/>
              <a:t> </a:t>
            </a:r>
            <a:r>
              <a:rPr lang="uk-UA" sz="2000" b="1" dirty="0"/>
              <a:t>порушення самопочуття – почуття внутрішнього дискомфорту, головний біль, </a:t>
            </a:r>
            <a:r>
              <a:rPr lang="uk-UA" sz="2000" b="1" dirty="0" smtClean="0"/>
              <a:t>слабкість, </a:t>
            </a:r>
            <a:r>
              <a:rPr lang="uk-UA" sz="2000" b="1" dirty="0"/>
              <a:t>розбитість, підвищена стомлюваність, знесилення, поганий сон, неприємні хворобливі відчуття в різних частинах тіла;</a:t>
            </a:r>
          </a:p>
          <a:p>
            <a:r>
              <a:rPr lang="uk-UA" sz="2000" b="1" dirty="0" smtClean="0"/>
              <a:t>емоційно-вольові </a:t>
            </a:r>
            <a:r>
              <a:rPr lang="uk-UA" sz="2000" b="1" dirty="0"/>
              <a:t>порушення – емоційна нестриманість, образливість, схильність до афектів, нестійкість настрою, схильність до депресивних реакцій, страхів, </a:t>
            </a:r>
            <a:r>
              <a:rPr lang="uk-UA" sz="2000" b="1" dirty="0" err="1"/>
              <a:t>нав’язливостей</a:t>
            </a:r>
            <a:r>
              <a:rPr lang="uk-UA" sz="2000" b="1" dirty="0"/>
              <a:t>, недостатній вольовий контроль за емоційними проявами;</a:t>
            </a:r>
          </a:p>
          <a:p>
            <a:r>
              <a:rPr lang="uk-UA" sz="2000" b="1" dirty="0" smtClean="0"/>
              <a:t> </a:t>
            </a:r>
            <a:r>
              <a:rPr lang="uk-UA" sz="2000" b="1" dirty="0"/>
              <a:t>порушення інших психічних функцій: пам'яті, уваги, мислення, </a:t>
            </a:r>
            <a:r>
              <a:rPr lang="uk-UA" sz="2000" b="1" dirty="0" smtClean="0"/>
              <a:t>сприйняття;</a:t>
            </a:r>
            <a:endParaRPr lang="uk-UA" sz="2000" b="1" dirty="0"/>
          </a:p>
          <a:p>
            <a:r>
              <a:rPr lang="uk-UA" sz="2000" b="1" dirty="0" smtClean="0"/>
              <a:t> </a:t>
            </a:r>
            <a:r>
              <a:rPr lang="uk-UA" sz="2000" b="1" dirty="0"/>
              <a:t>порушення </a:t>
            </a:r>
            <a:r>
              <a:rPr lang="uk-UA" sz="2000" b="1" dirty="0" err="1"/>
              <a:t>ефекторної</a:t>
            </a:r>
            <a:r>
              <a:rPr lang="uk-UA" sz="2000" b="1" dirty="0"/>
              <a:t> сфери – тики, нав'язливі дії, функціональні паралічі, парези, </a:t>
            </a:r>
            <a:r>
              <a:rPr lang="uk-UA" sz="2000" b="1" dirty="0" err="1"/>
              <a:t>мутизм</a:t>
            </a:r>
            <a:r>
              <a:rPr lang="uk-UA" sz="2000" b="1" dirty="0"/>
              <a:t>, тремор;</a:t>
            </a:r>
          </a:p>
          <a:p>
            <a:r>
              <a:rPr lang="uk-UA" sz="2000" b="1" dirty="0" smtClean="0"/>
              <a:t> </a:t>
            </a:r>
            <a:r>
              <a:rPr lang="uk-UA" sz="2000" b="1" dirty="0"/>
              <a:t>вегетативні порушення – пітливість, приливи жару, лабільність пульсу і </a:t>
            </a:r>
            <a:r>
              <a:rPr lang="uk-UA" sz="2000" b="1" dirty="0" smtClean="0"/>
              <a:t>АТ, </a:t>
            </a:r>
            <a:r>
              <a:rPr lang="uk-UA" sz="2000" b="1" dirty="0"/>
              <a:t>тахікардія, </a:t>
            </a:r>
            <a:r>
              <a:rPr lang="uk-UA" sz="2000" b="1" dirty="0" err="1"/>
              <a:t>диспептичні</a:t>
            </a:r>
            <a:r>
              <a:rPr lang="uk-UA" sz="2000" b="1" dirty="0"/>
              <a:t> явища, задишка.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268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77371"/>
            <a:ext cx="8911687" cy="1030515"/>
          </a:xfrm>
        </p:spPr>
        <p:txBody>
          <a:bodyPr/>
          <a:lstStyle/>
          <a:p>
            <a:r>
              <a:rPr lang="uk-UA" dirty="0" smtClean="0"/>
              <a:t>Тривожно-</a:t>
            </a:r>
            <a:r>
              <a:rPr lang="uk-UA" dirty="0" err="1" smtClean="0"/>
              <a:t>фобічні</a:t>
            </a:r>
            <a:r>
              <a:rPr lang="uk-UA" dirty="0" smtClean="0"/>
              <a:t> розлади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1201783"/>
            <a:ext cx="6596744" cy="5387703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2400" b="1" dirty="0" smtClean="0"/>
              <a:t>Тривожно-</a:t>
            </a:r>
            <a:r>
              <a:rPr lang="uk-UA" sz="2400" b="1" dirty="0" err="1" smtClean="0"/>
              <a:t>фобічні</a:t>
            </a:r>
            <a:r>
              <a:rPr lang="uk-UA" sz="2400" b="1" dirty="0" smtClean="0"/>
              <a:t> розлади – </a:t>
            </a:r>
            <a:r>
              <a:rPr lang="ru-RU" sz="2400" b="1" dirty="0" err="1"/>
              <a:t>група</a:t>
            </a:r>
            <a:r>
              <a:rPr lang="ru-RU" sz="2400" b="1" dirty="0"/>
              <a:t> </a:t>
            </a:r>
            <a:r>
              <a:rPr lang="ru-RU" sz="2400" b="1" dirty="0" err="1"/>
              <a:t>розладів</a:t>
            </a:r>
            <a:r>
              <a:rPr lang="ru-RU" sz="2400" b="1" dirty="0"/>
              <a:t>, при </a:t>
            </a:r>
            <a:r>
              <a:rPr lang="ru-RU" sz="2400" b="1" dirty="0" err="1"/>
              <a:t>яких</a:t>
            </a:r>
            <a:r>
              <a:rPr lang="ru-RU" sz="2400" b="1" dirty="0"/>
              <a:t> </a:t>
            </a:r>
            <a:r>
              <a:rPr lang="ru-RU" sz="2400" b="1" dirty="0" err="1"/>
              <a:t>тривога</a:t>
            </a:r>
            <a:r>
              <a:rPr lang="ru-RU" sz="2400" b="1" dirty="0"/>
              <a:t> </a:t>
            </a:r>
            <a:r>
              <a:rPr lang="ru-RU" sz="2400" b="1" dirty="0" err="1"/>
              <a:t>пов'язана</a:t>
            </a:r>
            <a:r>
              <a:rPr lang="ru-RU" sz="2400" b="1" dirty="0"/>
              <a:t> з </a:t>
            </a:r>
            <a:r>
              <a:rPr lang="ru-RU" sz="2400" b="1" dirty="0" err="1"/>
              <a:t>конкретними</a:t>
            </a:r>
            <a:r>
              <a:rPr lang="ru-RU" sz="2400" b="1" dirty="0"/>
              <a:t> </a:t>
            </a:r>
            <a:r>
              <a:rPr lang="ru-RU" sz="2400" b="1" dirty="0" err="1"/>
              <a:t>ситуаціями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об'єктами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у </a:t>
            </a:r>
            <a:r>
              <a:rPr lang="ru-RU" sz="2400" b="1" dirty="0" err="1"/>
              <a:t>дійсний</a:t>
            </a:r>
            <a:r>
              <a:rPr lang="ru-RU" sz="2400" b="1" dirty="0"/>
              <a:t> момент не є </a:t>
            </a:r>
            <a:r>
              <a:rPr lang="ru-RU" sz="2400" b="1" dirty="0" err="1"/>
              <a:t>небезпечними</a:t>
            </a:r>
            <a:r>
              <a:rPr lang="ru-RU" sz="2400" b="1" dirty="0"/>
              <a:t>, але </a:t>
            </a:r>
            <a:r>
              <a:rPr lang="ru-RU" sz="2400" b="1" dirty="0" err="1"/>
              <a:t>переживаються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з </a:t>
            </a:r>
            <a:r>
              <a:rPr lang="ru-RU" sz="2400" b="1" dirty="0" err="1"/>
              <a:t>почуттям</a:t>
            </a:r>
            <a:r>
              <a:rPr lang="ru-RU" sz="2400" b="1" dirty="0"/>
              <a:t> страху,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уникаються</a:t>
            </a:r>
            <a:r>
              <a:rPr lang="ru-RU" sz="2400" b="1" dirty="0"/>
              <a:t> </a:t>
            </a:r>
            <a:r>
              <a:rPr lang="ru-RU" sz="2400" b="1" dirty="0" err="1"/>
              <a:t>хворими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r>
              <a:rPr lang="ru-RU" sz="2400" b="1" dirty="0" err="1" smtClean="0"/>
              <a:t>Ця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група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поєднує</a:t>
            </a:r>
            <a:r>
              <a:rPr lang="ru-RU" sz="2400" b="1" dirty="0" smtClean="0"/>
              <a:t> :</a:t>
            </a:r>
          </a:p>
          <a:p>
            <a:pPr marL="0" indent="0">
              <a:buNone/>
            </a:pPr>
            <a:r>
              <a:rPr lang="uk-UA" sz="2400" b="1" dirty="0" smtClean="0"/>
              <a:t>- </a:t>
            </a:r>
            <a:r>
              <a:rPr lang="ru-RU" sz="2400" b="1" dirty="0" err="1" smtClean="0"/>
              <a:t>агорафобію</a:t>
            </a:r>
            <a:r>
              <a:rPr lang="ru-RU" sz="2400" b="1" dirty="0"/>
              <a:t>;</a:t>
            </a:r>
            <a:r>
              <a:rPr lang="ru-RU" sz="2400" b="1" dirty="0" smtClean="0"/>
              <a:t> </a:t>
            </a:r>
            <a:endParaRPr lang="en-US" sz="2400" b="1" dirty="0" smtClean="0"/>
          </a:p>
          <a:p>
            <a:pPr marL="0" indent="0">
              <a:buNone/>
            </a:pPr>
            <a:r>
              <a:rPr lang="uk-UA" sz="2400" b="1" dirty="0"/>
              <a:t>-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соціальні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фобії</a:t>
            </a:r>
            <a:r>
              <a:rPr lang="ru-RU" sz="2400" b="1" dirty="0"/>
              <a:t>;</a:t>
            </a:r>
            <a:endParaRPr lang="en-US" sz="2400" b="1" dirty="0" smtClean="0"/>
          </a:p>
          <a:p>
            <a:pPr marL="0" indent="0">
              <a:buNone/>
            </a:pPr>
            <a:r>
              <a:rPr lang="uk-UA" sz="2400" b="1" dirty="0" smtClean="0"/>
              <a:t>- с</a:t>
            </a:r>
            <a:r>
              <a:rPr lang="ru-RU" sz="2400" b="1" dirty="0" err="1" smtClean="0"/>
              <a:t>пецифічні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ізольовані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фобії</a:t>
            </a:r>
            <a:r>
              <a:rPr lang="ru-RU" sz="2400" b="1" dirty="0" smtClean="0"/>
              <a:t>;</a:t>
            </a:r>
            <a:endParaRPr lang="en-US" sz="2400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519" y="2222339"/>
            <a:ext cx="3733092" cy="407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52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487" y="304800"/>
            <a:ext cx="9487126" cy="1248229"/>
          </a:xfrm>
        </p:spPr>
        <p:txBody>
          <a:bodyPr>
            <a:normAutofit fontScale="90000"/>
          </a:bodyPr>
          <a:lstStyle/>
          <a:p>
            <a:r>
              <a:rPr lang="uk-UA" dirty="0"/>
              <a:t>Клінічні діагностичні </a:t>
            </a:r>
            <a:r>
              <a:rPr lang="uk-UA" dirty="0" smtClean="0"/>
              <a:t>критерії тривожно-</a:t>
            </a:r>
            <a:r>
              <a:rPr lang="uk-UA" dirty="0" err="1" smtClean="0"/>
              <a:t>фобічних</a:t>
            </a:r>
            <a:r>
              <a:rPr lang="uk-UA" dirty="0" smtClean="0"/>
              <a:t> розладів:</a:t>
            </a:r>
            <a:r>
              <a:rPr lang="uk-UA" dirty="0"/>
              <a:t/>
            </a:r>
            <a:br>
              <a:rPr lang="uk-UA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57" y="1553029"/>
            <a:ext cx="11315337" cy="5109027"/>
          </a:xfrm>
        </p:spPr>
        <p:txBody>
          <a:bodyPr>
            <a:normAutofit fontScale="92500"/>
          </a:bodyPr>
          <a:lstStyle/>
          <a:p>
            <a:endParaRPr lang="uk-UA" dirty="0"/>
          </a:p>
          <a:p>
            <a:r>
              <a:rPr lang="uk-UA" sz="2000" b="1" dirty="0" smtClean="0"/>
              <a:t> </a:t>
            </a:r>
            <a:r>
              <a:rPr lang="uk-UA" sz="2400" b="1" dirty="0"/>
              <a:t>початок частіше в </a:t>
            </a:r>
            <a:r>
              <a:rPr lang="uk-UA" sz="2400" b="1" dirty="0" smtClean="0"/>
              <a:t>молодому віці;</a:t>
            </a:r>
            <a:endParaRPr lang="uk-UA" sz="2400" b="1" dirty="0"/>
          </a:p>
          <a:p>
            <a:r>
              <a:rPr lang="uk-UA" sz="2400" b="1" dirty="0" smtClean="0"/>
              <a:t>частіше </a:t>
            </a:r>
            <a:r>
              <a:rPr lang="uk-UA" sz="2400" b="1" dirty="0"/>
              <a:t>зустрічається у жінок</a:t>
            </a:r>
            <a:r>
              <a:rPr lang="uk-UA" sz="2400" b="1" dirty="0" smtClean="0"/>
              <a:t>;</a:t>
            </a:r>
            <a:endParaRPr lang="uk-UA" sz="2400" b="1" dirty="0"/>
          </a:p>
          <a:p>
            <a:r>
              <a:rPr lang="uk-UA" sz="2400" b="1" dirty="0" smtClean="0"/>
              <a:t>присутні вегетативних </a:t>
            </a:r>
            <a:r>
              <a:rPr lang="uk-UA" sz="2400" b="1" dirty="0"/>
              <a:t>симптомів</a:t>
            </a:r>
            <a:r>
              <a:rPr lang="uk-UA" sz="2400" b="1" dirty="0" smtClean="0"/>
              <a:t>;</a:t>
            </a:r>
            <a:endParaRPr lang="uk-UA" sz="2400" b="1" dirty="0"/>
          </a:p>
          <a:p>
            <a:r>
              <a:rPr lang="uk-UA" sz="2400" b="1" dirty="0" smtClean="0"/>
              <a:t> </a:t>
            </a:r>
            <a:r>
              <a:rPr lang="uk-UA" sz="2400" b="1" dirty="0"/>
              <a:t>тривога обмежена </a:t>
            </a:r>
            <a:r>
              <a:rPr lang="uk-UA" sz="2400" b="1" dirty="0" smtClean="0"/>
              <a:t>наявністю конкретної ситуації </a:t>
            </a:r>
            <a:r>
              <a:rPr lang="uk-UA" sz="2400" b="1" dirty="0"/>
              <a:t>або можливістю </a:t>
            </a:r>
            <a:r>
              <a:rPr lang="uk-UA" sz="2400" b="1" dirty="0" smtClean="0"/>
              <a:t>її </a:t>
            </a:r>
            <a:r>
              <a:rPr lang="uk-UA" sz="2400" b="1" dirty="0"/>
              <a:t>виникнення</a:t>
            </a:r>
            <a:r>
              <a:rPr lang="uk-UA" sz="2400" b="1" dirty="0" smtClean="0"/>
              <a:t>;</a:t>
            </a:r>
            <a:endParaRPr lang="uk-UA" sz="2400" b="1" dirty="0"/>
          </a:p>
          <a:p>
            <a:r>
              <a:rPr lang="uk-UA" sz="2400" b="1" dirty="0" smtClean="0"/>
              <a:t> </a:t>
            </a:r>
            <a:r>
              <a:rPr lang="uk-UA" sz="2400" b="1" dirty="0"/>
              <a:t>страх перебування в місцях або ситуаціях, вихід із яких може бути ускладнений, або де неможливо надання допомоги</a:t>
            </a:r>
            <a:r>
              <a:rPr lang="uk-UA" sz="2400" b="1" dirty="0" smtClean="0"/>
              <a:t>;</a:t>
            </a:r>
            <a:endParaRPr lang="uk-UA" sz="2400" b="1" dirty="0"/>
          </a:p>
          <a:p>
            <a:r>
              <a:rPr lang="uk-UA" sz="2400" b="1" dirty="0" smtClean="0"/>
              <a:t> </a:t>
            </a:r>
            <a:r>
              <a:rPr lang="uk-UA" sz="2400" b="1" dirty="0"/>
              <a:t>уникання </a:t>
            </a:r>
            <a:r>
              <a:rPr lang="uk-UA" sz="2400" b="1" dirty="0" err="1"/>
              <a:t>фобічних</a:t>
            </a:r>
            <a:r>
              <a:rPr lang="uk-UA" sz="2400" b="1" dirty="0"/>
              <a:t> ситуацій аж до зміни життєвого стилю</a:t>
            </a:r>
            <a:r>
              <a:rPr lang="uk-UA" sz="2400" b="1" dirty="0" smtClean="0"/>
              <a:t>;</a:t>
            </a:r>
            <a:endParaRPr lang="uk-UA" sz="2400" b="1" dirty="0"/>
          </a:p>
          <a:p>
            <a:r>
              <a:rPr lang="uk-UA" sz="2400" b="1" dirty="0" smtClean="0"/>
              <a:t> </a:t>
            </a:r>
            <a:r>
              <a:rPr lang="uk-UA" sz="2400" b="1" dirty="0"/>
              <a:t>наявність панічних атак з порушенням дихання, серцебиттям, задишкою, пітливістю, тремтінням, парестезіями, приливами жару або холоду, дискомфортом у грудній клітині, страхом смерті, страхом збожеволіти</a:t>
            </a:r>
            <a:r>
              <a:rPr lang="uk-UA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4888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Агорафобія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09" y="1262743"/>
            <a:ext cx="7367451" cy="5105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Агорафобія – боязнь відкритих просторів, транспорту, натовпу. Провокується порушення поїздкою в метро, перебуванням в магазині</a:t>
            </a:r>
            <a:r>
              <a:rPr lang="uk-UA" sz="2000" b="1" dirty="0" smtClean="0"/>
              <a:t>, </a:t>
            </a:r>
            <a:r>
              <a:rPr lang="uk-UA" sz="2000" b="1" dirty="0"/>
              <a:t>в ліфті, в літаку, в театрі, кінозалі і так далі</a:t>
            </a:r>
            <a:r>
              <a:rPr lang="uk-UA" sz="2000" b="1" dirty="0" smtClean="0"/>
              <a:t>.</a:t>
            </a:r>
          </a:p>
          <a:p>
            <a:pPr marL="0" indent="0">
              <a:buNone/>
            </a:pPr>
            <a:r>
              <a:rPr lang="uk-UA" sz="2000" b="1" dirty="0" smtClean="0"/>
              <a:t> </a:t>
            </a:r>
            <a:r>
              <a:rPr lang="uk-UA" sz="2000" b="1" dirty="0"/>
              <a:t>Страх </a:t>
            </a:r>
            <a:r>
              <a:rPr lang="uk-UA" sz="2000" b="1" dirty="0" smtClean="0"/>
              <a:t>супроводжується:</a:t>
            </a:r>
          </a:p>
          <a:p>
            <a:pPr>
              <a:buFontTx/>
              <a:buChar char="-"/>
            </a:pPr>
            <a:r>
              <a:rPr lang="uk-UA" sz="2000" b="1" dirty="0" smtClean="0"/>
              <a:t>вегетативними симптомами: сухість </a:t>
            </a:r>
            <a:r>
              <a:rPr lang="uk-UA" sz="2000" b="1" dirty="0"/>
              <a:t>у роті, тахікардія, </a:t>
            </a:r>
            <a:r>
              <a:rPr lang="uk-UA" sz="2000" b="1" dirty="0" err="1"/>
              <a:t>профузний</a:t>
            </a:r>
            <a:r>
              <a:rPr lang="uk-UA" sz="2000" b="1" dirty="0"/>
              <a:t> піт, </a:t>
            </a:r>
            <a:r>
              <a:rPr lang="uk-UA" sz="2000" b="1" dirty="0" smtClean="0"/>
              <a:t>тремор,</a:t>
            </a:r>
          </a:p>
          <a:p>
            <a:pPr>
              <a:buFontTx/>
              <a:buChar char="-"/>
            </a:pPr>
            <a:r>
              <a:rPr lang="uk-UA" sz="2000" b="1" dirty="0" err="1" smtClean="0"/>
              <a:t>торако</a:t>
            </a:r>
            <a:r>
              <a:rPr lang="uk-UA" sz="2000" b="1" dirty="0" smtClean="0"/>
              <a:t>-абдомінальними симптомами: задишка</a:t>
            </a:r>
            <a:r>
              <a:rPr lang="uk-UA" sz="2000" b="1" dirty="0"/>
              <a:t>, задуха, болі в грудях, нудота, дискомфорт в шлунково-кишковому </a:t>
            </a:r>
            <a:r>
              <a:rPr lang="uk-UA" sz="2000" b="1" dirty="0" smtClean="0"/>
              <a:t>тракті, </a:t>
            </a:r>
          </a:p>
          <a:p>
            <a:pPr>
              <a:buFontTx/>
              <a:buChar char="-"/>
            </a:pPr>
            <a:r>
              <a:rPr lang="uk-UA" sz="2000" b="1" dirty="0" smtClean="0"/>
              <a:t>психічними симптомами: дереалізація</a:t>
            </a:r>
            <a:r>
              <a:rPr lang="uk-UA" sz="2000" b="1" dirty="0"/>
              <a:t>, деперсоналізація, страх втратити над собою </a:t>
            </a:r>
            <a:r>
              <a:rPr lang="uk-UA" sz="2000" b="1" dirty="0" smtClean="0"/>
              <a:t>контроль.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058091"/>
            <a:ext cx="4284617" cy="47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88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06400"/>
            <a:ext cx="8911687" cy="991325"/>
          </a:xfrm>
        </p:spPr>
        <p:txBody>
          <a:bodyPr/>
          <a:lstStyle/>
          <a:p>
            <a:pPr algn="ctr"/>
            <a:r>
              <a:rPr lang="uk-UA" dirty="0"/>
              <a:t>Соціальні </a:t>
            </a:r>
            <a:r>
              <a:rPr lang="uk-UA" dirty="0" smtClean="0"/>
              <a:t>фобії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4" y="1166191"/>
            <a:ext cx="7406638" cy="56918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Соціальні фобії - характеризуються страхом однієї або декількох соціально небезпечних ситуацій, у яких люди відчувають страх підвищеної уваги з боку інших людей, страх зробити що-небудь принизливе для себе або таке, що може привести інших у здивування. Клінічні діагностичні критерії:</a:t>
            </a:r>
          </a:p>
          <a:p>
            <a:r>
              <a:rPr lang="uk-UA" b="1" dirty="0" smtClean="0"/>
              <a:t> </a:t>
            </a:r>
            <a:r>
              <a:rPr lang="uk-UA" b="1" dirty="0"/>
              <a:t>початок у підлітковому віці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концентрація страху з боку оточуючих у порівняно малих групах людей;</a:t>
            </a:r>
          </a:p>
          <a:p>
            <a:r>
              <a:rPr lang="uk-UA" b="1" dirty="0" smtClean="0"/>
              <a:t> </a:t>
            </a:r>
            <a:r>
              <a:rPr lang="uk-UA" b="1" dirty="0"/>
              <a:t>однаково часто зустрічається як у чоловіків, так і у жінок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уникнення </a:t>
            </a:r>
            <a:r>
              <a:rPr lang="uk-UA" b="1" dirty="0" err="1"/>
              <a:t>психотравмуючих</a:t>
            </a:r>
            <a:r>
              <a:rPr lang="uk-UA" b="1" dirty="0"/>
              <a:t> ситуацій аж до повної соціальної ізоляції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фобії ізольовані (страх публічних виступів, страх їжі на людях і т. п.) або дифузні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поєднання соціальних фобій із заниженою самооцінкою й страхом критики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поєднання соціальних фобій із вегетативними порушеннями - почервоніння </a:t>
            </a:r>
            <a:r>
              <a:rPr lang="uk-UA" b="1" dirty="0" smtClean="0"/>
              <a:t>обличчя, </a:t>
            </a:r>
            <a:r>
              <a:rPr lang="uk-UA" b="1" dirty="0"/>
              <a:t>тремор рук, нудота, позиви до сечовипускання.</a:t>
            </a:r>
          </a:p>
          <a:p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242" y="1397725"/>
            <a:ext cx="3980397" cy="4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85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80890"/>
          </a:xfrm>
        </p:spPr>
        <p:txBody>
          <a:bodyPr/>
          <a:lstStyle/>
          <a:p>
            <a:r>
              <a:rPr lang="uk-UA" dirty="0" smtClean="0"/>
              <a:t>Специфічні (ізольовані)фобії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0" y="1593669"/>
            <a:ext cx="6805750" cy="5094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Специфічні ізольовані фобії - це фобії, обмежені </a:t>
            </a:r>
            <a:r>
              <a:rPr lang="uk-UA" b="1" dirty="0" smtClean="0"/>
              <a:t> </a:t>
            </a:r>
            <a:r>
              <a:rPr lang="uk-UA" b="1" dirty="0"/>
              <a:t>визначеними ситуаціями (фобія висоти, грози, </a:t>
            </a:r>
            <a:r>
              <a:rPr lang="uk-UA" b="1" dirty="0" smtClean="0"/>
              <a:t>темряви, </a:t>
            </a:r>
            <a:r>
              <a:rPr lang="uk-UA" b="1" dirty="0"/>
              <a:t>прийому їжі, польоту, певних захворювань), включає:</a:t>
            </a:r>
          </a:p>
          <a:p>
            <a:pPr marL="0" indent="0">
              <a:buNone/>
            </a:pPr>
            <a:r>
              <a:rPr lang="uk-UA" b="1" dirty="0"/>
              <a:t>а) фобії тварин;</a:t>
            </a:r>
          </a:p>
          <a:p>
            <a:pPr marL="0" indent="0">
              <a:buNone/>
            </a:pPr>
            <a:r>
              <a:rPr lang="uk-UA" b="1" dirty="0"/>
              <a:t>б) клаустрофобію;</a:t>
            </a:r>
          </a:p>
          <a:p>
            <a:pPr marL="0" indent="0">
              <a:buNone/>
            </a:pPr>
            <a:r>
              <a:rPr lang="uk-UA" b="1" dirty="0"/>
              <a:t>в) акрофобію;</a:t>
            </a:r>
          </a:p>
          <a:p>
            <a:pPr marL="0" indent="0">
              <a:buNone/>
            </a:pPr>
            <a:r>
              <a:rPr lang="uk-UA" b="1" dirty="0"/>
              <a:t>г) фобію іспитів;</a:t>
            </a:r>
          </a:p>
          <a:p>
            <a:pPr marL="0" indent="0">
              <a:buNone/>
            </a:pPr>
            <a:r>
              <a:rPr lang="uk-UA" b="1" dirty="0"/>
              <a:t>д) просту фобію.</a:t>
            </a:r>
          </a:p>
          <a:p>
            <a:pPr marL="0" indent="0">
              <a:buNone/>
            </a:pPr>
            <a:r>
              <a:rPr lang="uk-UA" b="1" dirty="0"/>
              <a:t>Страх може бути як перед однією або кількома ситуаціями, пацієнт намагається уникати ситуацію, що викликає фобію, спостерігається зниження повсякденної активності , взаємовідносин з людьми (розвиток обмежувальної поведінки), симптоми тривоги виникають виключно в </a:t>
            </a:r>
            <a:r>
              <a:rPr lang="uk-UA" b="1" dirty="0" err="1"/>
              <a:t>фобічних</a:t>
            </a:r>
            <a:r>
              <a:rPr lang="uk-UA" b="1" dirty="0"/>
              <a:t> ситуаціях, навіть при думці о них.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102" y="1921397"/>
            <a:ext cx="4284028" cy="412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34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48194"/>
            <a:ext cx="8911687" cy="1084217"/>
          </a:xfrm>
        </p:spPr>
        <p:txBody>
          <a:bodyPr>
            <a:normAutofit fontScale="90000"/>
          </a:bodyPr>
          <a:lstStyle/>
          <a:p>
            <a:r>
              <a:rPr lang="uk-UA" dirty="0"/>
              <a:t>Клінічні діагностичні </a:t>
            </a:r>
            <a:r>
              <a:rPr lang="uk-UA" dirty="0" smtClean="0"/>
              <a:t>критерії специфічних (ізольованих) фобій: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332411"/>
            <a:ext cx="6374674" cy="5375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Клінічні діагностичні критерії</a:t>
            </a:r>
            <a:r>
              <a:rPr lang="uk-UA" b="1" dirty="0" smtClean="0"/>
              <a:t>: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частіше виникають у дитячому або молодому віці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характеризуються </a:t>
            </a:r>
            <a:r>
              <a:rPr lang="uk-UA" b="1" dirty="0"/>
              <a:t>активізацією сильної тривоги в конкретній ситуації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стійкий страх перед однією або декількома ситуаціями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тенденція до уникання ситуацій, що викликають фобію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зниження повсякденної активності в залежності від того, наскільки важко уникнути ситуацій, взаємовідносин з людьми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вегетативні симптоми.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563" y="2534856"/>
            <a:ext cx="4671447" cy="41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79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Панічний</a:t>
            </a:r>
            <a:r>
              <a:rPr lang="ru-RU" dirty="0"/>
              <a:t> </a:t>
            </a:r>
            <a:r>
              <a:rPr lang="ru-RU" dirty="0" err="1"/>
              <a:t>розлад</a:t>
            </a:r>
            <a:r>
              <a:rPr lang="ru-RU" dirty="0"/>
              <a:t> (</a:t>
            </a:r>
            <a:r>
              <a:rPr lang="ru-RU" dirty="0" err="1"/>
              <a:t>епізодична</a:t>
            </a:r>
            <a:r>
              <a:rPr lang="ru-RU" dirty="0"/>
              <a:t> </a:t>
            </a:r>
            <a:r>
              <a:rPr lang="ru-RU" dirty="0" err="1"/>
              <a:t>пароксизмальна</a:t>
            </a:r>
            <a:r>
              <a:rPr lang="ru-RU" dirty="0"/>
              <a:t> </a:t>
            </a:r>
            <a:r>
              <a:rPr lang="ru-RU" dirty="0" err="1"/>
              <a:t>тривога</a:t>
            </a:r>
            <a:r>
              <a:rPr lang="ru-RU" dirty="0"/>
              <a:t>)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1905000"/>
            <a:ext cx="8412481" cy="4704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Панічний розлад (епізодична пароксизмальна тривога) - повторні приступи важкої тривоги (паніки), що не обмежуються певною ситуацією або обставинами і не передбачені.</a:t>
            </a:r>
          </a:p>
          <a:p>
            <a:pPr marL="0" indent="0">
              <a:buNone/>
            </a:pPr>
            <a:r>
              <a:rPr lang="uk-UA" b="1" dirty="0" smtClean="0"/>
              <a:t>Клінічні </a:t>
            </a:r>
            <a:r>
              <a:rPr lang="uk-UA" b="1" dirty="0"/>
              <a:t>діагностичні критерії</a:t>
            </a:r>
            <a:r>
              <a:rPr lang="uk-UA" b="1" dirty="0" smtClean="0"/>
              <a:t>:</a:t>
            </a:r>
            <a:endParaRPr lang="uk-UA" b="1" dirty="0"/>
          </a:p>
          <a:p>
            <a:pPr marL="0" indent="0">
              <a:buNone/>
            </a:pPr>
            <a:r>
              <a:rPr lang="uk-UA" b="1" dirty="0"/>
              <a:t>а) серцебиття, </a:t>
            </a:r>
            <a:r>
              <a:rPr lang="uk-UA" b="1" dirty="0" smtClean="0"/>
              <a:t> </a:t>
            </a:r>
            <a:r>
              <a:rPr lang="uk-UA" b="1" dirty="0"/>
              <a:t>біль у грудях, відчуття задухи, запаморочення, почуття нереальності</a:t>
            </a:r>
            <a:r>
              <a:rPr lang="uk-UA" b="1" dirty="0" smtClean="0"/>
              <a:t>;</a:t>
            </a:r>
            <a:endParaRPr lang="uk-UA" b="1" dirty="0"/>
          </a:p>
          <a:p>
            <a:pPr marL="0" indent="0">
              <a:buNone/>
            </a:pPr>
            <a:r>
              <a:rPr lang="uk-UA" b="1" dirty="0"/>
              <a:t>б) вторинний страх смерті, утрати самоконтролю або божевілля</a:t>
            </a:r>
            <a:r>
              <a:rPr lang="uk-UA" b="1" dirty="0" smtClean="0"/>
              <a:t>;</a:t>
            </a:r>
            <a:endParaRPr lang="uk-UA" b="1" dirty="0"/>
          </a:p>
          <a:p>
            <a:pPr marL="0" indent="0">
              <a:buNone/>
            </a:pPr>
            <a:r>
              <a:rPr lang="uk-UA" b="1" dirty="0"/>
              <a:t>в) тривалість атак - хвилини, іноді довше, частота різна</a:t>
            </a:r>
            <a:r>
              <a:rPr lang="uk-UA" b="1" dirty="0" smtClean="0"/>
              <a:t>;</a:t>
            </a:r>
            <a:endParaRPr lang="uk-UA" b="1" dirty="0"/>
          </a:p>
          <a:p>
            <a:pPr marL="0" indent="0">
              <a:buNone/>
            </a:pPr>
            <a:r>
              <a:rPr lang="uk-UA" b="1" dirty="0"/>
              <a:t>г) панічна атака приводить до постійного страху виникнення іншої атаки</a:t>
            </a:r>
            <a:r>
              <a:rPr lang="uk-UA" b="1" dirty="0" smtClean="0"/>
              <a:t>;</a:t>
            </a:r>
            <a:endParaRPr lang="uk-UA" b="1" dirty="0"/>
          </a:p>
          <a:p>
            <a:pPr marL="0" indent="0">
              <a:buNone/>
            </a:pPr>
            <a:r>
              <a:rPr lang="uk-UA" b="1" dirty="0"/>
              <a:t>д) стан між атаками порівняно вільний від тривожних симптомів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r>
              <a:rPr lang="uk-UA" b="1" dirty="0"/>
              <a:t>Тривога з'являється несподівано, досягає максимуму за декілька хвилин, супроводжується вегетативними розладами</a:t>
            </a:r>
            <a:r>
              <a:rPr lang="uk-UA" b="1" dirty="0" smtClean="0"/>
              <a:t>.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346" y="2257063"/>
            <a:ext cx="3190042" cy="42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8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Психічне здоров’я та </a:t>
            </a:r>
            <a:r>
              <a:rPr lang="en-US" dirty="0" smtClean="0"/>
              <a:t>COVID-19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29" y="1672046"/>
            <a:ext cx="4833257" cy="4807131"/>
          </a:xfrm>
        </p:spPr>
        <p:txBody>
          <a:bodyPr>
            <a:normAutofit/>
          </a:bodyPr>
          <a:lstStyle/>
          <a:p>
            <a:r>
              <a:rPr lang="uk-UA" b="1" dirty="0"/>
              <a:t>Згідно з визначенням ВООЗ, здоров’я – це стан повного фізичного, психічного та соціального добробуту, а не лише </a:t>
            </a:r>
            <a:r>
              <a:rPr lang="uk-UA" b="1" dirty="0" smtClean="0"/>
              <a:t>відсутність </a:t>
            </a:r>
            <a:r>
              <a:rPr lang="uk-UA" b="1" dirty="0"/>
              <a:t>хвороби або недуги. </a:t>
            </a:r>
            <a:endParaRPr lang="uk-UA" b="1" dirty="0" smtClean="0"/>
          </a:p>
          <a:p>
            <a:r>
              <a:rPr lang="uk-UA" b="1" dirty="0" smtClean="0"/>
              <a:t>Пандемія </a:t>
            </a:r>
            <a:r>
              <a:rPr lang="en-US" b="1" dirty="0"/>
              <a:t>COVID 19 </a:t>
            </a:r>
            <a:r>
              <a:rPr lang="uk-UA" b="1" dirty="0"/>
              <a:t>має суттєвий вплив не лише на фізичне, але й соціальне та психічне благополуччя населення. </a:t>
            </a:r>
            <a:endParaRPr lang="uk-UA" b="1" dirty="0" smtClean="0"/>
          </a:p>
          <a:p>
            <a:r>
              <a:rPr lang="uk-UA" b="1" dirty="0" smtClean="0"/>
              <a:t>Психічні </a:t>
            </a:r>
            <a:r>
              <a:rPr lang="uk-UA" b="1" dirty="0"/>
              <a:t>розлади, пов’язані з </a:t>
            </a:r>
            <a:r>
              <a:rPr lang="en-US" b="1" dirty="0"/>
              <a:t>COVID 19, </a:t>
            </a:r>
            <a:r>
              <a:rPr lang="uk-UA" b="1" dirty="0"/>
              <a:t>є однією з </a:t>
            </a:r>
            <a:r>
              <a:rPr lang="uk-UA" b="1" dirty="0" smtClean="0"/>
              <a:t>найактуальніших </a:t>
            </a:r>
            <a:r>
              <a:rPr lang="uk-UA" b="1" dirty="0"/>
              <a:t>проблем сьогодення. </a:t>
            </a:r>
            <a:endParaRPr lang="en-US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610" y="1672046"/>
            <a:ext cx="4846319" cy="46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16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1" y="391886"/>
            <a:ext cx="9492932" cy="666205"/>
          </a:xfrm>
        </p:spPr>
        <p:txBody>
          <a:bodyPr>
            <a:normAutofit/>
          </a:bodyPr>
          <a:lstStyle/>
          <a:p>
            <a:r>
              <a:rPr lang="uk-UA" dirty="0" err="1"/>
              <a:t>Генералізований</a:t>
            </a:r>
            <a:r>
              <a:rPr lang="uk-UA" dirty="0"/>
              <a:t> тривожний розлад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6" y="1227909"/>
            <a:ext cx="7863840" cy="54472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dirty="0" err="1"/>
              <a:t>Генералізований</a:t>
            </a:r>
            <a:r>
              <a:rPr lang="uk-UA" b="1" dirty="0"/>
              <a:t> тривожний розлад - стан, що має хронічний характер, супроводжується надмірною тривогою і занепокоєністю щодо усього і не обмежується якимись </a:t>
            </a:r>
            <a:r>
              <a:rPr lang="uk-UA" b="1" dirty="0" smtClean="0"/>
              <a:t>обставинам</a:t>
            </a:r>
            <a:endParaRPr lang="uk-UA" b="1" dirty="0"/>
          </a:p>
          <a:p>
            <a:pPr marL="0" indent="0">
              <a:buNone/>
            </a:pPr>
            <a:r>
              <a:rPr lang="uk-UA" b="1" dirty="0" smtClean="0"/>
              <a:t>  Клінічні </a:t>
            </a:r>
            <a:r>
              <a:rPr lang="uk-UA" b="1" dirty="0"/>
              <a:t>діагностичні критерії:</a:t>
            </a:r>
          </a:p>
          <a:p>
            <a:r>
              <a:rPr lang="uk-UA" b="1" dirty="0" smtClean="0"/>
              <a:t> </a:t>
            </a:r>
            <a:r>
              <a:rPr lang="uk-UA" b="1" dirty="0"/>
              <a:t>частіше зустрічається в 20-літньому віці, але може бути і в іншому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частіше у жінок, ніж у чоловіків (2:1</a:t>
            </a:r>
            <a:r>
              <a:rPr lang="uk-UA" b="1" dirty="0" smtClean="0"/>
              <a:t>);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підвищена тривожність і занепокоєння про майбутнє своїх близьких, себе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тривалість не менше декількох тижнів, частіше - місяців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моторна напруга (тремтіння, посмикування, відчуття ознобу, неможливість розслабитися, головний біль, почуття хвилювання, неможливість зосередитися</a:t>
            </a:r>
            <a:r>
              <a:rPr lang="uk-UA" b="1" dirty="0" smtClean="0"/>
              <a:t>);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вегетативна гіперактивність (пітливість, тахікардія або </a:t>
            </a:r>
            <a:r>
              <a:rPr lang="uk-UA" b="1" dirty="0" err="1"/>
              <a:t>тахипное</a:t>
            </a:r>
            <a:r>
              <a:rPr lang="uk-UA" b="1" dirty="0"/>
              <a:t>, запаморочення, сухість у роті, слабкість, </a:t>
            </a:r>
            <a:r>
              <a:rPr lang="uk-UA" b="1" dirty="0" err="1"/>
              <a:t>епігастральні</a:t>
            </a:r>
            <a:r>
              <a:rPr lang="uk-UA" b="1" dirty="0"/>
              <a:t> розлади, гіперемія, утруднене ковтання</a:t>
            </a:r>
            <a:r>
              <a:rPr lang="uk-UA" b="1" dirty="0" smtClean="0"/>
              <a:t>);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почуття напруженості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перебільшена сторожкість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порушення сну</a:t>
            </a:r>
            <a:r>
              <a:rPr lang="uk-UA" b="1" dirty="0" smtClean="0"/>
              <a:t>;</a:t>
            </a:r>
            <a:endParaRPr lang="uk-UA" b="1" dirty="0"/>
          </a:p>
          <a:p>
            <a:r>
              <a:rPr lang="uk-UA" b="1" dirty="0" smtClean="0"/>
              <a:t> </a:t>
            </a:r>
            <a:r>
              <a:rPr lang="uk-UA" b="1" dirty="0"/>
              <a:t>дратівливість.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541417"/>
            <a:ext cx="4419600" cy="5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42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235" y="624110"/>
            <a:ext cx="9793378" cy="1280890"/>
          </a:xfrm>
        </p:spPr>
        <p:txBody>
          <a:bodyPr/>
          <a:lstStyle/>
          <a:p>
            <a:r>
              <a:rPr lang="ru-RU" dirty="0" err="1"/>
              <a:t>Змішаний</a:t>
            </a:r>
            <a:r>
              <a:rPr lang="ru-RU" dirty="0"/>
              <a:t> </a:t>
            </a:r>
            <a:r>
              <a:rPr lang="ru-RU" dirty="0" err="1"/>
              <a:t>тривожний</a:t>
            </a:r>
            <a:r>
              <a:rPr lang="ru-RU" dirty="0"/>
              <a:t> і </a:t>
            </a:r>
            <a:r>
              <a:rPr lang="ru-RU" dirty="0" err="1"/>
              <a:t>депресивний</a:t>
            </a:r>
            <a:r>
              <a:rPr lang="ru-RU" dirty="0"/>
              <a:t> </a:t>
            </a:r>
            <a:r>
              <a:rPr lang="ru-RU" dirty="0" err="1"/>
              <a:t>розлад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443" y="1905000"/>
            <a:ext cx="6074229" cy="4743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Змішаний тривожний і депресивний розлад - це стан, при якому мають місце як симптоми тривоги, так і симптоми депресії, але немає виразності або домінування того чи іншого.</a:t>
            </a:r>
          </a:p>
          <a:p>
            <a:pPr marL="0" indent="0">
              <a:buNone/>
            </a:pPr>
            <a:r>
              <a:rPr lang="uk-UA" sz="2000" b="1" dirty="0" smtClean="0"/>
              <a:t>Клінічні </a:t>
            </a:r>
            <a:r>
              <a:rPr lang="uk-UA" sz="2000" b="1" dirty="0"/>
              <a:t>діагностичні критерії:</a:t>
            </a:r>
          </a:p>
          <a:p>
            <a:pPr marL="0" indent="0">
              <a:buNone/>
            </a:pPr>
            <a:r>
              <a:rPr lang="uk-UA" sz="2000" b="1" dirty="0" smtClean="0"/>
              <a:t>а</a:t>
            </a:r>
            <a:r>
              <a:rPr lang="uk-UA" sz="2000" b="1" dirty="0"/>
              <a:t>) наявність тривоги і депресії рівного і не дуже інтенсивного ступеня виразності (легка </a:t>
            </a:r>
            <a:r>
              <a:rPr lang="uk-UA" sz="2000" b="1" dirty="0" smtClean="0"/>
              <a:t>або </a:t>
            </a:r>
            <a:r>
              <a:rPr lang="uk-UA" sz="2000" b="1" dirty="0"/>
              <a:t>нестійка);</a:t>
            </a:r>
          </a:p>
          <a:p>
            <a:pPr marL="0" indent="0">
              <a:buNone/>
            </a:pPr>
            <a:r>
              <a:rPr lang="uk-UA" sz="2000" b="1" dirty="0" smtClean="0"/>
              <a:t>б</a:t>
            </a:r>
            <a:r>
              <a:rPr lang="uk-UA" sz="2000" b="1" dirty="0"/>
              <a:t>) вегетативні симптоми - тремор, серцебиття, сухість у роті, бурління в животі.</a:t>
            </a:r>
            <a:endParaRPr lang="en-US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16" y="1619794"/>
            <a:ext cx="4702629" cy="46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23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995" y="624110"/>
            <a:ext cx="9427618" cy="6560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Посттравматичний стресовий розлад(ПТСР)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397725"/>
            <a:ext cx="8007531" cy="495082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/>
              <a:t>ПТСР </a:t>
            </a:r>
            <a:r>
              <a:rPr lang="ru-RU" b="1" dirty="0" smtClean="0"/>
              <a:t> </a:t>
            </a:r>
            <a:r>
              <a:rPr lang="ru-RU" b="1" dirty="0" err="1" smtClean="0"/>
              <a:t>виникає</a:t>
            </a:r>
            <a:r>
              <a:rPr lang="ru-RU" b="1" dirty="0" smtClean="0"/>
              <a:t> </a:t>
            </a:r>
            <a:r>
              <a:rPr lang="ru-RU" b="1" dirty="0"/>
              <a:t>як </a:t>
            </a:r>
            <a:r>
              <a:rPr lang="ru-RU" b="1" dirty="0" err="1"/>
              <a:t>відставлена</a:t>
            </a:r>
            <a:r>
              <a:rPr lang="ru-RU" b="1" dirty="0"/>
              <a:t> </a:t>
            </a:r>
            <a:r>
              <a:rPr lang="ru-RU" b="1" dirty="0" smtClean="0"/>
              <a:t>та/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/>
              <a:t>затяжна</a:t>
            </a:r>
            <a:r>
              <a:rPr lang="ru-RU" b="1" dirty="0"/>
              <a:t> </a:t>
            </a:r>
            <a:r>
              <a:rPr lang="ru-RU" b="1" dirty="0" err="1"/>
              <a:t>реакція</a:t>
            </a:r>
            <a:r>
              <a:rPr lang="ru-RU" b="1" dirty="0"/>
              <a:t> на </a:t>
            </a:r>
            <a:r>
              <a:rPr lang="ru-RU" b="1" dirty="0" err="1"/>
              <a:t>стресову</a:t>
            </a:r>
            <a:r>
              <a:rPr lang="ru-RU" b="1" dirty="0"/>
              <a:t> </a:t>
            </a:r>
            <a:r>
              <a:rPr lang="ru-RU" b="1" dirty="0" err="1"/>
              <a:t>подію</a:t>
            </a:r>
            <a:r>
              <a:rPr lang="ru-RU" b="1" dirty="0"/>
              <a:t> </a:t>
            </a:r>
            <a:r>
              <a:rPr lang="ru-RU" b="1" dirty="0" err="1"/>
              <a:t>виключно</a:t>
            </a:r>
            <a:r>
              <a:rPr lang="ru-RU" b="1" dirty="0"/>
              <a:t> </a:t>
            </a:r>
            <a:r>
              <a:rPr lang="ru-RU" b="1" dirty="0" err="1"/>
              <a:t>загрозливого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катастрофічного</a:t>
            </a:r>
            <a:r>
              <a:rPr lang="ru-RU" b="1" dirty="0"/>
              <a:t> характеру, яка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викликати</a:t>
            </a:r>
            <a:r>
              <a:rPr lang="ru-RU" b="1" dirty="0"/>
              <a:t> </a:t>
            </a:r>
            <a:r>
              <a:rPr lang="ru-RU" b="1" dirty="0" err="1"/>
              <a:t>дистрес</a:t>
            </a:r>
            <a:r>
              <a:rPr lang="ru-RU" b="1" dirty="0"/>
              <a:t> </a:t>
            </a:r>
            <a:r>
              <a:rPr lang="ru-RU" b="1" dirty="0" err="1"/>
              <a:t>майже</a:t>
            </a:r>
            <a:r>
              <a:rPr lang="ru-RU" b="1" dirty="0"/>
              <a:t> у </a:t>
            </a:r>
            <a:r>
              <a:rPr lang="ru-RU" b="1" dirty="0" err="1"/>
              <a:t>кожної</a:t>
            </a:r>
            <a:r>
              <a:rPr lang="ru-RU" b="1" dirty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СИМПТОМАТИЧНІ КРИТЕРІЇ: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переживання</a:t>
            </a:r>
            <a:r>
              <a:rPr lang="ru-RU" b="1" dirty="0" smtClean="0"/>
              <a:t> </a:t>
            </a:r>
            <a:r>
              <a:rPr lang="ru-RU" b="1" dirty="0" err="1"/>
              <a:t>травмуючої</a:t>
            </a:r>
            <a:r>
              <a:rPr lang="ru-RU" b="1" dirty="0"/>
              <a:t> </a:t>
            </a:r>
            <a:r>
              <a:rPr lang="ru-RU" b="1" dirty="0" err="1" smtClean="0"/>
              <a:t>події</a:t>
            </a:r>
            <a:r>
              <a:rPr lang="ru-RU" b="1" dirty="0" smtClean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 smtClean="0"/>
              <a:t>повторюються</a:t>
            </a:r>
            <a:r>
              <a:rPr lang="ru-RU" b="1" dirty="0"/>
              <a:t>, — </a:t>
            </a:r>
            <a:r>
              <a:rPr lang="ru-RU" b="1" dirty="0" err="1"/>
              <a:t>це</a:t>
            </a:r>
            <a:r>
              <a:rPr lang="ru-RU" b="1" dirty="0"/>
              <a:t> спонтанно </a:t>
            </a:r>
            <a:r>
              <a:rPr lang="ru-RU" b="1" dirty="0" err="1" smtClean="0"/>
              <a:t>виникаючі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/>
              <a:t>напливи</a:t>
            </a:r>
            <a:r>
              <a:rPr lang="ru-RU" b="1" dirty="0"/>
              <a:t> </a:t>
            </a:r>
            <a:r>
              <a:rPr lang="ru-RU" b="1" dirty="0" err="1"/>
              <a:t>спогадів</a:t>
            </a:r>
            <a:r>
              <a:rPr lang="ru-RU" b="1" dirty="0"/>
              <a:t> про </a:t>
            </a:r>
            <a:r>
              <a:rPr lang="ru-RU" b="1" dirty="0" err="1"/>
              <a:t>подію</a:t>
            </a:r>
            <a:r>
              <a:rPr lang="ru-RU" b="1" dirty="0"/>
              <a:t>, </a:t>
            </a:r>
            <a:r>
              <a:rPr lang="ru-RU" b="1" dirty="0" err="1"/>
              <a:t>відчуття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/>
              <a:t>травматична</a:t>
            </a:r>
            <a:r>
              <a:rPr lang="ru-RU" b="1" dirty="0"/>
              <a:t> </a:t>
            </a:r>
            <a:r>
              <a:rPr lang="ru-RU" b="1" dirty="0" err="1"/>
              <a:t>ситуація</a:t>
            </a:r>
            <a:r>
              <a:rPr lang="ru-RU" b="1" dirty="0"/>
              <a:t> </a:t>
            </a:r>
            <a:r>
              <a:rPr lang="ru-RU" b="1" dirty="0" err="1"/>
              <a:t>повертається</a:t>
            </a:r>
            <a:r>
              <a:rPr lang="ru-RU" b="1" dirty="0"/>
              <a:t> </a:t>
            </a:r>
            <a:r>
              <a:rPr lang="ru-RU" b="1" dirty="0" err="1"/>
              <a:t>ніби</a:t>
            </a:r>
            <a:r>
              <a:rPr lang="ru-RU" b="1" dirty="0"/>
              <a:t> наяву (у </a:t>
            </a:r>
            <a:r>
              <a:rPr lang="ru-RU" b="1" dirty="0" err="1"/>
              <a:t>вигляді</a:t>
            </a:r>
            <a:r>
              <a:rPr lang="ru-RU" b="1" dirty="0"/>
              <a:t> </a:t>
            </a:r>
            <a:r>
              <a:rPr lang="ru-RU" b="1" dirty="0" err="1"/>
              <a:t>ілюзій</a:t>
            </a:r>
            <a:r>
              <a:rPr lang="ru-RU" b="1" dirty="0"/>
              <a:t>, </a:t>
            </a:r>
            <a:r>
              <a:rPr lang="ru-RU" b="1" dirty="0" err="1"/>
              <a:t>галюцинацій</a:t>
            </a:r>
            <a:r>
              <a:rPr lang="ru-RU" b="1" dirty="0"/>
              <a:t> та </a:t>
            </a:r>
            <a:r>
              <a:rPr lang="ru-RU" b="1" dirty="0" err="1"/>
              <a:t>флешбеків</a:t>
            </a:r>
            <a:r>
              <a:rPr lang="ru-RU" b="1" dirty="0" smtClean="0"/>
              <a:t>);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уникнення</a:t>
            </a:r>
            <a:r>
              <a:rPr lang="ru-RU" b="1" dirty="0" smtClean="0"/>
              <a:t> </a:t>
            </a:r>
            <a:r>
              <a:rPr lang="ru-RU" b="1" dirty="0" err="1"/>
              <a:t>дій</a:t>
            </a:r>
            <a:r>
              <a:rPr lang="ru-RU" b="1" dirty="0"/>
              <a:t> та </a:t>
            </a:r>
            <a:r>
              <a:rPr lang="ru-RU" b="1" dirty="0" err="1"/>
              <a:t>ситуацій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нагадують</a:t>
            </a:r>
            <a:r>
              <a:rPr lang="ru-RU" b="1" dirty="0"/>
              <a:t> про травму, </a:t>
            </a:r>
            <a:r>
              <a:rPr lang="ru-RU" b="1" dirty="0" err="1"/>
              <a:t>включає</a:t>
            </a:r>
            <a:r>
              <a:rPr lang="ru-RU" b="1" dirty="0"/>
              <a:t> </a:t>
            </a:r>
            <a:r>
              <a:rPr lang="ru-RU" b="1" dirty="0" err="1"/>
              <a:t>фактичне</a:t>
            </a:r>
            <a:r>
              <a:rPr lang="ru-RU" b="1" dirty="0"/>
              <a:t> </a:t>
            </a:r>
            <a:r>
              <a:rPr lang="ru-RU" b="1" dirty="0" err="1"/>
              <a:t>уникнення</a:t>
            </a:r>
            <a:r>
              <a:rPr lang="ru-RU" b="1" dirty="0"/>
              <a:t>, </a:t>
            </a:r>
            <a:r>
              <a:rPr lang="ru-RU" b="1" dirty="0" err="1"/>
              <a:t>емоційну</a:t>
            </a:r>
            <a:r>
              <a:rPr lang="ru-RU" b="1" dirty="0"/>
              <a:t> </a:t>
            </a:r>
            <a:r>
              <a:rPr lang="ru-RU" b="1" dirty="0" err="1"/>
              <a:t>відстороненість</a:t>
            </a:r>
            <a:r>
              <a:rPr lang="ru-RU" b="1" dirty="0"/>
              <a:t> та </a:t>
            </a:r>
            <a:r>
              <a:rPr lang="ru-RU" b="1" dirty="0" err="1"/>
              <a:t>обмежувальну</a:t>
            </a:r>
            <a:r>
              <a:rPr lang="ru-RU" b="1" dirty="0"/>
              <a:t> </a:t>
            </a:r>
            <a:r>
              <a:rPr lang="ru-RU" b="1" dirty="0" err="1" smtClean="0"/>
              <a:t>поведінку</a:t>
            </a:r>
            <a:r>
              <a:rPr lang="ru-RU" b="1" dirty="0" smtClean="0"/>
              <a:t>;</a:t>
            </a:r>
          </a:p>
          <a:p>
            <a:r>
              <a:rPr lang="ru-RU" b="1" dirty="0"/>
              <a:t>- </a:t>
            </a:r>
            <a:r>
              <a:rPr lang="ru-RU" b="1" dirty="0" err="1" smtClean="0"/>
              <a:t>надмірне</a:t>
            </a:r>
            <a:r>
              <a:rPr lang="ru-RU" b="1" dirty="0" smtClean="0"/>
              <a:t> </a:t>
            </a:r>
            <a:r>
              <a:rPr lang="ru-RU" b="1" dirty="0" err="1"/>
              <a:t>психофізіологічне</a:t>
            </a:r>
            <a:r>
              <a:rPr lang="ru-RU" b="1" dirty="0"/>
              <a:t> </a:t>
            </a:r>
            <a:r>
              <a:rPr lang="ru-RU" b="1" dirty="0" err="1"/>
              <a:t>збудження</a:t>
            </a:r>
            <a:r>
              <a:rPr lang="ru-RU" b="1" dirty="0"/>
              <a:t> </a:t>
            </a:r>
            <a:r>
              <a:rPr lang="ru-RU" b="1" dirty="0" err="1"/>
              <a:t>проявляється</a:t>
            </a:r>
            <a:r>
              <a:rPr lang="ru-RU" b="1" dirty="0"/>
              <a:t> такими симптомами, як </a:t>
            </a:r>
            <a:r>
              <a:rPr lang="ru-RU" b="1" dirty="0" err="1"/>
              <a:t>безсоння</a:t>
            </a:r>
            <a:r>
              <a:rPr lang="ru-RU" b="1" dirty="0"/>
              <a:t>, </a:t>
            </a:r>
            <a:r>
              <a:rPr lang="ru-RU" b="1" dirty="0" err="1"/>
              <a:t>підвищена</a:t>
            </a:r>
            <a:r>
              <a:rPr lang="ru-RU" b="1" dirty="0"/>
              <a:t> </a:t>
            </a:r>
            <a:r>
              <a:rPr lang="ru-RU" b="1" dirty="0" err="1"/>
              <a:t>реакція</a:t>
            </a:r>
            <a:r>
              <a:rPr lang="ru-RU" b="1" dirty="0"/>
              <a:t> </a:t>
            </a:r>
            <a:r>
              <a:rPr lang="ru-RU" b="1" dirty="0" err="1"/>
              <a:t>переляку</a:t>
            </a:r>
            <a:r>
              <a:rPr lang="ru-RU" b="1" dirty="0"/>
              <a:t>, </a:t>
            </a:r>
            <a:r>
              <a:rPr lang="ru-RU" b="1" dirty="0" err="1" smtClean="0"/>
              <a:t>надстороженість</a:t>
            </a:r>
            <a:r>
              <a:rPr lang="ru-RU" b="1" dirty="0"/>
              <a:t>, </a:t>
            </a:r>
            <a:r>
              <a:rPr lang="ru-RU" b="1" dirty="0" err="1"/>
              <a:t>реакція</a:t>
            </a:r>
            <a:r>
              <a:rPr lang="ru-RU" b="1" dirty="0"/>
              <a:t> </a:t>
            </a:r>
            <a:r>
              <a:rPr lang="ru-RU" b="1" dirty="0" err="1"/>
              <a:t>здригання</a:t>
            </a:r>
            <a:r>
              <a:rPr lang="ru-RU" b="1" dirty="0"/>
              <a:t>, </a:t>
            </a:r>
            <a:r>
              <a:rPr lang="ru-RU" b="1" dirty="0" err="1"/>
              <a:t>труднощі</a:t>
            </a:r>
            <a:r>
              <a:rPr lang="ru-RU" b="1" dirty="0"/>
              <a:t> </a:t>
            </a:r>
            <a:r>
              <a:rPr lang="ru-RU" b="1" dirty="0" err="1"/>
              <a:t>зосередження</a:t>
            </a:r>
            <a:r>
              <a:rPr lang="ru-RU" b="1" dirty="0"/>
              <a:t>.</a:t>
            </a:r>
            <a:endParaRPr lang="ru-RU" b="1" dirty="0" smtClean="0"/>
          </a:p>
          <a:p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968" y="1397725"/>
            <a:ext cx="3373671" cy="46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00446"/>
            <a:ext cx="8911687" cy="966651"/>
          </a:xfrm>
        </p:spPr>
        <p:txBody>
          <a:bodyPr/>
          <a:lstStyle/>
          <a:p>
            <a:r>
              <a:rPr lang="uk-UA" dirty="0" smtClean="0"/>
              <a:t>Депресивний епізод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7" y="1267096"/>
            <a:ext cx="7341324" cy="5408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/>
              <a:t>     </a:t>
            </a:r>
            <a:r>
              <a:rPr lang="uk-UA" b="1" dirty="0" smtClean="0"/>
              <a:t>Клінічна картина характеризується порушеннями:</a:t>
            </a:r>
          </a:p>
          <a:p>
            <a:r>
              <a:rPr lang="uk-UA" b="1" dirty="0"/>
              <a:t>-</a:t>
            </a:r>
            <a:r>
              <a:rPr lang="uk-UA" b="1" dirty="0" smtClean="0"/>
              <a:t> </a:t>
            </a:r>
            <a:r>
              <a:rPr lang="uk-UA" b="1" dirty="0"/>
              <a:t>в </a:t>
            </a:r>
            <a:r>
              <a:rPr lang="uk-UA" b="1" dirty="0" smtClean="0"/>
              <a:t>емоційній </a:t>
            </a:r>
            <a:r>
              <a:rPr lang="uk-UA" b="1" dirty="0"/>
              <a:t>сфері (депресія з характерними добовими коливаннями </a:t>
            </a:r>
            <a:r>
              <a:rPr lang="uk-UA" b="1" dirty="0" smtClean="0"/>
              <a:t>настрою </a:t>
            </a:r>
            <a:r>
              <a:rPr lang="uk-UA" b="1" dirty="0"/>
              <a:t>— максимальна </a:t>
            </a:r>
            <a:r>
              <a:rPr lang="uk-UA" b="1" dirty="0" err="1"/>
              <a:t>вираженість</a:t>
            </a:r>
            <a:r>
              <a:rPr lang="uk-UA" b="1" dirty="0"/>
              <a:t> депресії зранку</a:t>
            </a:r>
            <a:r>
              <a:rPr lang="uk-UA" b="1" dirty="0" smtClean="0"/>
              <a:t>);</a:t>
            </a:r>
          </a:p>
          <a:p>
            <a:r>
              <a:rPr lang="uk-UA" b="1" dirty="0"/>
              <a:t>-</a:t>
            </a:r>
            <a:r>
              <a:rPr lang="uk-UA" b="1" dirty="0" smtClean="0"/>
              <a:t> </a:t>
            </a:r>
            <a:r>
              <a:rPr lang="uk-UA" b="1" dirty="0"/>
              <a:t>у сфері </a:t>
            </a:r>
            <a:r>
              <a:rPr lang="uk-UA" b="1" dirty="0" smtClean="0"/>
              <a:t>мислення </a:t>
            </a:r>
            <a:r>
              <a:rPr lang="uk-UA" b="1" dirty="0"/>
              <a:t>(уповільнення темпу, маячні ідеї самозвинувачення і </a:t>
            </a:r>
            <a:r>
              <a:rPr lang="uk-UA" b="1" dirty="0" smtClean="0"/>
              <a:t>самознищення</a:t>
            </a:r>
            <a:r>
              <a:rPr lang="uk-UA" b="1" dirty="0"/>
              <a:t>, </a:t>
            </a:r>
            <a:r>
              <a:rPr lang="uk-UA" b="1" dirty="0" err="1"/>
              <a:t>суїцидальні</a:t>
            </a:r>
            <a:r>
              <a:rPr lang="uk-UA" b="1" dirty="0"/>
              <a:t> думки); </a:t>
            </a:r>
            <a:endParaRPr lang="uk-UA" b="1" dirty="0" smtClean="0"/>
          </a:p>
          <a:p>
            <a:r>
              <a:rPr lang="uk-UA" b="1" dirty="0"/>
              <a:t>-</a:t>
            </a:r>
            <a:r>
              <a:rPr lang="uk-UA" b="1" dirty="0" smtClean="0"/>
              <a:t>в </a:t>
            </a:r>
            <a:r>
              <a:rPr lang="uk-UA" b="1" dirty="0" err="1"/>
              <a:t>ефекторно</a:t>
            </a:r>
            <a:r>
              <a:rPr lang="uk-UA" b="1" dirty="0"/>
              <a:t>-вольовій сфері (</a:t>
            </a:r>
            <a:r>
              <a:rPr lang="uk-UA" b="1" dirty="0" smtClean="0"/>
              <a:t>психомоторна </a:t>
            </a:r>
            <a:r>
              <a:rPr lang="uk-UA" b="1" dirty="0"/>
              <a:t>загальмованість аж до депресивного ступору, </a:t>
            </a:r>
            <a:r>
              <a:rPr lang="uk-UA" b="1" dirty="0" smtClean="0"/>
              <a:t>ослаблення </a:t>
            </a:r>
            <a:r>
              <a:rPr lang="uk-UA" b="1" dirty="0"/>
              <a:t>інстинктів, </a:t>
            </a:r>
            <a:r>
              <a:rPr lang="uk-UA" b="1" dirty="0" err="1"/>
              <a:t>прикутість</a:t>
            </a:r>
            <a:r>
              <a:rPr lang="uk-UA" b="1" dirty="0"/>
              <a:t> уваги до своїх переживань).</a:t>
            </a:r>
          </a:p>
          <a:p>
            <a:r>
              <a:rPr lang="uk-UA" b="1" dirty="0"/>
              <a:t>Соматичні та неврологічні симптоми: </a:t>
            </a:r>
            <a:r>
              <a:rPr lang="uk-UA" b="1" dirty="0" smtClean="0"/>
              <a:t>-тріада </a:t>
            </a:r>
            <a:r>
              <a:rPr lang="uk-UA" b="1" dirty="0"/>
              <a:t>Протопопова (</a:t>
            </a:r>
            <a:r>
              <a:rPr lang="uk-UA" b="1" dirty="0" smtClean="0"/>
              <a:t>широкі </a:t>
            </a:r>
            <a:r>
              <a:rPr lang="uk-UA" b="1" dirty="0"/>
              <a:t>зіниці, тахікардія, закрепи</a:t>
            </a:r>
            <a:r>
              <a:rPr lang="uk-UA" b="1" dirty="0" smtClean="0"/>
              <a:t>), аменорея</a:t>
            </a:r>
            <a:r>
              <a:rPr lang="uk-UA" b="1" dirty="0"/>
              <a:t>, </a:t>
            </a:r>
            <a:r>
              <a:rPr lang="uk-UA" b="1" dirty="0" smtClean="0"/>
              <a:t>схуднення </a:t>
            </a:r>
            <a:r>
              <a:rPr lang="uk-UA" b="1" dirty="0"/>
              <a:t>(</a:t>
            </a:r>
            <a:r>
              <a:rPr lang="uk-UA" b="1" dirty="0" smtClean="0"/>
              <a:t>внаслідок </a:t>
            </a:r>
            <a:r>
              <a:rPr lang="uk-UA" b="1" dirty="0"/>
              <a:t>зниження апетиту та відмови від їжі через маячні ідеї </a:t>
            </a:r>
            <a:r>
              <a:rPr lang="uk-UA" b="1" dirty="0" smtClean="0"/>
              <a:t>гріховності), зниження </a:t>
            </a:r>
            <a:r>
              <a:rPr lang="uk-UA" b="1" dirty="0"/>
              <a:t>секреторної діяльності, </a:t>
            </a:r>
            <a:r>
              <a:rPr lang="uk-UA" b="1" dirty="0" smtClean="0"/>
              <a:t>підвищення артеріального </a:t>
            </a:r>
            <a:r>
              <a:rPr lang="uk-UA" b="1" dirty="0"/>
              <a:t>тиску, </a:t>
            </a:r>
            <a:r>
              <a:rPr lang="uk-UA" b="1" dirty="0" smtClean="0"/>
              <a:t>підвищення </a:t>
            </a:r>
            <a:r>
              <a:rPr lang="uk-UA" b="1" dirty="0"/>
              <a:t>рівня глюкози в крові, </a:t>
            </a:r>
            <a:r>
              <a:rPr lang="uk-UA" b="1" dirty="0" smtClean="0"/>
              <a:t>безсоння</a:t>
            </a:r>
            <a:r>
              <a:rPr lang="uk-UA" b="1" dirty="0"/>
              <a:t>, </a:t>
            </a:r>
            <a:r>
              <a:rPr lang="uk-UA" b="1" dirty="0" smtClean="0"/>
              <a:t>зниження </a:t>
            </a:r>
            <a:r>
              <a:rPr lang="uk-UA" b="1" dirty="0"/>
              <a:t>статевого потягу (лібідо).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121" y="856527"/>
            <a:ext cx="3978878" cy="59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08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63" y="275772"/>
            <a:ext cx="9662749" cy="798286"/>
          </a:xfrm>
        </p:spPr>
        <p:txBody>
          <a:bodyPr/>
          <a:lstStyle/>
          <a:p>
            <a:r>
              <a:rPr lang="uk-UA" dirty="0" smtClean="0"/>
              <a:t>Прихована </a:t>
            </a:r>
            <a:r>
              <a:rPr lang="uk-UA" dirty="0"/>
              <a:t>депресія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6" y="1384663"/>
            <a:ext cx="7120708" cy="5473336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Прихована</a:t>
            </a:r>
            <a:r>
              <a:rPr lang="ru-RU" sz="2000" b="1" dirty="0" smtClean="0"/>
              <a:t> </a:t>
            </a:r>
            <a:r>
              <a:rPr lang="ru-RU" sz="2000" b="1" dirty="0" err="1"/>
              <a:t>депресія</a:t>
            </a:r>
            <a:r>
              <a:rPr lang="ru-RU" sz="2000" b="1" dirty="0"/>
              <a:t> (</a:t>
            </a:r>
            <a:r>
              <a:rPr lang="ru-RU" sz="2000" b="1" dirty="0" err="1"/>
              <a:t>маскована</a:t>
            </a:r>
            <a:r>
              <a:rPr lang="ru-RU" sz="2000" b="1" dirty="0"/>
              <a:t>, </a:t>
            </a:r>
            <a:r>
              <a:rPr lang="ru-RU" sz="2000" b="1" dirty="0" err="1"/>
              <a:t>соматизована</a:t>
            </a:r>
            <a:r>
              <a:rPr lang="ru-RU" sz="2000" b="1" dirty="0"/>
              <a:t>, </a:t>
            </a:r>
            <a:r>
              <a:rPr lang="ru-RU" sz="2000" b="1" dirty="0" err="1"/>
              <a:t>депресія</a:t>
            </a:r>
            <a:r>
              <a:rPr lang="ru-RU" sz="2000" b="1" dirty="0"/>
              <a:t> без </a:t>
            </a:r>
            <a:r>
              <a:rPr lang="ru-RU" sz="2000" b="1" dirty="0" err="1"/>
              <a:t>депресії</a:t>
            </a:r>
            <a:r>
              <a:rPr lang="ru-RU" sz="2000" b="1" dirty="0"/>
              <a:t>, </a:t>
            </a:r>
            <a:r>
              <a:rPr lang="ru-RU" sz="2000" b="1" dirty="0" err="1"/>
              <a:t>ларвована</a:t>
            </a:r>
            <a:r>
              <a:rPr lang="ru-RU" sz="2000" b="1" dirty="0"/>
              <a:t>) — стан, за </a:t>
            </a:r>
            <a:r>
              <a:rPr lang="ru-RU" sz="2000" b="1" dirty="0" err="1"/>
              <a:t>якого</a:t>
            </a:r>
            <a:r>
              <a:rPr lang="ru-RU" sz="2000" b="1" dirty="0"/>
              <a:t> </a:t>
            </a:r>
            <a:r>
              <a:rPr lang="ru-RU" sz="2000" b="1" dirty="0" err="1"/>
              <a:t>соматичні</a:t>
            </a:r>
            <a:r>
              <a:rPr lang="ru-RU" sz="2000" b="1" dirty="0"/>
              <a:t> </a:t>
            </a:r>
            <a:r>
              <a:rPr lang="ru-RU" sz="2000" b="1" dirty="0" err="1"/>
              <a:t>розлади</a:t>
            </a:r>
            <a:r>
              <a:rPr lang="ru-RU" sz="2000" b="1" dirty="0"/>
              <a:t> </a:t>
            </a:r>
            <a:r>
              <a:rPr lang="ru-RU" sz="2000" b="1" dirty="0" err="1"/>
              <a:t>стають</a:t>
            </a:r>
            <a:r>
              <a:rPr lang="ru-RU" sz="2000" b="1" dirty="0"/>
              <a:t> </a:t>
            </a:r>
            <a:r>
              <a:rPr lang="ru-RU" sz="2000" b="1" dirty="0" err="1"/>
              <a:t>основними</a:t>
            </a:r>
            <a:r>
              <a:rPr lang="ru-RU" sz="2000" b="1" dirty="0"/>
              <a:t> в </a:t>
            </a:r>
            <a:r>
              <a:rPr lang="ru-RU" sz="2000" b="1" dirty="0" err="1"/>
              <a:t>клінічній</a:t>
            </a:r>
            <a:r>
              <a:rPr lang="ru-RU" sz="2000" b="1" dirty="0"/>
              <a:t> </a:t>
            </a:r>
            <a:r>
              <a:rPr lang="ru-RU" sz="2000" b="1" dirty="0" err="1"/>
              <a:t>картині</a:t>
            </a:r>
            <a:r>
              <a:rPr lang="ru-RU" sz="2000" b="1" dirty="0"/>
              <a:t>, а </a:t>
            </a:r>
            <a:r>
              <a:rPr lang="ru-RU" sz="2000" b="1" dirty="0" err="1" smtClean="0"/>
              <a:t>психопатологічні</a:t>
            </a:r>
            <a:r>
              <a:rPr lang="ru-RU" sz="2000" b="1" dirty="0" smtClean="0"/>
              <a:t> </a:t>
            </a:r>
            <a:r>
              <a:rPr lang="ru-RU" sz="2000" b="1" dirty="0" err="1"/>
              <a:t>симптоми</a:t>
            </a:r>
            <a:r>
              <a:rPr lang="ru-RU" sz="2000" b="1" dirty="0"/>
              <a:t> </a:t>
            </a:r>
            <a:r>
              <a:rPr lang="ru-RU" sz="2000" b="1" dirty="0" err="1"/>
              <a:t>депресії</a:t>
            </a:r>
            <a:r>
              <a:rPr lang="ru-RU" sz="2000" b="1" dirty="0"/>
              <a:t> </a:t>
            </a:r>
            <a:r>
              <a:rPr lang="ru-RU" sz="2000" b="1" dirty="0" err="1"/>
              <a:t>залишаються</a:t>
            </a:r>
            <a:r>
              <a:rPr lang="ru-RU" sz="2000" b="1" dirty="0"/>
              <a:t> на другому </a:t>
            </a:r>
            <a:r>
              <a:rPr lang="ru-RU" sz="2000" b="1" dirty="0" err="1"/>
              <a:t>плані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sz="2000" b="1" dirty="0" smtClean="0"/>
              <a:t>Прояви </a:t>
            </a:r>
            <a:r>
              <a:rPr lang="ru-RU" sz="2000" b="1" dirty="0" err="1"/>
              <a:t>прихованої</a:t>
            </a:r>
            <a:r>
              <a:rPr lang="ru-RU" sz="2000" b="1" dirty="0"/>
              <a:t> </a:t>
            </a:r>
            <a:r>
              <a:rPr lang="ru-RU" sz="2000" b="1" dirty="0" err="1"/>
              <a:t>депресії</a:t>
            </a:r>
            <a:r>
              <a:rPr lang="ru-RU" sz="2000" b="1" dirty="0"/>
              <a:t> </a:t>
            </a:r>
            <a:r>
              <a:rPr lang="ru-RU" sz="2000" b="1" dirty="0" err="1"/>
              <a:t>різноманітні</a:t>
            </a:r>
            <a:r>
              <a:rPr lang="ru-RU" sz="2000" b="1" dirty="0"/>
              <a:t>, вони </a:t>
            </a:r>
            <a:r>
              <a:rPr lang="ru-RU" sz="2000" b="1" dirty="0" err="1"/>
              <a:t>можуть</a:t>
            </a:r>
            <a:r>
              <a:rPr lang="ru-RU" sz="2000" b="1" dirty="0"/>
              <a:t> </a:t>
            </a:r>
            <a:r>
              <a:rPr lang="ru-RU" sz="2000" b="1" dirty="0" err="1" smtClean="0"/>
              <a:t>нагадувати</a:t>
            </a:r>
            <a:r>
              <a:rPr lang="ru-RU" sz="2000" b="1" dirty="0" smtClean="0"/>
              <a:t> </a:t>
            </a:r>
            <a:r>
              <a:rPr lang="ru-RU" sz="2000" b="1" dirty="0"/>
              <a:t>будь-яке </a:t>
            </a:r>
            <a:r>
              <a:rPr lang="ru-RU" sz="2000" b="1" dirty="0" err="1"/>
              <a:t>фізичне</a:t>
            </a:r>
            <a:r>
              <a:rPr lang="ru-RU" sz="2000" b="1" dirty="0"/>
              <a:t> </a:t>
            </a:r>
            <a:r>
              <a:rPr lang="ru-RU" sz="2000" b="1" dirty="0" err="1"/>
              <a:t>захворювання</a:t>
            </a:r>
            <a:r>
              <a:rPr lang="ru-RU" sz="2000" b="1" dirty="0"/>
              <a:t> та </a:t>
            </a:r>
            <a:r>
              <a:rPr lang="ru-RU" sz="2000" b="1" dirty="0" err="1"/>
              <a:t>зникають</a:t>
            </a:r>
            <a:r>
              <a:rPr lang="ru-RU" sz="2000" b="1" dirty="0"/>
              <a:t>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 smtClean="0"/>
              <a:t>призначення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антидепресантів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sz="2000" b="1" dirty="0" err="1" smtClean="0"/>
              <a:t>Хворі</a:t>
            </a:r>
            <a:r>
              <a:rPr lang="ru-RU" sz="2000" b="1" dirty="0" smtClean="0"/>
              <a:t> </a:t>
            </a:r>
            <a:r>
              <a:rPr lang="ru-RU" sz="2000" b="1" dirty="0"/>
              <a:t>не </a:t>
            </a:r>
            <a:r>
              <a:rPr lang="ru-RU" sz="2000" b="1" dirty="0" err="1"/>
              <a:t>акцентують</a:t>
            </a:r>
            <a:r>
              <a:rPr lang="ru-RU" sz="2000" b="1" dirty="0"/>
              <a:t> </a:t>
            </a:r>
            <a:r>
              <a:rPr lang="ru-RU" sz="2000" b="1" dirty="0" err="1"/>
              <a:t>увагу</a:t>
            </a:r>
            <a:r>
              <a:rPr lang="ru-RU" sz="2000" b="1" dirty="0"/>
              <a:t> на </a:t>
            </a:r>
            <a:r>
              <a:rPr lang="ru-RU" sz="2000" b="1" dirty="0" err="1"/>
              <a:t>настрої</a:t>
            </a:r>
            <a:r>
              <a:rPr lang="ru-RU" sz="2000" b="1" dirty="0"/>
              <a:t>. Вони </a:t>
            </a:r>
            <a:r>
              <a:rPr lang="ru-RU" sz="2000" b="1" dirty="0" err="1"/>
              <a:t>частіше</a:t>
            </a:r>
            <a:r>
              <a:rPr lang="ru-RU" sz="2000" b="1" dirty="0"/>
              <a:t> </a:t>
            </a:r>
            <a:r>
              <a:rPr lang="ru-RU" sz="2000" b="1" dirty="0" err="1"/>
              <a:t>звертаються</a:t>
            </a:r>
            <a:r>
              <a:rPr lang="ru-RU" sz="2000" b="1" dirty="0"/>
              <a:t> до </a:t>
            </a:r>
            <a:r>
              <a:rPr lang="ru-RU" sz="2000" b="1" dirty="0" err="1"/>
              <a:t>лікарів</a:t>
            </a:r>
            <a:r>
              <a:rPr lang="ru-RU" sz="2000" b="1" dirty="0"/>
              <a:t> </a:t>
            </a:r>
            <a:r>
              <a:rPr lang="ru-RU" sz="2000" b="1" dirty="0" err="1"/>
              <a:t>загального</a:t>
            </a:r>
            <a:r>
              <a:rPr lang="ru-RU" sz="2000" b="1" dirty="0"/>
              <a:t> </a:t>
            </a:r>
            <a:r>
              <a:rPr lang="ru-RU" sz="2000" b="1" dirty="0" err="1"/>
              <a:t>профілю</a:t>
            </a:r>
            <a:r>
              <a:rPr lang="ru-RU" sz="2000" b="1" dirty="0"/>
              <a:t>, особливо до </a:t>
            </a:r>
            <a:r>
              <a:rPr lang="ru-RU" sz="2000" b="1" dirty="0" err="1"/>
              <a:t>терапевтів</a:t>
            </a:r>
            <a:r>
              <a:rPr lang="ru-RU" sz="2000" b="1" dirty="0"/>
              <a:t> та </a:t>
            </a:r>
            <a:r>
              <a:rPr lang="ru-RU" sz="2000" b="1" dirty="0" err="1"/>
              <a:t>неврологів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sz="2000" b="1" dirty="0" err="1" smtClean="0"/>
              <a:t>Характерний</a:t>
            </a:r>
            <a:r>
              <a:rPr lang="ru-RU" sz="2000" b="1" dirty="0" smtClean="0"/>
              <a:t> </a:t>
            </a:r>
            <a:r>
              <a:rPr lang="ru-RU" sz="2000" b="1" dirty="0" err="1"/>
              <a:t>високий</a:t>
            </a:r>
            <a:r>
              <a:rPr lang="ru-RU" sz="2000" b="1" dirty="0"/>
              <a:t> </a:t>
            </a:r>
            <a:r>
              <a:rPr lang="ru-RU" sz="2000" b="1" dirty="0" err="1"/>
              <a:t>суїцидальний</a:t>
            </a:r>
            <a:r>
              <a:rPr lang="ru-RU" sz="2000" b="1" dirty="0"/>
              <a:t> </a:t>
            </a:r>
            <a:r>
              <a:rPr lang="ru-RU" sz="2000" b="1" dirty="0" err="1" smtClean="0"/>
              <a:t>ризик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/>
              <a:t>“</a:t>
            </a:r>
            <a:r>
              <a:rPr lang="ru-RU" sz="2000" b="1" dirty="0" err="1"/>
              <a:t>складні</a:t>
            </a:r>
            <a:r>
              <a:rPr lang="ru-RU" sz="2000" b="1" dirty="0"/>
              <a:t>”, “</a:t>
            </a:r>
            <a:r>
              <a:rPr lang="ru-RU" sz="2000" b="1" dirty="0" err="1"/>
              <a:t>проблемні</a:t>
            </a:r>
            <a:r>
              <a:rPr lang="ru-RU" sz="2000" b="1" dirty="0"/>
              <a:t>” </a:t>
            </a:r>
            <a:r>
              <a:rPr lang="ru-RU" sz="2000" b="1" dirty="0" err="1"/>
              <a:t>хворі</a:t>
            </a:r>
            <a:r>
              <a:rPr lang="ru-RU" sz="2000" b="1" dirty="0"/>
              <a:t>.</a:t>
            </a:r>
            <a:endParaRPr lang="en-US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267" y="1620456"/>
            <a:ext cx="4409732" cy="442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58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051" y="391886"/>
            <a:ext cx="9623561" cy="1057502"/>
          </a:xfrm>
        </p:spPr>
        <p:txBody>
          <a:bodyPr/>
          <a:lstStyle/>
          <a:p>
            <a:r>
              <a:rPr lang="uk-UA" dirty="0"/>
              <a:t>Клінічні варіанти прихованої депресії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897830"/>
              </p:ext>
            </p:extLst>
          </p:nvPr>
        </p:nvGraphicFramePr>
        <p:xfrm>
          <a:off x="1019174" y="1449387"/>
          <a:ext cx="9590769" cy="512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871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3" y="378823"/>
            <a:ext cx="9937069" cy="940525"/>
          </a:xfrm>
        </p:spPr>
        <p:txBody>
          <a:bodyPr>
            <a:normAutofit fontScale="90000"/>
          </a:bodyPr>
          <a:lstStyle/>
          <a:p>
            <a:r>
              <a:rPr lang="ru-RU" dirty="0"/>
              <a:t>Госпитальная Шкала Тревоги и Депрессии (HADS)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1319348"/>
            <a:ext cx="11099663" cy="535577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Каждому утверждению соответствуют 4 варианта ответа. Выберите тот из </a:t>
            </a:r>
            <a:r>
              <a:rPr lang="ru-RU" b="1" dirty="0" smtClean="0"/>
              <a:t>ответов,</a:t>
            </a:r>
            <a:r>
              <a:rPr lang="en-US" b="1" dirty="0" smtClean="0"/>
              <a:t> </a:t>
            </a:r>
            <a:r>
              <a:rPr lang="ru-RU" b="1" dirty="0" smtClean="0"/>
              <a:t>который </a:t>
            </a:r>
            <a:r>
              <a:rPr lang="ru-RU" b="1" dirty="0"/>
              <a:t>соответствует Вашему состоянию, а затем просуммируйте баллы в каждой части. </a:t>
            </a:r>
            <a:endParaRPr lang="en-US" b="1" dirty="0" smtClean="0"/>
          </a:p>
          <a:p>
            <a:r>
              <a:rPr lang="ru-RU" b="1" dirty="0"/>
              <a:t>Часть I (оценка уровня ТРЕВОГИ)</a:t>
            </a:r>
          </a:p>
          <a:p>
            <a:r>
              <a:rPr lang="ru-RU" b="1" dirty="0"/>
              <a:t>1. Я испытываю напряжение, мне не по </a:t>
            </a:r>
            <a:r>
              <a:rPr lang="ru-RU" b="1" dirty="0" smtClean="0"/>
              <a:t>себе: </a:t>
            </a:r>
            <a:r>
              <a:rPr lang="en-US" b="1" dirty="0" smtClean="0"/>
              <a:t> </a:t>
            </a:r>
            <a:r>
              <a:rPr lang="ru-RU" b="1" dirty="0" smtClean="0"/>
              <a:t>3 </a:t>
            </a:r>
            <a:r>
              <a:rPr lang="ru-RU" b="1" dirty="0"/>
              <a:t>- все </a:t>
            </a:r>
            <a:r>
              <a:rPr lang="ru-RU" b="1" dirty="0" smtClean="0"/>
              <a:t>время</a:t>
            </a:r>
            <a:r>
              <a:rPr lang="en-US" b="1" dirty="0" smtClean="0"/>
              <a:t>  </a:t>
            </a:r>
            <a:r>
              <a:rPr lang="ru-RU" b="1" dirty="0" smtClean="0"/>
              <a:t>2 – часто</a:t>
            </a:r>
            <a:r>
              <a:rPr lang="en-US" b="1" dirty="0" smtClean="0"/>
              <a:t>  </a:t>
            </a:r>
            <a:r>
              <a:rPr lang="ru-RU" b="1" dirty="0" smtClean="0"/>
              <a:t>1 </a:t>
            </a:r>
            <a:r>
              <a:rPr lang="ru-RU" b="1" dirty="0"/>
              <a:t>- время от времени, </a:t>
            </a:r>
            <a:r>
              <a:rPr lang="ru-RU" b="1" dirty="0" smtClean="0"/>
              <a:t>иногда</a:t>
            </a:r>
            <a:r>
              <a:rPr lang="en-US" b="1" dirty="0" smtClean="0"/>
              <a:t>  </a:t>
            </a:r>
            <a:r>
              <a:rPr lang="ru-RU" b="1" dirty="0" smtClean="0"/>
              <a:t>0 </a:t>
            </a:r>
            <a:r>
              <a:rPr lang="ru-RU" b="1" dirty="0"/>
              <a:t>- совсем не испытываю</a:t>
            </a:r>
          </a:p>
          <a:p>
            <a:r>
              <a:rPr lang="ru-RU" b="1" dirty="0"/>
              <a:t>2. Я испытываю страх, кажется, что что-то ужасное может вот-вот </a:t>
            </a:r>
            <a:r>
              <a:rPr lang="ru-RU" b="1" dirty="0" smtClean="0"/>
              <a:t>случиться:</a:t>
            </a:r>
            <a:r>
              <a:rPr lang="en-US" b="1" dirty="0" smtClean="0"/>
              <a:t>  </a:t>
            </a:r>
            <a:r>
              <a:rPr lang="ru-RU" b="1" dirty="0" smtClean="0"/>
              <a:t>3 </a:t>
            </a:r>
            <a:r>
              <a:rPr lang="ru-RU" b="1" dirty="0"/>
              <a:t>- определенно это так, и страх очень </a:t>
            </a:r>
            <a:r>
              <a:rPr lang="ru-RU" b="1" dirty="0" smtClean="0"/>
              <a:t>велик</a:t>
            </a:r>
            <a:r>
              <a:rPr lang="en-US" b="1" dirty="0" smtClean="0"/>
              <a:t>  </a:t>
            </a:r>
            <a:r>
              <a:rPr lang="ru-RU" b="1" dirty="0" smtClean="0"/>
              <a:t>2 </a:t>
            </a:r>
            <a:r>
              <a:rPr lang="ru-RU" b="1" dirty="0"/>
              <a:t>- да, это так, но страх не очень </a:t>
            </a:r>
            <a:r>
              <a:rPr lang="ru-RU" b="1" dirty="0" smtClean="0"/>
              <a:t>велик</a:t>
            </a:r>
            <a:r>
              <a:rPr lang="en-US" b="1" dirty="0" smtClean="0"/>
              <a:t>  </a:t>
            </a:r>
            <a:r>
              <a:rPr lang="ru-RU" b="1" dirty="0" smtClean="0"/>
              <a:t>1 </a:t>
            </a:r>
            <a:r>
              <a:rPr lang="ru-RU" b="1" dirty="0"/>
              <a:t>- иногда, но это меня не </a:t>
            </a:r>
            <a:r>
              <a:rPr lang="ru-RU" b="1" dirty="0" smtClean="0"/>
              <a:t>беспокоит</a:t>
            </a:r>
            <a:r>
              <a:rPr lang="en-US" b="1" dirty="0" smtClean="0"/>
              <a:t>  </a:t>
            </a:r>
            <a:r>
              <a:rPr lang="ru-RU" b="1" dirty="0" smtClean="0"/>
              <a:t>0 </a:t>
            </a:r>
            <a:r>
              <a:rPr lang="ru-RU" b="1" dirty="0"/>
              <a:t>- совсем не испытываю</a:t>
            </a:r>
          </a:p>
          <a:p>
            <a:r>
              <a:rPr lang="ru-RU" b="1" dirty="0"/>
              <a:t>3. Беспокойные мысли крутятся у меня в </a:t>
            </a:r>
            <a:r>
              <a:rPr lang="ru-RU" b="1" dirty="0" smtClean="0"/>
              <a:t>голове:</a:t>
            </a:r>
            <a:r>
              <a:rPr lang="en-US" b="1" dirty="0" smtClean="0"/>
              <a:t>  </a:t>
            </a:r>
            <a:r>
              <a:rPr lang="ru-RU" b="1" dirty="0" smtClean="0"/>
              <a:t>3 – постоянно</a:t>
            </a:r>
            <a:r>
              <a:rPr lang="en-US" b="1" dirty="0" smtClean="0"/>
              <a:t>  </a:t>
            </a:r>
            <a:r>
              <a:rPr lang="ru-RU" b="1" dirty="0" smtClean="0"/>
              <a:t>2 </a:t>
            </a:r>
            <a:r>
              <a:rPr lang="ru-RU" b="1" dirty="0"/>
              <a:t>- большую часть </a:t>
            </a:r>
            <a:r>
              <a:rPr lang="ru-RU" b="1" dirty="0" smtClean="0"/>
              <a:t>времени</a:t>
            </a:r>
            <a:r>
              <a:rPr lang="en-US" b="1" dirty="0" smtClean="0"/>
              <a:t>  </a:t>
            </a:r>
            <a:r>
              <a:rPr lang="ru-RU" b="1" dirty="0" smtClean="0"/>
              <a:t>1 </a:t>
            </a:r>
            <a:r>
              <a:rPr lang="ru-RU" b="1" dirty="0"/>
              <a:t>- время от времени и не так </a:t>
            </a:r>
            <a:r>
              <a:rPr lang="ru-RU" b="1" dirty="0" smtClean="0"/>
              <a:t>часто</a:t>
            </a:r>
            <a:r>
              <a:rPr lang="en-US" b="1" dirty="0" smtClean="0"/>
              <a:t> </a:t>
            </a:r>
            <a:r>
              <a:rPr lang="ru-RU" b="1" dirty="0" smtClean="0"/>
              <a:t>0 </a:t>
            </a:r>
            <a:r>
              <a:rPr lang="ru-RU" b="1" dirty="0"/>
              <a:t>- только иногда</a:t>
            </a:r>
          </a:p>
          <a:p>
            <a:r>
              <a:rPr lang="ru-RU" b="1" dirty="0"/>
              <a:t>4. Я легко могу присесть и </a:t>
            </a:r>
            <a:r>
              <a:rPr lang="ru-RU" b="1" dirty="0" smtClean="0"/>
              <a:t>расслабиться:</a:t>
            </a:r>
            <a:r>
              <a:rPr lang="en-US" b="1" dirty="0" smtClean="0"/>
              <a:t> </a:t>
            </a:r>
            <a:r>
              <a:rPr lang="ru-RU" b="1" dirty="0" smtClean="0"/>
              <a:t>0 </a:t>
            </a:r>
            <a:r>
              <a:rPr lang="ru-RU" b="1" dirty="0"/>
              <a:t>- определенно, это </a:t>
            </a:r>
            <a:r>
              <a:rPr lang="ru-RU" b="1" dirty="0" smtClean="0"/>
              <a:t>так</a:t>
            </a:r>
            <a:r>
              <a:rPr lang="en-US" b="1" dirty="0" smtClean="0"/>
              <a:t> </a:t>
            </a:r>
            <a:r>
              <a:rPr lang="ru-RU" b="1" dirty="0" smtClean="0"/>
              <a:t>1 </a:t>
            </a:r>
            <a:r>
              <a:rPr lang="ru-RU" b="1" dirty="0"/>
              <a:t>- наверно, это </a:t>
            </a:r>
            <a:r>
              <a:rPr lang="ru-RU" b="1" dirty="0" smtClean="0"/>
              <a:t>так</a:t>
            </a:r>
            <a:r>
              <a:rPr lang="en-US" b="1" dirty="0" smtClean="0"/>
              <a:t>  </a:t>
            </a:r>
            <a:r>
              <a:rPr lang="ru-RU" b="1" dirty="0" smtClean="0"/>
              <a:t>2 </a:t>
            </a:r>
            <a:r>
              <a:rPr lang="ru-RU" b="1" dirty="0"/>
              <a:t>- лишь изредка, это </a:t>
            </a:r>
            <a:r>
              <a:rPr lang="ru-RU" b="1" dirty="0" smtClean="0"/>
              <a:t>так</a:t>
            </a:r>
            <a:r>
              <a:rPr lang="en-US" b="1" dirty="0" smtClean="0"/>
              <a:t> </a:t>
            </a:r>
            <a:r>
              <a:rPr lang="ru-RU" b="1" dirty="0" smtClean="0"/>
              <a:t>3 </a:t>
            </a:r>
            <a:r>
              <a:rPr lang="ru-RU" b="1" dirty="0"/>
              <a:t>- совсем не могу</a:t>
            </a:r>
          </a:p>
          <a:p>
            <a:r>
              <a:rPr lang="ru-RU" b="1" dirty="0"/>
              <a:t>5. Я испытываю внутреннее напряжение или </a:t>
            </a:r>
            <a:r>
              <a:rPr lang="ru-RU" b="1" dirty="0" smtClean="0"/>
              <a:t>дрожь:</a:t>
            </a:r>
            <a:r>
              <a:rPr lang="en-US" b="1" dirty="0" smtClean="0"/>
              <a:t> </a:t>
            </a:r>
            <a:r>
              <a:rPr lang="ru-RU" b="1" dirty="0" smtClean="0"/>
              <a:t>0 </a:t>
            </a:r>
            <a:r>
              <a:rPr lang="ru-RU" b="1" dirty="0"/>
              <a:t>- совсем не </a:t>
            </a:r>
            <a:r>
              <a:rPr lang="ru-RU" b="1" dirty="0" smtClean="0"/>
              <a:t>испытываю</a:t>
            </a:r>
            <a:r>
              <a:rPr lang="en-US" b="1" dirty="0" smtClean="0"/>
              <a:t> </a:t>
            </a:r>
            <a:r>
              <a:rPr lang="ru-RU" b="1" dirty="0" smtClean="0"/>
              <a:t>1 – иногда</a:t>
            </a:r>
            <a:r>
              <a:rPr lang="en-US" b="1" dirty="0" smtClean="0"/>
              <a:t> </a:t>
            </a:r>
            <a:r>
              <a:rPr lang="ru-RU" b="1" dirty="0" smtClean="0"/>
              <a:t>2 – часто</a:t>
            </a:r>
            <a:r>
              <a:rPr lang="en-US" b="1" dirty="0" smtClean="0"/>
              <a:t> </a:t>
            </a:r>
            <a:r>
              <a:rPr lang="ru-RU" b="1" dirty="0" smtClean="0"/>
              <a:t>3 </a:t>
            </a:r>
            <a:r>
              <a:rPr lang="ru-RU" b="1" dirty="0"/>
              <a:t>- очень часто</a:t>
            </a:r>
          </a:p>
          <a:p>
            <a:r>
              <a:rPr lang="ru-RU" b="1" dirty="0"/>
              <a:t>6. Я испытываю неусидчивость, мне постоянно нужно </a:t>
            </a:r>
            <a:r>
              <a:rPr lang="ru-RU" b="1" dirty="0" smtClean="0"/>
              <a:t>двигаться:</a:t>
            </a:r>
            <a:r>
              <a:rPr lang="en-US" b="1" dirty="0" smtClean="0"/>
              <a:t> </a:t>
            </a:r>
            <a:r>
              <a:rPr lang="ru-RU" b="1" dirty="0" smtClean="0"/>
              <a:t>3 </a:t>
            </a:r>
            <a:r>
              <a:rPr lang="ru-RU" b="1" dirty="0"/>
              <a:t>- определенно, это </a:t>
            </a:r>
            <a:r>
              <a:rPr lang="ru-RU" b="1" dirty="0" smtClean="0"/>
              <a:t>так</a:t>
            </a:r>
            <a:r>
              <a:rPr lang="en-US" b="1" dirty="0" smtClean="0"/>
              <a:t> </a:t>
            </a:r>
            <a:r>
              <a:rPr lang="ru-RU" b="1" dirty="0" smtClean="0"/>
              <a:t>2 </a:t>
            </a:r>
            <a:r>
              <a:rPr lang="ru-RU" b="1" dirty="0"/>
              <a:t>- наверно, это </a:t>
            </a:r>
            <a:r>
              <a:rPr lang="ru-RU" b="1" dirty="0" smtClean="0"/>
              <a:t>так</a:t>
            </a:r>
            <a:r>
              <a:rPr lang="en-US" b="1" dirty="0" smtClean="0"/>
              <a:t> </a:t>
            </a:r>
            <a:r>
              <a:rPr lang="ru-RU" b="1" dirty="0" smtClean="0"/>
              <a:t>1 </a:t>
            </a:r>
            <a:r>
              <a:rPr lang="ru-RU" b="1" dirty="0"/>
              <a:t>- лишь в некоторой степени, это </a:t>
            </a:r>
            <a:r>
              <a:rPr lang="ru-RU" b="1" dirty="0" smtClean="0"/>
              <a:t>так</a:t>
            </a:r>
            <a:r>
              <a:rPr lang="en-US" b="1" dirty="0" smtClean="0"/>
              <a:t> </a:t>
            </a:r>
            <a:r>
              <a:rPr lang="ru-RU" b="1" dirty="0" smtClean="0"/>
              <a:t>0 </a:t>
            </a:r>
            <a:r>
              <a:rPr lang="ru-RU" b="1" dirty="0"/>
              <a:t>- совсем не испытываю</a:t>
            </a:r>
          </a:p>
          <a:p>
            <a:r>
              <a:rPr lang="ru-RU" b="1" dirty="0"/>
              <a:t>7. У меня бывает внезапное чувство </a:t>
            </a:r>
            <a:r>
              <a:rPr lang="ru-RU" b="1" dirty="0" smtClean="0"/>
              <a:t>паники:</a:t>
            </a:r>
            <a:r>
              <a:rPr lang="en-US" b="1" dirty="0" smtClean="0"/>
              <a:t> </a:t>
            </a:r>
            <a:r>
              <a:rPr lang="ru-RU" b="1" dirty="0" smtClean="0"/>
              <a:t>3 </a:t>
            </a:r>
            <a:r>
              <a:rPr lang="ru-RU" b="1" dirty="0"/>
              <a:t>- очень </a:t>
            </a:r>
            <a:r>
              <a:rPr lang="ru-RU" b="1" dirty="0" smtClean="0"/>
              <a:t>часто</a:t>
            </a:r>
            <a:r>
              <a:rPr lang="en-US" b="1" dirty="0" smtClean="0"/>
              <a:t> </a:t>
            </a:r>
            <a:r>
              <a:rPr lang="ru-RU" b="1" dirty="0" smtClean="0"/>
              <a:t>2 </a:t>
            </a:r>
            <a:r>
              <a:rPr lang="ru-RU" b="1" dirty="0"/>
              <a:t>- довольно </a:t>
            </a:r>
            <a:r>
              <a:rPr lang="ru-RU" b="1" dirty="0" smtClean="0"/>
              <a:t>часто</a:t>
            </a:r>
            <a:r>
              <a:rPr lang="en-US" b="1" dirty="0" smtClean="0"/>
              <a:t> </a:t>
            </a:r>
            <a:r>
              <a:rPr lang="ru-RU" b="1" dirty="0" smtClean="0"/>
              <a:t>1 </a:t>
            </a:r>
            <a:r>
              <a:rPr lang="ru-RU" b="1" dirty="0"/>
              <a:t>- не так уж </a:t>
            </a:r>
            <a:r>
              <a:rPr lang="ru-RU" b="1" dirty="0" smtClean="0"/>
              <a:t>часто</a:t>
            </a:r>
            <a:r>
              <a:rPr lang="en-US" b="1" dirty="0" smtClean="0"/>
              <a:t> </a:t>
            </a:r>
            <a:r>
              <a:rPr lang="ru-RU" b="1" dirty="0" smtClean="0"/>
              <a:t>0 </a:t>
            </a:r>
            <a:r>
              <a:rPr lang="ru-RU" b="1" dirty="0"/>
              <a:t>- совсем не бывает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8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989" y="274320"/>
            <a:ext cx="9636623" cy="1332411"/>
          </a:xfrm>
        </p:spPr>
        <p:txBody>
          <a:bodyPr/>
          <a:lstStyle/>
          <a:p>
            <a:r>
              <a:rPr lang="ru-RU" dirty="0"/>
              <a:t>Госпитальная Шкала Тревоги и Депрессии (HADS)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1" y="1515290"/>
            <a:ext cx="10995161" cy="534271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Часть II (оценка уровня ДЕПРЕССИИ)</a:t>
            </a:r>
          </a:p>
          <a:p>
            <a:r>
              <a:rPr lang="ru-RU" b="1" dirty="0"/>
              <a:t>1. То, что приносило мне большое удовольствие, и сейчас вызывает у меня такое же </a:t>
            </a:r>
            <a:r>
              <a:rPr lang="ru-RU" b="1" dirty="0" smtClean="0"/>
              <a:t>чувство:</a:t>
            </a:r>
            <a:r>
              <a:rPr lang="en-US" b="1" dirty="0" smtClean="0"/>
              <a:t>  </a:t>
            </a:r>
            <a:r>
              <a:rPr lang="ru-RU" b="1" dirty="0" smtClean="0"/>
              <a:t>0 </a:t>
            </a:r>
            <a:r>
              <a:rPr lang="ru-RU" b="1" dirty="0"/>
              <a:t>- определенно, это </a:t>
            </a:r>
            <a:r>
              <a:rPr lang="ru-RU" b="1" dirty="0" smtClean="0"/>
              <a:t>так</a:t>
            </a:r>
            <a:r>
              <a:rPr lang="en-US" b="1" dirty="0" smtClean="0"/>
              <a:t>  </a:t>
            </a:r>
            <a:r>
              <a:rPr lang="ru-RU" b="1" dirty="0" smtClean="0"/>
              <a:t>1 </a:t>
            </a:r>
            <a:r>
              <a:rPr lang="ru-RU" b="1" dirty="0"/>
              <a:t>- наверное, это </a:t>
            </a:r>
            <a:r>
              <a:rPr lang="ru-RU" b="1" dirty="0" smtClean="0"/>
              <a:t>так</a:t>
            </a:r>
            <a:r>
              <a:rPr lang="en-US" b="1" dirty="0" smtClean="0"/>
              <a:t>  </a:t>
            </a:r>
            <a:r>
              <a:rPr lang="ru-RU" b="1" dirty="0" smtClean="0"/>
              <a:t>2 </a:t>
            </a:r>
            <a:r>
              <a:rPr lang="ru-RU" b="1" dirty="0"/>
              <a:t>- лишь в очень малой степени, это </a:t>
            </a:r>
            <a:r>
              <a:rPr lang="ru-RU" b="1" dirty="0" smtClean="0"/>
              <a:t>так</a:t>
            </a:r>
            <a:r>
              <a:rPr lang="en-US" b="1" dirty="0" smtClean="0"/>
              <a:t> </a:t>
            </a:r>
            <a:r>
              <a:rPr lang="ru-RU" b="1" dirty="0" smtClean="0"/>
              <a:t>3 </a:t>
            </a:r>
            <a:r>
              <a:rPr lang="ru-RU" b="1" dirty="0"/>
              <a:t>- это совсем не </a:t>
            </a:r>
            <a:r>
              <a:rPr lang="ru-RU" b="1" dirty="0" smtClean="0"/>
              <a:t>так</a:t>
            </a:r>
            <a:endParaRPr lang="en-US" b="1" dirty="0" smtClean="0"/>
          </a:p>
          <a:p>
            <a:r>
              <a:rPr lang="en-US" b="1" dirty="0" smtClean="0"/>
              <a:t>  </a:t>
            </a:r>
            <a:r>
              <a:rPr lang="ru-RU" b="1" dirty="0" smtClean="0"/>
              <a:t>2</a:t>
            </a:r>
            <a:r>
              <a:rPr lang="ru-RU" b="1" dirty="0"/>
              <a:t>. Я способен рассмеяться и увидеть в том или ином событии </a:t>
            </a:r>
            <a:r>
              <a:rPr lang="ru-RU" b="1" dirty="0" smtClean="0"/>
              <a:t>смешное:</a:t>
            </a:r>
            <a:r>
              <a:rPr lang="en-US" b="1" dirty="0" smtClean="0"/>
              <a:t>  </a:t>
            </a:r>
            <a:r>
              <a:rPr lang="ru-RU" b="1" dirty="0" smtClean="0"/>
              <a:t>0 </a:t>
            </a:r>
            <a:r>
              <a:rPr lang="ru-RU" b="1" dirty="0"/>
              <a:t>- определенно, это </a:t>
            </a:r>
            <a:r>
              <a:rPr lang="ru-RU" b="1" dirty="0" smtClean="0"/>
              <a:t>так</a:t>
            </a:r>
            <a:r>
              <a:rPr lang="en-US" b="1" dirty="0" smtClean="0"/>
              <a:t>  </a:t>
            </a:r>
            <a:r>
              <a:rPr lang="ru-RU" b="1" dirty="0" smtClean="0"/>
              <a:t>1 </a:t>
            </a:r>
            <a:r>
              <a:rPr lang="ru-RU" b="1" dirty="0"/>
              <a:t>- наверное, это </a:t>
            </a:r>
            <a:r>
              <a:rPr lang="ru-RU" b="1" dirty="0" smtClean="0"/>
              <a:t>так</a:t>
            </a:r>
            <a:r>
              <a:rPr lang="en-US" b="1" dirty="0" smtClean="0"/>
              <a:t>  </a:t>
            </a:r>
            <a:r>
              <a:rPr lang="ru-RU" b="1" dirty="0" smtClean="0"/>
              <a:t>2 </a:t>
            </a:r>
            <a:r>
              <a:rPr lang="ru-RU" b="1" dirty="0"/>
              <a:t>- лишь в очень малой степени, это </a:t>
            </a:r>
            <a:r>
              <a:rPr lang="ru-RU" b="1" dirty="0" smtClean="0"/>
              <a:t>так</a:t>
            </a:r>
            <a:r>
              <a:rPr lang="en-US" b="1" dirty="0" smtClean="0"/>
              <a:t>  </a:t>
            </a:r>
            <a:r>
              <a:rPr lang="ru-RU" b="1" dirty="0" smtClean="0"/>
              <a:t>3 </a:t>
            </a:r>
            <a:r>
              <a:rPr lang="ru-RU" b="1" dirty="0"/>
              <a:t>- совсем не способен</a:t>
            </a:r>
          </a:p>
          <a:p>
            <a:r>
              <a:rPr lang="ru-RU" b="1" dirty="0"/>
              <a:t>3. Я испытываю </a:t>
            </a:r>
            <a:r>
              <a:rPr lang="ru-RU" b="1" dirty="0" smtClean="0"/>
              <a:t>бодрость:</a:t>
            </a:r>
            <a:r>
              <a:rPr lang="en-US" b="1" dirty="0" smtClean="0"/>
              <a:t>  </a:t>
            </a:r>
            <a:r>
              <a:rPr lang="ru-RU" b="1" dirty="0" smtClean="0"/>
              <a:t>3 </a:t>
            </a:r>
            <a:r>
              <a:rPr lang="ru-RU" b="1" dirty="0"/>
              <a:t>- совсем не </a:t>
            </a:r>
            <a:r>
              <a:rPr lang="ru-RU" b="1" dirty="0" smtClean="0"/>
              <a:t>испытываю</a:t>
            </a:r>
            <a:r>
              <a:rPr lang="en-US" b="1" dirty="0" smtClean="0"/>
              <a:t>  </a:t>
            </a:r>
            <a:r>
              <a:rPr lang="ru-RU" b="1" dirty="0" smtClean="0"/>
              <a:t>2 </a:t>
            </a:r>
            <a:r>
              <a:rPr lang="ru-RU" b="1" dirty="0"/>
              <a:t>- очень </a:t>
            </a:r>
            <a:r>
              <a:rPr lang="ru-RU" b="1" dirty="0" smtClean="0"/>
              <a:t>редко</a:t>
            </a:r>
            <a:r>
              <a:rPr lang="en-US" b="1" dirty="0" smtClean="0"/>
              <a:t>  </a:t>
            </a:r>
            <a:r>
              <a:rPr lang="ru-RU" b="1" dirty="0" smtClean="0"/>
              <a:t>1 – иногда</a:t>
            </a:r>
            <a:r>
              <a:rPr lang="en-US" b="1" dirty="0" smtClean="0"/>
              <a:t>  </a:t>
            </a:r>
            <a:r>
              <a:rPr lang="ru-RU" b="1" dirty="0" smtClean="0"/>
              <a:t>0 </a:t>
            </a:r>
            <a:r>
              <a:rPr lang="ru-RU" b="1" dirty="0"/>
              <a:t>- практически все время</a:t>
            </a:r>
          </a:p>
          <a:p>
            <a:r>
              <a:rPr lang="ru-RU" b="1" dirty="0"/>
              <a:t>4. Мне кажется, что я стал все делать очень </a:t>
            </a:r>
            <a:r>
              <a:rPr lang="ru-RU" b="1" dirty="0" smtClean="0"/>
              <a:t>медленно:</a:t>
            </a:r>
            <a:r>
              <a:rPr lang="en-US" b="1" dirty="0" smtClean="0"/>
              <a:t>  </a:t>
            </a:r>
            <a:r>
              <a:rPr lang="ru-RU" b="1" dirty="0" smtClean="0"/>
              <a:t>3 </a:t>
            </a:r>
            <a:r>
              <a:rPr lang="ru-RU" b="1" dirty="0"/>
              <a:t>- практически все </a:t>
            </a:r>
            <a:r>
              <a:rPr lang="ru-RU" b="1" dirty="0" smtClean="0"/>
              <a:t>врем</a:t>
            </a:r>
            <a:r>
              <a:rPr lang="en-US" b="1" dirty="0" smtClean="0"/>
              <a:t>  </a:t>
            </a:r>
            <a:r>
              <a:rPr lang="ru-RU" b="1" dirty="0" smtClean="0"/>
              <a:t>2 – часто</a:t>
            </a:r>
            <a:r>
              <a:rPr lang="en-US" b="1" dirty="0" smtClean="0"/>
              <a:t>  </a:t>
            </a:r>
            <a:r>
              <a:rPr lang="ru-RU" b="1" dirty="0" smtClean="0"/>
              <a:t>1 – иногда</a:t>
            </a:r>
            <a:r>
              <a:rPr lang="en-US" b="1" dirty="0" smtClean="0"/>
              <a:t>  </a:t>
            </a:r>
            <a:r>
              <a:rPr lang="ru-RU" b="1" dirty="0" smtClean="0"/>
              <a:t>0 </a:t>
            </a:r>
            <a:r>
              <a:rPr lang="ru-RU" b="1" dirty="0"/>
              <a:t>- совсем </a:t>
            </a:r>
            <a:r>
              <a:rPr lang="ru-RU" b="1" dirty="0" smtClean="0"/>
              <a:t>нет</a:t>
            </a:r>
            <a:r>
              <a:rPr lang="en-US" b="1" dirty="0" smtClean="0"/>
              <a:t>  </a:t>
            </a:r>
          </a:p>
          <a:p>
            <a:r>
              <a:rPr lang="ru-RU" b="1" dirty="0" smtClean="0"/>
              <a:t>5</a:t>
            </a:r>
            <a:r>
              <a:rPr lang="ru-RU" b="1" dirty="0"/>
              <a:t>. Я не слежу за своей </a:t>
            </a:r>
            <a:r>
              <a:rPr lang="ru-RU" b="1" dirty="0" smtClean="0"/>
              <a:t>внешностью:</a:t>
            </a:r>
            <a:r>
              <a:rPr lang="en-US" b="1" dirty="0" smtClean="0"/>
              <a:t>  </a:t>
            </a:r>
            <a:r>
              <a:rPr lang="ru-RU" b="1" dirty="0" smtClean="0"/>
              <a:t>3 </a:t>
            </a:r>
            <a:r>
              <a:rPr lang="ru-RU" b="1" dirty="0"/>
              <a:t>- определенно, это </a:t>
            </a:r>
            <a:r>
              <a:rPr lang="ru-RU" b="1" dirty="0" smtClean="0"/>
              <a:t>так</a:t>
            </a:r>
            <a:r>
              <a:rPr lang="en-US" b="1" dirty="0" smtClean="0"/>
              <a:t>  </a:t>
            </a:r>
            <a:r>
              <a:rPr lang="ru-RU" b="1" dirty="0" smtClean="0"/>
              <a:t>2 </a:t>
            </a:r>
            <a:r>
              <a:rPr lang="ru-RU" b="1" dirty="0"/>
              <a:t>- я не уделяю этому столько времени, сколько </a:t>
            </a:r>
            <a:r>
              <a:rPr lang="ru-RU" b="1" dirty="0" smtClean="0"/>
              <a:t>нужно</a:t>
            </a:r>
            <a:r>
              <a:rPr lang="en-US" b="1" dirty="0" smtClean="0"/>
              <a:t>  </a:t>
            </a:r>
            <a:r>
              <a:rPr lang="ru-RU" b="1" dirty="0" smtClean="0"/>
              <a:t>1 </a:t>
            </a:r>
            <a:r>
              <a:rPr lang="ru-RU" b="1" dirty="0"/>
              <a:t>- может быть, я стал меньше уделять этому </a:t>
            </a:r>
            <a:r>
              <a:rPr lang="ru-RU" b="1" dirty="0" smtClean="0"/>
              <a:t>времени</a:t>
            </a:r>
            <a:r>
              <a:rPr lang="en-US" b="1" dirty="0" smtClean="0"/>
              <a:t>  </a:t>
            </a:r>
            <a:r>
              <a:rPr lang="ru-RU" b="1" dirty="0" smtClean="0"/>
              <a:t>0 </a:t>
            </a:r>
            <a:r>
              <a:rPr lang="ru-RU" b="1" dirty="0"/>
              <a:t>- я слежу за собой так же, как и раньше</a:t>
            </a:r>
          </a:p>
          <a:p>
            <a:r>
              <a:rPr lang="ru-RU" b="1" dirty="0"/>
              <a:t>6. Я считаю, что мои дела (занятия, увлечения) могут принести мне чувство </a:t>
            </a:r>
            <a:r>
              <a:rPr lang="ru-RU" b="1" dirty="0" smtClean="0"/>
              <a:t>удовлетворения:</a:t>
            </a:r>
            <a:r>
              <a:rPr lang="en-US" b="1" dirty="0" smtClean="0"/>
              <a:t>  </a:t>
            </a:r>
            <a:r>
              <a:rPr lang="ru-RU" b="1" dirty="0" smtClean="0"/>
              <a:t>0 </a:t>
            </a:r>
            <a:r>
              <a:rPr lang="ru-RU" b="1" dirty="0"/>
              <a:t>- точно так же, как и </a:t>
            </a:r>
            <a:r>
              <a:rPr lang="ru-RU" b="1" dirty="0" smtClean="0"/>
              <a:t>обычно</a:t>
            </a:r>
            <a:r>
              <a:rPr lang="en-US" b="1" dirty="0" smtClean="0"/>
              <a:t>  </a:t>
            </a:r>
            <a:r>
              <a:rPr lang="ru-RU" b="1" dirty="0" smtClean="0"/>
              <a:t>1 </a:t>
            </a:r>
            <a:r>
              <a:rPr lang="ru-RU" b="1" dirty="0"/>
              <a:t>- да, но не в той степени, как </a:t>
            </a:r>
            <a:r>
              <a:rPr lang="ru-RU" b="1" dirty="0" smtClean="0"/>
              <a:t>раньше</a:t>
            </a:r>
            <a:r>
              <a:rPr lang="en-US" b="1" dirty="0" smtClean="0"/>
              <a:t>  </a:t>
            </a:r>
            <a:r>
              <a:rPr lang="ru-RU" b="1" dirty="0" smtClean="0"/>
              <a:t>2 </a:t>
            </a:r>
            <a:r>
              <a:rPr lang="ru-RU" b="1" dirty="0"/>
              <a:t>- значительно меньше, чем </a:t>
            </a:r>
            <a:r>
              <a:rPr lang="ru-RU" b="1" dirty="0" smtClean="0"/>
              <a:t>обычно</a:t>
            </a:r>
            <a:r>
              <a:rPr lang="en-US" b="1" dirty="0" smtClean="0"/>
              <a:t>  </a:t>
            </a:r>
            <a:r>
              <a:rPr lang="ru-RU" b="1" dirty="0" smtClean="0"/>
              <a:t>3 </a:t>
            </a:r>
            <a:r>
              <a:rPr lang="ru-RU" b="1" dirty="0"/>
              <a:t>- совсем так не считаю</a:t>
            </a:r>
          </a:p>
          <a:p>
            <a:r>
              <a:rPr lang="ru-RU" b="1" dirty="0"/>
              <a:t>7. Я могу получить удовольствие от хорошей книги, радио- или </a:t>
            </a:r>
            <a:r>
              <a:rPr lang="ru-RU" b="1" dirty="0" smtClean="0"/>
              <a:t>телепрограммы:</a:t>
            </a:r>
            <a:r>
              <a:rPr lang="en-US" b="1" dirty="0" smtClean="0"/>
              <a:t>  </a:t>
            </a:r>
            <a:r>
              <a:rPr lang="ru-RU" b="1" dirty="0" smtClean="0"/>
              <a:t>0 – часто</a:t>
            </a:r>
            <a:r>
              <a:rPr lang="en-US" b="1" dirty="0" smtClean="0"/>
              <a:t>  </a:t>
            </a:r>
            <a:r>
              <a:rPr lang="ru-RU" b="1" dirty="0" smtClean="0"/>
              <a:t>1 – иногда</a:t>
            </a:r>
            <a:r>
              <a:rPr lang="en-US" b="1" dirty="0" smtClean="0"/>
              <a:t> </a:t>
            </a:r>
            <a:r>
              <a:rPr lang="ru-RU" b="1" dirty="0" smtClean="0"/>
              <a:t>2 – редко</a:t>
            </a:r>
            <a:r>
              <a:rPr lang="en-US" b="1" dirty="0" smtClean="0"/>
              <a:t> </a:t>
            </a:r>
            <a:r>
              <a:rPr lang="ru-RU" b="1" dirty="0" smtClean="0"/>
              <a:t>3 </a:t>
            </a:r>
            <a:r>
              <a:rPr lang="ru-RU" b="1" dirty="0"/>
              <a:t>- очень редко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4831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591" y="624110"/>
            <a:ext cx="9424021" cy="1280890"/>
          </a:xfrm>
        </p:spPr>
        <p:txBody>
          <a:bodyPr/>
          <a:lstStyle/>
          <a:p>
            <a:r>
              <a:rPr lang="ru-RU" dirty="0" err="1" smtClean="0"/>
              <a:t>Госпитальна</a:t>
            </a:r>
            <a:r>
              <a:rPr lang="ru-RU" dirty="0" smtClean="0"/>
              <a:t> </a:t>
            </a:r>
            <a:r>
              <a:rPr lang="ru-RU" dirty="0"/>
              <a:t>Шкала </a:t>
            </a:r>
            <a:r>
              <a:rPr lang="ru-RU" dirty="0" err="1" smtClean="0"/>
              <a:t>Тривоги</a:t>
            </a:r>
            <a:r>
              <a:rPr lang="ru-RU" dirty="0" smtClean="0"/>
              <a:t> та  </a:t>
            </a:r>
            <a:r>
              <a:rPr lang="ru-RU" dirty="0" err="1" smtClean="0"/>
              <a:t>Депресії</a:t>
            </a:r>
            <a:r>
              <a:rPr lang="ru-RU" dirty="0" smtClean="0"/>
              <a:t>  </a:t>
            </a:r>
            <a:r>
              <a:rPr lang="ru-RU" dirty="0"/>
              <a:t>(HADS)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152874"/>
              </p:ext>
            </p:extLst>
          </p:nvPr>
        </p:nvGraphicFramePr>
        <p:xfrm>
          <a:off x="1311275" y="2133600"/>
          <a:ext cx="10193338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178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323" y="344558"/>
            <a:ext cx="9543290" cy="109993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діагностування</a:t>
            </a:r>
            <a:r>
              <a:rPr lang="ru-RU" dirty="0"/>
              <a:t> </a:t>
            </a:r>
            <a:r>
              <a:rPr lang="ru-RU" dirty="0" err="1" smtClean="0"/>
              <a:t>психічних</a:t>
            </a:r>
            <a:r>
              <a:rPr lang="ru-RU" dirty="0" smtClean="0"/>
              <a:t> </a:t>
            </a:r>
            <a:r>
              <a:rPr lang="ru-RU" dirty="0" err="1"/>
              <a:t>розладів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331" y="1683027"/>
            <a:ext cx="6954173" cy="4952904"/>
          </a:xfrm>
        </p:spPr>
        <p:txBody>
          <a:bodyPr>
            <a:normAutofit/>
          </a:bodyPr>
          <a:lstStyle/>
          <a:p>
            <a:r>
              <a:rPr lang="uk-UA" b="1" dirty="0" smtClean="0"/>
              <a:t>Встановити  психіатричний діагноз </a:t>
            </a:r>
            <a:r>
              <a:rPr lang="uk-UA" b="1" dirty="0"/>
              <a:t>(кластер </a:t>
            </a:r>
            <a:r>
              <a:rPr lang="en-US" b="1" dirty="0"/>
              <a:t>F </a:t>
            </a:r>
            <a:r>
              <a:rPr lang="uk-UA" b="1" dirty="0"/>
              <a:t>діагнозів МКХ 10) – </a:t>
            </a:r>
            <a:r>
              <a:rPr lang="uk-UA" b="1" dirty="0" smtClean="0"/>
              <a:t>може </a:t>
            </a:r>
            <a:r>
              <a:rPr lang="uk-UA" b="1" dirty="0"/>
              <a:t>виключно </a:t>
            </a:r>
            <a:r>
              <a:rPr lang="uk-UA" b="1" dirty="0" smtClean="0"/>
              <a:t>лікар-психіатр.</a:t>
            </a:r>
          </a:p>
          <a:p>
            <a:r>
              <a:rPr lang="uk-UA" b="1" dirty="0" smtClean="0"/>
              <a:t> </a:t>
            </a:r>
            <a:r>
              <a:rPr lang="uk-UA" b="1" dirty="0" err="1" smtClean="0"/>
              <a:t>Лікарі-інтерністи</a:t>
            </a:r>
            <a:r>
              <a:rPr lang="uk-UA" b="1" dirty="0" smtClean="0"/>
              <a:t> </a:t>
            </a:r>
            <a:r>
              <a:rPr lang="uk-UA" b="1" dirty="0"/>
              <a:t>для опису психічних розладів </a:t>
            </a:r>
            <a:r>
              <a:rPr lang="uk-UA" b="1" dirty="0" smtClean="0"/>
              <a:t>можуть  </a:t>
            </a:r>
            <a:r>
              <a:rPr lang="uk-UA" b="1" dirty="0"/>
              <a:t>користуватися назвами синдромів або </a:t>
            </a:r>
            <a:r>
              <a:rPr lang="uk-UA" b="1" dirty="0" err="1" smtClean="0"/>
              <a:t>симптомокомплексів</a:t>
            </a:r>
            <a:r>
              <a:rPr lang="uk-UA" b="1" dirty="0" smtClean="0"/>
              <a:t>:</a:t>
            </a:r>
          </a:p>
          <a:p>
            <a:r>
              <a:rPr lang="uk-UA" b="1" dirty="0" smtClean="0"/>
              <a:t> депресивний синдром,</a:t>
            </a:r>
          </a:p>
          <a:p>
            <a:r>
              <a:rPr lang="uk-UA" b="1" dirty="0" smtClean="0"/>
              <a:t> тривожний синдром, </a:t>
            </a:r>
          </a:p>
          <a:p>
            <a:r>
              <a:rPr lang="uk-UA" b="1" dirty="0" smtClean="0"/>
              <a:t>тривожно-депресивний синдром, </a:t>
            </a:r>
          </a:p>
          <a:p>
            <a:r>
              <a:rPr lang="uk-UA" b="1" dirty="0" smtClean="0"/>
              <a:t>іпохондричний синдром та </a:t>
            </a:r>
            <a:r>
              <a:rPr lang="uk-UA" b="1" dirty="0" err="1" smtClean="0"/>
              <a:t>ішні</a:t>
            </a:r>
            <a:r>
              <a:rPr lang="uk-UA" b="1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95" y="2060294"/>
            <a:ext cx="3924852" cy="416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699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297" y="326572"/>
            <a:ext cx="9780315" cy="1280160"/>
          </a:xfrm>
        </p:spPr>
        <p:txBody>
          <a:bodyPr>
            <a:normAutofit/>
          </a:bodyPr>
          <a:lstStyle/>
          <a:p>
            <a:r>
              <a:rPr lang="uk-UA" dirty="0" smtClean="0"/>
              <a:t>Причини емоційних проблем при пандемії </a:t>
            </a:r>
            <a:r>
              <a:rPr lang="en-US" dirty="0" smtClean="0"/>
              <a:t>COVID-19</a:t>
            </a:r>
            <a:endParaRPr lang="en-US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499515"/>
              </p:ext>
            </p:extLst>
          </p:nvPr>
        </p:nvGraphicFramePr>
        <p:xfrm>
          <a:off x="770708" y="1606731"/>
          <a:ext cx="10411098" cy="489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088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Лікувальна програма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46" y="1332411"/>
            <a:ext cx="11204166" cy="4950823"/>
          </a:xfrm>
        </p:spPr>
        <p:txBody>
          <a:bodyPr>
            <a:normAutofit/>
          </a:bodyPr>
          <a:lstStyle/>
          <a:p>
            <a:r>
              <a:rPr lang="uk-UA" b="1" dirty="0"/>
              <a:t>1. </a:t>
            </a:r>
            <a:r>
              <a:rPr lang="uk-UA" b="1" dirty="0" err="1"/>
              <a:t>Психотерапевничне</a:t>
            </a:r>
            <a:r>
              <a:rPr lang="uk-UA" b="1" dirty="0"/>
              <a:t> втручання (КПТ, </a:t>
            </a:r>
            <a:r>
              <a:rPr lang="uk-UA" b="1" dirty="0" err="1"/>
              <a:t>травмофокусована</a:t>
            </a:r>
            <a:r>
              <a:rPr lang="uk-UA" b="1" dirty="0"/>
              <a:t> психотерапія(при ПТСР ), </a:t>
            </a:r>
            <a:r>
              <a:rPr lang="uk-UA" b="1" dirty="0" err="1"/>
              <a:t>біхевіоральна</a:t>
            </a:r>
            <a:r>
              <a:rPr lang="uk-UA" b="1" dirty="0"/>
              <a:t> психотерапія, релаксаційна терапія)</a:t>
            </a:r>
          </a:p>
          <a:p>
            <a:r>
              <a:rPr lang="uk-UA" b="1" dirty="0"/>
              <a:t>  2. Фармакологічна терапія: вибір медикаментозного засобу залежить від особливостей симптоматики, психофармакологічного анамнезу, поточного використання медикаментозних засобів, соматичного стану пацієнта(наявності </a:t>
            </a:r>
            <a:r>
              <a:rPr lang="uk-UA" b="1" dirty="0" err="1"/>
              <a:t>протипаказань</a:t>
            </a:r>
            <a:r>
              <a:rPr lang="uk-UA" b="1" dirty="0"/>
              <a:t>)</a:t>
            </a:r>
          </a:p>
          <a:p>
            <a:r>
              <a:rPr lang="uk-UA" b="1" dirty="0"/>
              <a:t>- препарати першої лінії при ГТР, ПТСР, </a:t>
            </a:r>
            <a:r>
              <a:rPr lang="uk-UA" b="1" dirty="0" err="1"/>
              <a:t>депресивнивних</a:t>
            </a:r>
            <a:r>
              <a:rPr lang="uk-UA" b="1" dirty="0"/>
              <a:t> станах, </a:t>
            </a:r>
            <a:r>
              <a:rPr lang="uk-UA" b="1" dirty="0" err="1"/>
              <a:t>обсесовно-фобічних</a:t>
            </a:r>
            <a:r>
              <a:rPr lang="uk-UA" b="1" dirty="0"/>
              <a:t> - це  антидепресанти (СІЗЗС та ІЗЗС та Н</a:t>
            </a:r>
            <a:r>
              <a:rPr lang="uk-UA" b="1" dirty="0" smtClean="0"/>
              <a:t>: </a:t>
            </a:r>
            <a:r>
              <a:rPr lang="uk-UA" b="1" dirty="0" err="1" smtClean="0"/>
              <a:t>есциталопрам</a:t>
            </a:r>
            <a:r>
              <a:rPr lang="uk-UA" b="1" dirty="0"/>
              <a:t>, </a:t>
            </a:r>
            <a:r>
              <a:rPr lang="uk-UA" b="1" dirty="0" err="1"/>
              <a:t>флуоксетин</a:t>
            </a:r>
            <a:r>
              <a:rPr lang="uk-UA" b="1" dirty="0"/>
              <a:t>, </a:t>
            </a:r>
            <a:r>
              <a:rPr lang="uk-UA" b="1" dirty="0" err="1"/>
              <a:t>пароксетин</a:t>
            </a:r>
            <a:r>
              <a:rPr lang="uk-UA" b="1" dirty="0"/>
              <a:t>, </a:t>
            </a:r>
            <a:r>
              <a:rPr lang="uk-UA" b="1" dirty="0" err="1"/>
              <a:t>венлафоксин</a:t>
            </a:r>
            <a:r>
              <a:rPr lang="uk-UA" b="1" dirty="0"/>
              <a:t>, </a:t>
            </a:r>
            <a:r>
              <a:rPr lang="uk-UA" b="1" dirty="0" err="1" smtClean="0"/>
              <a:t>міртазапін</a:t>
            </a:r>
            <a:r>
              <a:rPr lang="uk-UA" b="1" dirty="0"/>
              <a:t>) починаючі з мінімальних доз передбачених в інструкціях, із поступовим їх збільшенням до досягнення бажаної </a:t>
            </a:r>
            <a:r>
              <a:rPr lang="uk-UA" b="1" dirty="0" err="1"/>
              <a:t>терапевничної</a:t>
            </a:r>
            <a:r>
              <a:rPr lang="uk-UA" b="1" dirty="0"/>
              <a:t> реакції. </a:t>
            </a:r>
          </a:p>
          <a:p>
            <a:r>
              <a:rPr lang="uk-UA" b="1" dirty="0"/>
              <a:t>- препаратами першої лінії для </a:t>
            </a:r>
            <a:r>
              <a:rPr lang="uk-UA" b="1" dirty="0" smtClean="0"/>
              <a:t> </a:t>
            </a:r>
            <a:r>
              <a:rPr lang="uk-UA" b="1" dirty="0"/>
              <a:t>швидкого усунення  нападу тривоги, тривожного стану  є транквілізатори, дія яких направлена на ГАМК-</a:t>
            </a:r>
            <a:r>
              <a:rPr lang="uk-UA" b="1" dirty="0" err="1"/>
              <a:t>ергічну</a:t>
            </a:r>
            <a:r>
              <a:rPr lang="uk-UA" b="1" dirty="0"/>
              <a:t> передачу (</a:t>
            </a:r>
            <a:r>
              <a:rPr lang="uk-UA" b="1" dirty="0" err="1"/>
              <a:t>діазепам</a:t>
            </a:r>
            <a:r>
              <a:rPr lang="uk-UA" b="1" dirty="0"/>
              <a:t>, </a:t>
            </a:r>
            <a:r>
              <a:rPr lang="uk-UA" b="1" dirty="0" err="1"/>
              <a:t>феназепам</a:t>
            </a:r>
            <a:r>
              <a:rPr lang="uk-UA" b="1" dirty="0"/>
              <a:t>, </a:t>
            </a:r>
            <a:r>
              <a:rPr lang="uk-UA" b="1" dirty="0" err="1"/>
              <a:t>гідазепам</a:t>
            </a:r>
            <a:r>
              <a:rPr lang="uk-UA" b="1" dirty="0"/>
              <a:t>).</a:t>
            </a:r>
          </a:p>
          <a:p>
            <a:r>
              <a:rPr lang="uk-UA" b="1" dirty="0"/>
              <a:t>3. Психосоціальна терапія:  з першого дня лікування обов'язково проводиться </a:t>
            </a:r>
            <a:r>
              <a:rPr lang="uk-UA" b="1" dirty="0" err="1"/>
              <a:t>психоосвітня</a:t>
            </a:r>
            <a:r>
              <a:rPr lang="uk-UA" b="1" dirty="0"/>
              <a:t> робота з пацієнтом  та його родиною   з метою усвідомлення ними сутності розладу та терапевтичного </a:t>
            </a:r>
            <a:r>
              <a:rPr lang="uk-UA" b="1" dirty="0" smtClean="0"/>
              <a:t>процесу</a:t>
            </a:r>
            <a:r>
              <a:rPr lang="uk-UA" b="1" dirty="0"/>
              <a:t>, відновлення соціального функціонування.</a:t>
            </a:r>
          </a:p>
          <a:p>
            <a:endParaRPr lang="uk-U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14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розладів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087" y="1364973"/>
            <a:ext cx="11184835" cy="5141843"/>
          </a:xfrm>
        </p:spPr>
        <p:txBody>
          <a:bodyPr>
            <a:normAutofit/>
          </a:bodyPr>
          <a:lstStyle/>
          <a:p>
            <a:r>
              <a:rPr lang="ru-RU" sz="2000" b="1" dirty="0"/>
              <a:t>У </a:t>
            </a:r>
            <a:r>
              <a:rPr lang="ru-RU" sz="2000" b="1" dirty="0" err="1"/>
              <a:t>веденні</a:t>
            </a:r>
            <a:r>
              <a:rPr lang="ru-RU" sz="2000" b="1" dirty="0"/>
              <a:t> </a:t>
            </a:r>
            <a:r>
              <a:rPr lang="ru-RU" sz="2000" b="1" dirty="0" err="1"/>
              <a:t>осіб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психічними</a:t>
            </a:r>
            <a:r>
              <a:rPr lang="ru-RU" sz="2000" b="1" dirty="0"/>
              <a:t> </a:t>
            </a:r>
            <a:r>
              <a:rPr lang="ru-RU" sz="2000" b="1" dirty="0" err="1"/>
              <a:t>розладами</a:t>
            </a:r>
            <a:r>
              <a:rPr lang="ru-RU" sz="2000" b="1" dirty="0"/>
              <a:t>, </a:t>
            </a:r>
            <a:r>
              <a:rPr lang="ru-RU" sz="2000" b="1" dirty="0" err="1"/>
              <a:t>пов’язаними</a:t>
            </a:r>
            <a:r>
              <a:rPr lang="ru-RU" sz="2000" b="1" dirty="0"/>
              <a:t> з </a:t>
            </a:r>
            <a:r>
              <a:rPr lang="en-US" sz="2000" b="1" dirty="0"/>
              <a:t>COVID 19, </a:t>
            </a:r>
            <a:r>
              <a:rPr lang="ru-RU" sz="2000" b="1" dirty="0" err="1"/>
              <a:t>важливе</a:t>
            </a:r>
            <a:r>
              <a:rPr lang="ru-RU" sz="2000" b="1" dirty="0"/>
              <a:t> </a:t>
            </a:r>
            <a:r>
              <a:rPr lang="ru-RU" sz="2000" b="1" dirty="0" err="1"/>
              <a:t>місце</a:t>
            </a:r>
            <a:r>
              <a:rPr lang="ru-RU" sz="2000" b="1" dirty="0"/>
              <a:t> </a:t>
            </a:r>
            <a:r>
              <a:rPr lang="ru-RU" sz="2000" b="1" dirty="0" err="1"/>
              <a:t>належить</a:t>
            </a:r>
            <a:r>
              <a:rPr lang="ru-RU" sz="2000" b="1" dirty="0"/>
              <a:t> правильному та </a:t>
            </a:r>
            <a:r>
              <a:rPr lang="ru-RU" sz="2000" b="1" dirty="0" err="1"/>
              <a:t>своєчасному</a:t>
            </a:r>
            <a:r>
              <a:rPr lang="ru-RU" sz="2000" b="1" dirty="0"/>
              <a:t> </a:t>
            </a:r>
            <a:r>
              <a:rPr lang="ru-RU" sz="2000" b="1" dirty="0" err="1"/>
              <a:t>призначенню</a:t>
            </a:r>
            <a:r>
              <a:rPr lang="ru-RU" sz="2000" b="1" dirty="0"/>
              <a:t> </a:t>
            </a:r>
            <a:r>
              <a:rPr lang="ru-RU" sz="2000" b="1" dirty="0" err="1"/>
              <a:t>препаратів</a:t>
            </a:r>
            <a:r>
              <a:rPr lang="ru-RU" sz="2000" b="1" dirty="0"/>
              <a:t> </a:t>
            </a:r>
            <a:r>
              <a:rPr lang="ru-RU" sz="2000" b="1" dirty="0" err="1"/>
              <a:t>групи</a:t>
            </a:r>
            <a:r>
              <a:rPr lang="ru-RU" sz="2000" b="1" dirty="0"/>
              <a:t> </a:t>
            </a:r>
            <a:r>
              <a:rPr lang="ru-RU" sz="2000" b="1" dirty="0" err="1"/>
              <a:t>антидепресантів</a:t>
            </a:r>
            <a:r>
              <a:rPr lang="ru-RU" sz="2000" b="1" dirty="0"/>
              <a:t> (АД). </a:t>
            </a:r>
          </a:p>
          <a:p>
            <a:r>
              <a:rPr lang="ru-RU" sz="2000" b="1" dirty="0"/>
              <a:t>На </a:t>
            </a:r>
            <a:r>
              <a:rPr lang="ru-RU" sz="2000" b="1" dirty="0" err="1"/>
              <a:t>підставі</a:t>
            </a:r>
            <a:r>
              <a:rPr lang="ru-RU" sz="2000" b="1" dirty="0"/>
              <a:t> </a:t>
            </a:r>
            <a:r>
              <a:rPr lang="ru-RU" sz="2000" b="1" dirty="0" err="1"/>
              <a:t>проведених</a:t>
            </a:r>
            <a:r>
              <a:rPr lang="ru-RU" sz="2000" b="1" dirty="0"/>
              <a:t> </a:t>
            </a:r>
            <a:r>
              <a:rPr lang="ru-RU" sz="2000" b="1" dirty="0" err="1"/>
              <a:t>досліджень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демонстрували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застосування</a:t>
            </a:r>
            <a:r>
              <a:rPr lang="ru-RU" sz="2000" b="1" dirty="0"/>
              <a:t> </a:t>
            </a:r>
            <a:r>
              <a:rPr lang="ru-RU" sz="2000" b="1" dirty="0" err="1"/>
              <a:t>антидепресантів</a:t>
            </a:r>
            <a:r>
              <a:rPr lang="ru-RU" sz="2000" b="1" dirty="0"/>
              <a:t> </a:t>
            </a:r>
            <a:r>
              <a:rPr lang="ru-RU" sz="2000" b="1" dirty="0" err="1"/>
              <a:t>груп</a:t>
            </a:r>
            <a:r>
              <a:rPr lang="ru-RU" sz="2000" b="1" dirty="0"/>
              <a:t>: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   </a:t>
            </a:r>
            <a:r>
              <a:rPr lang="ru-RU" sz="2000" b="1" dirty="0"/>
              <a:t>-    </a:t>
            </a:r>
            <a:r>
              <a:rPr lang="ru-RU" sz="2000" b="1" dirty="0" err="1"/>
              <a:t>селективних</a:t>
            </a:r>
            <a:r>
              <a:rPr lang="ru-RU" sz="2000" b="1" dirty="0"/>
              <a:t> </a:t>
            </a:r>
            <a:r>
              <a:rPr lang="ru-RU" sz="2000" b="1" dirty="0" err="1"/>
              <a:t>інгібіторів</a:t>
            </a:r>
            <a:r>
              <a:rPr lang="ru-RU" sz="2000" b="1" dirty="0"/>
              <a:t> </a:t>
            </a:r>
            <a:r>
              <a:rPr lang="ru-RU" sz="2000" b="1" dirty="0" err="1"/>
              <a:t>зворотного</a:t>
            </a:r>
            <a:r>
              <a:rPr lang="ru-RU" sz="2000" b="1" dirty="0"/>
              <a:t> </a:t>
            </a:r>
            <a:r>
              <a:rPr lang="ru-RU" sz="2000" b="1" dirty="0" err="1"/>
              <a:t>захоплення</a:t>
            </a:r>
            <a:r>
              <a:rPr lang="ru-RU" sz="2000" b="1" dirty="0"/>
              <a:t> </a:t>
            </a:r>
            <a:r>
              <a:rPr lang="ru-RU" sz="2000" b="1" dirty="0" err="1"/>
              <a:t>серотоніну</a:t>
            </a:r>
            <a:r>
              <a:rPr lang="ru-RU" sz="2000" b="1" dirty="0"/>
              <a:t> (СІЗЗС);</a:t>
            </a:r>
          </a:p>
          <a:p>
            <a:pPr marL="0" indent="0">
              <a:buNone/>
            </a:pPr>
            <a:r>
              <a:rPr lang="ru-RU" sz="2000" b="1" dirty="0"/>
              <a:t>    -    </a:t>
            </a:r>
            <a:r>
              <a:rPr lang="ru-RU" sz="2000" b="1" dirty="0" err="1"/>
              <a:t>інгібіторів</a:t>
            </a:r>
            <a:r>
              <a:rPr lang="ru-RU" sz="2000" b="1" dirty="0"/>
              <a:t> </a:t>
            </a:r>
            <a:r>
              <a:rPr lang="ru-RU" sz="2000" b="1" dirty="0" err="1"/>
              <a:t>зворотного</a:t>
            </a:r>
            <a:r>
              <a:rPr lang="ru-RU" sz="2000" b="1" dirty="0"/>
              <a:t> </a:t>
            </a:r>
            <a:r>
              <a:rPr lang="ru-RU" sz="2000" b="1" dirty="0" err="1"/>
              <a:t>захоплення</a:t>
            </a:r>
            <a:r>
              <a:rPr lang="ru-RU" sz="2000" b="1" dirty="0"/>
              <a:t> </a:t>
            </a:r>
            <a:r>
              <a:rPr lang="ru-RU" sz="2000" b="1" dirty="0" err="1"/>
              <a:t>серотоніну</a:t>
            </a:r>
            <a:r>
              <a:rPr lang="ru-RU" sz="2000" b="1" dirty="0"/>
              <a:t> та </a:t>
            </a:r>
            <a:r>
              <a:rPr lang="ru-RU" sz="2000" b="1" dirty="0" err="1"/>
              <a:t>норадреналіну</a:t>
            </a:r>
            <a:r>
              <a:rPr lang="ru-RU" sz="2000" b="1" dirty="0"/>
              <a:t> (ІЗЗСН), </a:t>
            </a:r>
          </a:p>
          <a:p>
            <a:r>
              <a:rPr lang="ru-RU" sz="2000" b="1" dirty="0"/>
              <a:t> </a:t>
            </a:r>
            <a:r>
              <a:rPr lang="ru-RU" sz="2000" b="1" dirty="0" err="1"/>
              <a:t>асоційоване</a:t>
            </a:r>
            <a:r>
              <a:rPr lang="ru-RU" sz="2000" b="1" dirty="0"/>
              <a:t> з </a:t>
            </a:r>
            <a:r>
              <a:rPr lang="ru-RU" sz="2000" b="1" dirty="0" err="1"/>
              <a:t>достовірно</a:t>
            </a:r>
            <a:r>
              <a:rPr lang="ru-RU" sz="2000" b="1" dirty="0"/>
              <a:t> </a:t>
            </a:r>
            <a:r>
              <a:rPr lang="ru-RU" sz="2000" b="1" dirty="0" err="1"/>
              <a:t>нижчим</a:t>
            </a:r>
            <a:r>
              <a:rPr lang="ru-RU" sz="2000" b="1" dirty="0"/>
              <a:t> </a:t>
            </a:r>
            <a:r>
              <a:rPr lang="ru-RU" sz="2000" b="1" dirty="0" err="1"/>
              <a:t>рівнем</a:t>
            </a:r>
            <a:r>
              <a:rPr lang="ru-RU" sz="2000" b="1" dirty="0"/>
              <a:t> </a:t>
            </a:r>
            <a:r>
              <a:rPr lang="ru-RU" sz="2000" b="1" dirty="0" err="1"/>
              <a:t>інтубації</a:t>
            </a:r>
            <a:r>
              <a:rPr lang="ru-RU" sz="2000" b="1" dirty="0"/>
              <a:t> та </a:t>
            </a:r>
            <a:r>
              <a:rPr lang="ru-RU" sz="2000" b="1" dirty="0" err="1"/>
              <a:t>смерті</a:t>
            </a:r>
            <a:r>
              <a:rPr lang="ru-RU" sz="2000" b="1" dirty="0"/>
              <a:t> (</a:t>
            </a:r>
            <a:r>
              <a:rPr lang="en-US" sz="2000" b="1" dirty="0"/>
              <a:t>p&lt;0,05</a:t>
            </a:r>
            <a:r>
              <a:rPr lang="en-US" sz="2000" b="1" dirty="0" smtClean="0"/>
              <a:t>), </a:t>
            </a:r>
            <a:r>
              <a:rPr lang="uk-UA" sz="2000" b="1" dirty="0" smtClean="0"/>
              <a:t>на підставі їхнього протизапального та потенційного противірусного ефекту, </a:t>
            </a:r>
            <a:r>
              <a:rPr lang="ru-RU" sz="2000" b="1" dirty="0" smtClean="0"/>
              <a:t>тому </a:t>
            </a:r>
            <a:r>
              <a:rPr lang="ru-RU" sz="2000" b="1" dirty="0" err="1"/>
              <a:t>дослідники</a:t>
            </a:r>
            <a:r>
              <a:rPr lang="ru-RU" sz="2000" b="1" dirty="0"/>
              <a:t>  припустили, </a:t>
            </a:r>
            <a:r>
              <a:rPr lang="ru-RU" sz="2000" b="1" dirty="0" err="1"/>
              <a:t>що</a:t>
            </a:r>
            <a:r>
              <a:rPr lang="ru-RU" sz="2000" b="1" dirty="0"/>
              <a:t> АД </a:t>
            </a:r>
            <a:r>
              <a:rPr lang="ru-RU" sz="2000" b="1" dirty="0" err="1"/>
              <a:t>цих</a:t>
            </a:r>
            <a:r>
              <a:rPr lang="ru-RU" sz="2000" b="1" dirty="0"/>
              <a:t> </a:t>
            </a:r>
            <a:r>
              <a:rPr lang="ru-RU" sz="2000" b="1" dirty="0" err="1"/>
              <a:t>класів</a:t>
            </a:r>
            <a:r>
              <a:rPr lang="ru-RU" sz="2000" b="1" dirty="0"/>
              <a:t> </a:t>
            </a:r>
            <a:r>
              <a:rPr lang="ru-RU" sz="2000" b="1" dirty="0" err="1"/>
              <a:t>можуть</a:t>
            </a:r>
            <a:r>
              <a:rPr lang="ru-RU" sz="2000" b="1" dirty="0"/>
              <a:t> бути </a:t>
            </a:r>
            <a:r>
              <a:rPr lang="ru-RU" sz="2000" b="1" dirty="0" err="1"/>
              <a:t>ефективними</a:t>
            </a:r>
            <a:r>
              <a:rPr lang="ru-RU" sz="2000" b="1" dirty="0"/>
              <a:t> </a:t>
            </a:r>
            <a:r>
              <a:rPr lang="ru-RU" sz="2000" b="1" dirty="0" err="1"/>
              <a:t>засобами</a:t>
            </a:r>
            <a:r>
              <a:rPr lang="ru-RU" sz="2000" b="1" dirty="0"/>
              <a:t> для </a:t>
            </a:r>
            <a:r>
              <a:rPr lang="ru-RU" sz="2000" b="1" dirty="0" err="1"/>
              <a:t>лікування</a:t>
            </a:r>
            <a:r>
              <a:rPr lang="ru-RU" sz="2000" b="1" dirty="0"/>
              <a:t> </a:t>
            </a:r>
            <a:r>
              <a:rPr lang="en-US" sz="2000" b="1" dirty="0"/>
              <a:t>COVID </a:t>
            </a:r>
            <a:r>
              <a:rPr lang="en-US" sz="2000" b="1" dirty="0" smtClean="0"/>
              <a:t>19.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97148" y="6248400"/>
            <a:ext cx="4717774" cy="258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https://www.nature.com/articles/s41380-021-01021-4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4602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549" y="624110"/>
            <a:ext cx="9728063" cy="1280890"/>
          </a:xfrm>
        </p:spPr>
        <p:txBody>
          <a:bodyPr>
            <a:normAutofit/>
          </a:bodyPr>
          <a:lstStyle/>
          <a:p>
            <a:r>
              <a:rPr lang="ru-RU" dirty="0" err="1"/>
              <a:t>Рекомендації</a:t>
            </a:r>
            <a:r>
              <a:rPr lang="ru-RU" dirty="0"/>
              <a:t> для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пандемії</a:t>
            </a:r>
            <a:r>
              <a:rPr lang="ru-RU" dirty="0"/>
              <a:t> для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414488"/>
              </p:ext>
            </p:extLst>
          </p:nvPr>
        </p:nvGraphicFramePr>
        <p:xfrm>
          <a:off x="721225" y="2055222"/>
          <a:ext cx="10395266" cy="4502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0632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680" y="0"/>
            <a:ext cx="8634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57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115" y="624110"/>
            <a:ext cx="9610498" cy="1280890"/>
          </a:xfrm>
        </p:spPr>
        <p:txBody>
          <a:bodyPr/>
          <a:lstStyle/>
          <a:p>
            <a:r>
              <a:rPr lang="ru-RU" dirty="0" err="1"/>
              <a:t>Наслідки</a:t>
            </a:r>
            <a:r>
              <a:rPr lang="ru-RU" dirty="0"/>
              <a:t> COViD-19 для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628" y="1895061"/>
            <a:ext cx="6162259" cy="4094922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/>
              <a:t>«</a:t>
            </a:r>
            <a:r>
              <a:rPr lang="uk-UA" sz="2400" b="1" dirty="0"/>
              <a:t>Проблеми психічного здоров’я, зокрема депресія і тривожність, є однією з найбільших причин нещасть у нашому світі. Після десятиліть занедбаності й недостатнього інвестування в послуги з психічного здоров’я, пандемія </a:t>
            </a:r>
            <a:r>
              <a:rPr lang="en-US" sz="2400" b="1" dirty="0"/>
              <a:t>COVID-19 </a:t>
            </a:r>
            <a:r>
              <a:rPr lang="uk-UA" sz="2400" b="1" dirty="0"/>
              <a:t>зараз вражає сім’ї і громади з додатковим психічним стресом</a:t>
            </a:r>
            <a:r>
              <a:rPr lang="uk-UA" sz="2400" b="1" dirty="0" smtClean="0"/>
              <a:t>»,</a:t>
            </a:r>
            <a:r>
              <a:rPr lang="uk-UA" sz="2400" dirty="0" smtClean="0"/>
              <a:t> - заявив генеральний секретар ООН </a:t>
            </a:r>
            <a:r>
              <a:rPr lang="uk-UA" sz="2400" dirty="0" err="1" smtClean="0"/>
              <a:t>Антоніо</a:t>
            </a:r>
            <a:r>
              <a:rPr lang="uk-UA" sz="2400" dirty="0" smtClean="0"/>
              <a:t> </a:t>
            </a:r>
            <a:r>
              <a:rPr lang="uk-UA" sz="2400" dirty="0" err="1" smtClean="0"/>
              <a:t>Гутерріш</a:t>
            </a:r>
            <a:r>
              <a:rPr lang="uk-UA" sz="2400" dirty="0" smtClean="0"/>
              <a:t>.</a:t>
            </a:r>
            <a:r>
              <a:rPr lang="en-US" sz="2400" dirty="0"/>
              <a:t> 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585253" y="6314660"/>
            <a:ext cx="7434470" cy="337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https://www.radiosvoboda.org/a/news-oon-psykhichne-zdorovya/30611282.html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67" y="1457739"/>
            <a:ext cx="4297194" cy="39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056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1" y="624110"/>
            <a:ext cx="9584372" cy="1280890"/>
          </a:xfrm>
        </p:spPr>
        <p:txBody>
          <a:bodyPr/>
          <a:lstStyle/>
          <a:p>
            <a:r>
              <a:rPr lang="ru-RU" dirty="0" err="1"/>
              <a:t>Світова</a:t>
            </a:r>
            <a:r>
              <a:rPr lang="ru-RU" dirty="0"/>
              <a:t> статистика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розладів</a:t>
            </a:r>
            <a:r>
              <a:rPr lang="ru-RU" dirty="0"/>
              <a:t> при </a:t>
            </a:r>
            <a:r>
              <a:rPr lang="ru-RU" dirty="0" err="1"/>
              <a:t>пандемії</a:t>
            </a:r>
            <a:r>
              <a:rPr lang="ru-RU" dirty="0"/>
              <a:t> COVID-19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813" y="1904999"/>
            <a:ext cx="10718799" cy="4244009"/>
          </a:xfrm>
        </p:spPr>
        <p:txBody>
          <a:bodyPr>
            <a:normAutofit/>
          </a:bodyPr>
          <a:lstStyle/>
          <a:p>
            <a:r>
              <a:rPr lang="uk-UA" sz="2400" dirty="0"/>
              <a:t>- </a:t>
            </a:r>
            <a:r>
              <a:rPr lang="uk-UA" sz="2400" b="1" dirty="0"/>
              <a:t>під час спалаху інфекції у молодих людей(молодше 35 років) був більший відсоток психічних розладів (ГТР, депресії), ніж у людей старшого віку;</a:t>
            </a:r>
          </a:p>
          <a:p>
            <a:r>
              <a:rPr lang="uk-UA" sz="2400" b="1" dirty="0"/>
              <a:t>- рівень тривоги був вищий у людей, які зосереджувались  на спалаху </a:t>
            </a:r>
            <a:r>
              <a:rPr lang="en-US" sz="2400" b="1" dirty="0"/>
              <a:t>COVID-19 </a:t>
            </a:r>
            <a:r>
              <a:rPr lang="uk-UA" sz="2400" b="1" dirty="0"/>
              <a:t>кожен день та витрачали занадто багато часу на роздуми про спалах (≥ 3 годин);</a:t>
            </a:r>
          </a:p>
          <a:p>
            <a:r>
              <a:rPr lang="uk-UA" sz="2400" b="1" dirty="0"/>
              <a:t>- серед медичних працівників спостерігався високий ризик поганої  якості сну</a:t>
            </a:r>
            <a:r>
              <a:rPr lang="uk-UA" sz="2400" b="1" dirty="0" smtClean="0"/>
              <a:t>;</a:t>
            </a:r>
          </a:p>
          <a:p>
            <a:endParaRPr lang="uk-UA" sz="2400" dirty="0"/>
          </a:p>
          <a:p>
            <a:endParaRPr lang="uk-UA" sz="2400" dirty="0" smtClean="0"/>
          </a:p>
          <a:p>
            <a:endParaRPr lang="uk-UA" dirty="0"/>
          </a:p>
          <a:p>
            <a:endParaRPr lang="uk-UA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3813" y="6492240"/>
            <a:ext cx="6400799" cy="222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 https://www.sciencedirect.com/science/article/pii/S0165178120306077</a:t>
            </a:r>
          </a:p>
        </p:txBody>
      </p:sp>
    </p:spTree>
    <p:extLst>
      <p:ext uri="{BB962C8B-B14F-4D97-AF65-F5344CB8AC3E}">
        <p14:creationId xmlns:p14="http://schemas.microsoft.com/office/powerpoint/2010/main" val="4199953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177" y="624110"/>
            <a:ext cx="9597435" cy="812804"/>
          </a:xfrm>
        </p:spPr>
        <p:txBody>
          <a:bodyPr/>
          <a:lstStyle/>
          <a:p>
            <a:r>
              <a:rPr lang="uk-UA" dirty="0" smtClean="0"/>
              <a:t>Наслідки </a:t>
            </a:r>
            <a:r>
              <a:rPr lang="ru-RU" dirty="0" smtClean="0"/>
              <a:t>для </a:t>
            </a:r>
            <a:r>
              <a:rPr lang="ru-RU" dirty="0" err="1" smtClean="0"/>
              <a:t>медичних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270" y="1672045"/>
            <a:ext cx="7511141" cy="4336869"/>
          </a:xfrm>
        </p:spPr>
        <p:txBody>
          <a:bodyPr/>
          <a:lstStyle/>
          <a:p>
            <a:r>
              <a:rPr lang="uk-UA" b="1" dirty="0" smtClean="0"/>
              <a:t>Ризик розвитку посттравматичного стресового розладу </a:t>
            </a:r>
            <a:r>
              <a:rPr lang="uk-UA" b="1" dirty="0"/>
              <a:t>для медичних працівників, працюючих у червоній зоні, складає майже  10%, що пов’язують </a:t>
            </a:r>
            <a:r>
              <a:rPr lang="uk-UA" b="1" dirty="0" smtClean="0"/>
              <a:t>з:</a:t>
            </a:r>
          </a:p>
          <a:p>
            <a:r>
              <a:rPr lang="uk-UA" b="1" dirty="0"/>
              <a:t>-особливостями професійної діяльності;</a:t>
            </a:r>
          </a:p>
          <a:p>
            <a:r>
              <a:rPr lang="uk-UA" b="1" dirty="0"/>
              <a:t>-надмірним навантаженням на медичні установи;</a:t>
            </a:r>
          </a:p>
          <a:p>
            <a:r>
              <a:rPr lang="uk-UA" b="1" dirty="0"/>
              <a:t>-неможливістю іноді своєчасно надати медичну допомогу в повному обсязі;</a:t>
            </a:r>
          </a:p>
          <a:p>
            <a:r>
              <a:rPr lang="uk-UA" b="1" dirty="0"/>
              <a:t>-зіткненням з великою кількістю летальних випадків за невеликий проміжок часу;</a:t>
            </a:r>
          </a:p>
          <a:p>
            <a:r>
              <a:rPr lang="uk-UA" b="1" dirty="0"/>
              <a:t>-хвилюваннями, пов’язаними з загрозою для життя та смертю колег.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3623" y="6191794"/>
            <a:ext cx="7419702" cy="287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/>
              <a:t>Васильева А.В. Психические нарушения, связанные с пандемией COVID-19 (международный опыт и подходы к терапии). </a:t>
            </a:r>
            <a:r>
              <a:rPr lang="ru-RU" sz="900" dirty="0" smtClean="0"/>
              <a:t>Журнал неврологии </a:t>
            </a:r>
            <a:r>
              <a:rPr lang="ru-RU" sz="900" dirty="0"/>
              <a:t>и психиатрии им. С.С. Корсакова. 2020;120(9):121–129. https://doi.org/10.17116/jnevro2020120091121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722" y="1794076"/>
            <a:ext cx="3543961" cy="42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82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989" y="624110"/>
            <a:ext cx="9636623" cy="1280890"/>
          </a:xfrm>
        </p:spPr>
        <p:txBody>
          <a:bodyPr/>
          <a:lstStyle/>
          <a:p>
            <a:r>
              <a:rPr lang="uk-UA" dirty="0" smtClean="0"/>
              <a:t>Світова статистика психічних розладів при пандемії </a:t>
            </a:r>
            <a:r>
              <a:rPr lang="en-US" dirty="0" smtClean="0"/>
              <a:t>COVID-19</a:t>
            </a:r>
            <a:endParaRPr lang="en-US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64211"/>
              </p:ext>
            </p:extLst>
          </p:nvPr>
        </p:nvGraphicFramePr>
        <p:xfrm>
          <a:off x="700088" y="1724298"/>
          <a:ext cx="11108735" cy="407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36275" y="6505302"/>
            <a:ext cx="5968337" cy="2280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200" dirty="0"/>
              <a:t>https://www.sciencedirect.com/science/article/pii/S0165178120306077</a:t>
            </a:r>
          </a:p>
        </p:txBody>
      </p:sp>
    </p:spTree>
    <p:extLst>
      <p:ext uri="{BB962C8B-B14F-4D97-AF65-F5344CB8AC3E}">
        <p14:creationId xmlns:p14="http://schemas.microsoft.com/office/powerpoint/2010/main" val="3810599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990" y="624110"/>
            <a:ext cx="9636622" cy="1280890"/>
          </a:xfrm>
        </p:spPr>
        <p:txBody>
          <a:bodyPr/>
          <a:lstStyle/>
          <a:p>
            <a:r>
              <a:rPr lang="ru-RU" dirty="0" err="1" smtClean="0"/>
              <a:t>Світова</a:t>
            </a:r>
            <a:r>
              <a:rPr lang="ru-RU" dirty="0" smtClean="0"/>
              <a:t> статистика </a:t>
            </a:r>
            <a:r>
              <a:rPr lang="ru-RU" dirty="0" err="1" smtClean="0"/>
              <a:t>психічних</a:t>
            </a:r>
            <a:r>
              <a:rPr lang="ru-RU" dirty="0" smtClean="0"/>
              <a:t> </a:t>
            </a:r>
            <a:r>
              <a:rPr lang="ru-RU" dirty="0" err="1" smtClean="0"/>
              <a:t>розладів</a:t>
            </a:r>
            <a:r>
              <a:rPr lang="ru-RU" dirty="0" smtClean="0"/>
              <a:t> при </a:t>
            </a:r>
            <a:r>
              <a:rPr lang="ru-RU" dirty="0" err="1" smtClean="0"/>
              <a:t>пандемії</a:t>
            </a:r>
            <a:r>
              <a:rPr lang="ru-RU" dirty="0" smtClean="0"/>
              <a:t> COVID-19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9451" y="2133600"/>
            <a:ext cx="10424161" cy="3869540"/>
          </a:xfrm>
        </p:spPr>
        <p:txBody>
          <a:bodyPr>
            <a:noAutofit/>
          </a:bodyPr>
          <a:lstStyle/>
          <a:p>
            <a:r>
              <a:rPr lang="uk-UA" sz="2400" b="1" dirty="0"/>
              <a:t>У британському дослідженні клінічної картини </a:t>
            </a:r>
            <a:r>
              <a:rPr lang="en-US" sz="2400" b="1" dirty="0"/>
              <a:t>COVID </a:t>
            </a:r>
            <a:r>
              <a:rPr lang="en-US" sz="2400" b="1" dirty="0" smtClean="0"/>
              <a:t>19</a:t>
            </a:r>
            <a:r>
              <a:rPr lang="uk-UA" sz="2400" b="1" dirty="0" smtClean="0"/>
              <a:t>:</a:t>
            </a:r>
          </a:p>
          <a:p>
            <a:endParaRPr lang="uk-UA" sz="2400" b="1" dirty="0"/>
          </a:p>
          <a:p>
            <a:r>
              <a:rPr lang="en-US" sz="2400" b="1" dirty="0" smtClean="0"/>
              <a:t> </a:t>
            </a:r>
            <a:r>
              <a:rPr lang="uk-UA" sz="2400" b="1" dirty="0" smtClean="0"/>
              <a:t>психоневрологічні  порушення </a:t>
            </a:r>
            <a:r>
              <a:rPr lang="uk-UA" sz="2400" b="1" dirty="0"/>
              <a:t>спостерігалися </a:t>
            </a:r>
            <a:r>
              <a:rPr lang="uk-UA" sz="2400" b="1" dirty="0" smtClean="0"/>
              <a:t>у 59% обстежених, частіше у  молодших за 60 років пацієнтів:</a:t>
            </a:r>
          </a:p>
          <a:p>
            <a:r>
              <a:rPr lang="uk-UA" sz="2400" b="1" dirty="0" smtClean="0"/>
              <a:t>У 43% </a:t>
            </a:r>
            <a:r>
              <a:rPr lang="uk-UA" sz="2400" b="1" dirty="0"/>
              <a:t>був зареєстрований вперше виявлений психоз, тоді як у </a:t>
            </a:r>
            <a:r>
              <a:rPr lang="uk-UA" sz="2400" b="1" dirty="0" smtClean="0"/>
              <a:t>26% </a:t>
            </a:r>
            <a:r>
              <a:rPr lang="uk-UA" sz="2400" b="1" dirty="0"/>
              <a:t>відзначали прояви когнітивного </a:t>
            </a:r>
            <a:r>
              <a:rPr lang="uk-UA" sz="2400" b="1" dirty="0" smtClean="0"/>
              <a:t>дефіциту, а у 17% </a:t>
            </a:r>
            <a:r>
              <a:rPr lang="uk-UA" sz="2400" b="1" dirty="0"/>
              <a:t>афективні </a:t>
            </a:r>
            <a:r>
              <a:rPr lang="uk-UA" sz="2400" b="1" dirty="0" smtClean="0"/>
              <a:t>розлади.</a:t>
            </a:r>
            <a:endParaRPr lang="en-US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06748" y="6003140"/>
            <a:ext cx="4253948" cy="410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https://pubmed.ncbi.nlm.nih.gov/32593341/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01901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297" y="404949"/>
            <a:ext cx="9780315" cy="10842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Статистика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розладів</a:t>
            </a:r>
            <a:r>
              <a:rPr lang="ru-RU" dirty="0"/>
              <a:t> при </a:t>
            </a:r>
            <a:r>
              <a:rPr lang="ru-RU" dirty="0" err="1"/>
              <a:t>пандемії</a:t>
            </a:r>
            <a:r>
              <a:rPr lang="ru-RU" dirty="0"/>
              <a:t> COVID-19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1" y="1593669"/>
            <a:ext cx="11416936" cy="4898571"/>
          </a:xfrm>
        </p:spPr>
        <p:txBody>
          <a:bodyPr/>
          <a:lstStyle/>
          <a:p>
            <a:r>
              <a:rPr lang="uk-UA" sz="2000" b="1" dirty="0"/>
              <a:t>За отриманими даними, у різні періоди </a:t>
            </a:r>
            <a:r>
              <a:rPr lang="en-US" sz="2000" b="1" dirty="0"/>
              <a:t>COVID‑19 </a:t>
            </a:r>
            <a:r>
              <a:rPr lang="uk-UA" sz="2000" b="1" dirty="0" smtClean="0"/>
              <a:t>були виділені </a:t>
            </a:r>
            <a:r>
              <a:rPr lang="uk-UA" sz="2000" b="1" dirty="0"/>
              <a:t>такі психічні порушення:</a:t>
            </a:r>
          </a:p>
          <a:p>
            <a:r>
              <a:rPr lang="en-US" sz="2000" b="1" dirty="0"/>
              <a:t>COVID‑19, </a:t>
            </a:r>
            <a:r>
              <a:rPr lang="uk-UA" sz="2000" b="1" dirty="0"/>
              <a:t>гострий період (до 4 тижнів) – сплутаність свідомості, депресія, астенія;</a:t>
            </a:r>
          </a:p>
          <a:p>
            <a:r>
              <a:rPr lang="en-US" sz="2000" b="1" dirty="0"/>
              <a:t>COVID‑19, </a:t>
            </a:r>
            <a:r>
              <a:rPr lang="uk-UA" sz="2000" b="1" dirty="0"/>
              <a:t>затяжний гострий період (4‑12 тижнів) – депресія, астенія, когнітивне зниження;</a:t>
            </a:r>
          </a:p>
          <a:p>
            <a:r>
              <a:rPr lang="en-US" sz="2000" b="1" dirty="0"/>
              <a:t>COVID‑19, </a:t>
            </a:r>
            <a:r>
              <a:rPr lang="uk-UA" sz="2000" b="1" dirty="0" err="1"/>
              <a:t>постковідний</a:t>
            </a:r>
            <a:r>
              <a:rPr lang="uk-UA" sz="2000" b="1" dirty="0"/>
              <a:t> синдром – астенія, порушений сон, тривога, фобії, розлади адаптації, панічні атаки;</a:t>
            </a:r>
          </a:p>
          <a:p>
            <a:r>
              <a:rPr lang="en-US" sz="2000" b="1" dirty="0"/>
              <a:t>COVID‑19, </a:t>
            </a:r>
            <a:r>
              <a:rPr lang="uk-UA" sz="2000" b="1" dirty="0"/>
              <a:t>віддалені наслідки (після 6 місяців від негативного результату </a:t>
            </a:r>
            <a:r>
              <a:rPr lang="uk-UA" sz="2000" b="1" dirty="0" err="1"/>
              <a:t>полімеразної</a:t>
            </a:r>
            <a:r>
              <a:rPr lang="uk-UA" sz="2000" b="1" dirty="0"/>
              <a:t> ланцюгової реакції на </a:t>
            </a:r>
            <a:r>
              <a:rPr lang="en-US" sz="2000" b="1" dirty="0"/>
              <a:t>SARS-CoV‑2) – </a:t>
            </a:r>
            <a:r>
              <a:rPr lang="uk-UA" sz="2000" b="1" dirty="0" err="1"/>
              <a:t>обсесивно-компульсивний</a:t>
            </a:r>
            <a:r>
              <a:rPr lang="uk-UA" sz="2000" b="1" dirty="0"/>
              <a:t>, посттравматичний стресовий (ПТСР), тривожно-панічні розлади, соціальна фобія, когнітивні порушення, зміни поведінки.</a:t>
            </a:r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67943" y="6126480"/>
            <a:ext cx="7197633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О.С.Чабан</a:t>
            </a:r>
            <a:r>
              <a:rPr lang="ru-RU" sz="1200" dirty="0"/>
              <a:t>, 2021; COVID‑19 та </a:t>
            </a:r>
            <a:r>
              <a:rPr lang="ru-RU" sz="1200" dirty="0" err="1"/>
              <a:t>депресія</a:t>
            </a:r>
            <a:r>
              <a:rPr lang="ru-RU" sz="1200" dirty="0"/>
              <a:t>: </a:t>
            </a:r>
            <a:r>
              <a:rPr lang="ru-RU" sz="1200" dirty="0" err="1"/>
              <a:t>що</a:t>
            </a:r>
            <a:r>
              <a:rPr lang="ru-RU" sz="1200" dirty="0"/>
              <a:t> нового у </a:t>
            </a:r>
            <a:r>
              <a:rPr lang="ru-RU" sz="1200" dirty="0" err="1"/>
              <a:t>сфері</a:t>
            </a:r>
            <a:r>
              <a:rPr lang="ru-RU" sz="1200" dirty="0"/>
              <a:t> </a:t>
            </a:r>
            <a:r>
              <a:rPr lang="ru-RU" sz="1200" dirty="0" err="1"/>
              <a:t>сучасної</a:t>
            </a:r>
            <a:r>
              <a:rPr lang="ru-RU" sz="1200" dirty="0"/>
              <a:t> </a:t>
            </a:r>
            <a:r>
              <a:rPr lang="ru-RU" sz="1200" dirty="0" err="1"/>
              <a:t>психофармакології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6560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2588</TotalTime>
  <Words>2882</Words>
  <Application>Microsoft Office PowerPoint</Application>
  <PresentationFormat>Произвольный</PresentationFormat>
  <Paragraphs>221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Легкий дым</vt:lpstr>
      <vt:lpstr>Донецький національний медичний університет Кафедра психіатрії, психотерапії, наркології та медичної психології  ТРИВОЖНІ ТА ДЕПРЕСИВНІ РОЗЛАДИ, ПАНІЧНІ СТАНИ В ПЕРІОД ПАНДЕМІЇ COVID-19</vt:lpstr>
      <vt:lpstr>Психічне здоров’я та COVID-19</vt:lpstr>
      <vt:lpstr>Причини емоційних проблем при пандемії COVID-19</vt:lpstr>
      <vt:lpstr>Наслідки COViD-19 для психічного здоров’я</vt:lpstr>
      <vt:lpstr>Світова статистика психічних розладів при пандемії COVID-19</vt:lpstr>
      <vt:lpstr>Наслідки для медичних працівників</vt:lpstr>
      <vt:lpstr>Світова статистика психічних розладів при пандемії COVID-19</vt:lpstr>
      <vt:lpstr>Світова статистика психічних розладів при пандемії COVID-19</vt:lpstr>
      <vt:lpstr>Статистика психічних розладів при пандемії COVID-19</vt:lpstr>
      <vt:lpstr>Тривожно-депресивні розлади для лікаря загальної практики</vt:lpstr>
      <vt:lpstr>Неврози</vt:lpstr>
      <vt:lpstr>Для неврозів характерні  загальні прояви</vt:lpstr>
      <vt:lpstr>Тривожно-фобічні розлади </vt:lpstr>
      <vt:lpstr>Клінічні діагностичні критерії тривожно-фобічних розладів: </vt:lpstr>
      <vt:lpstr>Агорафобія </vt:lpstr>
      <vt:lpstr>Соціальні фобії </vt:lpstr>
      <vt:lpstr>Специфічні (ізольовані)фобії </vt:lpstr>
      <vt:lpstr>Клінічні діагностичні критерії специфічних (ізольованих) фобій:</vt:lpstr>
      <vt:lpstr>Панічний розлад (епізодична пароксизмальна тривога) </vt:lpstr>
      <vt:lpstr>Генералізований тривожний розлад </vt:lpstr>
      <vt:lpstr>Змішаний тривожний і депресивний розлад </vt:lpstr>
      <vt:lpstr>Посттравматичний стресовий розлад(ПТСР)</vt:lpstr>
      <vt:lpstr>Депресивний епізод</vt:lpstr>
      <vt:lpstr>Прихована депресія </vt:lpstr>
      <vt:lpstr>Клінічні варіанти прихованої депресії</vt:lpstr>
      <vt:lpstr>Госпитальная Шкала Тревоги и Депрессии (HADS)</vt:lpstr>
      <vt:lpstr>Госпитальная Шкала Тревоги и Депрессии (HADS)</vt:lpstr>
      <vt:lpstr>Госпитальна Шкала Тривоги та  Депресії  (HADS)</vt:lpstr>
      <vt:lpstr>Особливості діагностування психічних розладів</vt:lpstr>
      <vt:lpstr>Лікувальна програма </vt:lpstr>
      <vt:lpstr>Лікування психічних розладів</vt:lpstr>
      <vt:lpstr>Рекомендації для зменшення наслідків пандемії для психічного здоров’я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Донецкий национальный медицинский университет    НЕПСИХОТИЧЕСКИЕ РАССТРОЙСТВА ПСИХИКИ И ПОВЕДЕНИЯ</dc:title>
  <dc:creator>Тетяна</dc:creator>
  <cp:lastModifiedBy>Пользователь Windows</cp:lastModifiedBy>
  <cp:revision>183</cp:revision>
  <dcterms:created xsi:type="dcterms:W3CDTF">2021-05-19T06:54:00Z</dcterms:created>
  <dcterms:modified xsi:type="dcterms:W3CDTF">2021-12-06T10:32:10Z</dcterms:modified>
</cp:coreProperties>
</file>