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0"/>
  </p:notesMasterIdLst>
  <p:sldIdLst>
    <p:sldId id="268" r:id="rId2"/>
    <p:sldId id="305" r:id="rId3"/>
    <p:sldId id="267" r:id="rId4"/>
    <p:sldId id="283" r:id="rId5"/>
    <p:sldId id="286" r:id="rId6"/>
    <p:sldId id="282" r:id="rId7"/>
    <p:sldId id="287" r:id="rId8"/>
    <p:sldId id="289" r:id="rId9"/>
    <p:sldId id="326" r:id="rId10"/>
    <p:sldId id="290" r:id="rId11"/>
    <p:sldId id="292" r:id="rId12"/>
    <p:sldId id="293" r:id="rId13"/>
    <p:sldId id="294" r:id="rId14"/>
    <p:sldId id="281" r:id="rId15"/>
    <p:sldId id="309" r:id="rId16"/>
    <p:sldId id="311" r:id="rId17"/>
    <p:sldId id="312" r:id="rId18"/>
    <p:sldId id="314" r:id="rId19"/>
    <p:sldId id="325" r:id="rId20"/>
    <p:sldId id="276" r:id="rId21"/>
    <p:sldId id="298" r:id="rId22"/>
    <p:sldId id="300" r:id="rId23"/>
    <p:sldId id="302" r:id="rId24"/>
    <p:sldId id="266" r:id="rId25"/>
    <p:sldId id="297" r:id="rId26"/>
    <p:sldId id="327" r:id="rId27"/>
    <p:sldId id="328" r:id="rId28"/>
    <p:sldId id="26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howGuides="1">
      <p:cViewPr varScale="1">
        <p:scale>
          <a:sx n="88" d="100"/>
          <a:sy n="88" d="100"/>
        </p:scale>
        <p:origin x="710" y="62"/>
      </p:cViewPr>
      <p:guideLst>
        <p:guide orient="horz" pos="221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0365B-A46D-4957-A963-612180025A00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2B161-D23F-4797-945F-579B9B305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0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0E092-D093-40E3-96EE-E6088545D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69779"/>
            <a:ext cx="5850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0FA199-A722-41AF-A735-DA10F7989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" y="5408999"/>
            <a:ext cx="5850000" cy="89573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F5761E-A8B3-438F-9C67-40A64C474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4284-3942-41A1-9B2F-992020C0FA4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89602A-F26F-4D2A-8FDA-D709192F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4D2DEF-0177-47F9-AAEA-ADD44614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9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B319D-BAE5-4A94-A286-35FE6857B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D7389-030C-4C0C-9AAA-28E95CB0C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0C8730-BA40-4554-8E37-15DD9A8EE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F56373-C0BF-4CE5-9847-3498F266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4284-3942-41A1-9B2F-992020C0FA4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53CB96-3B2D-42AD-894A-E9669424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05E3A0-7B2B-4D57-B575-AB9CFF083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21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F46B8-9B5D-4D19-BE01-BEE62878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5C7A79-4AC5-446E-8EF3-DEB5BBCB8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EB2860-31CD-48E8-89C3-A880A0706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B9D4C5-161B-4FD7-9057-ED2A01D2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4284-3942-41A1-9B2F-992020C0FA4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18B6F6-3C19-4EB4-8972-4F1ED1D80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24D26B-AFDA-435A-ACD0-74DA9484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100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1165D-1805-4881-AB3D-336A161F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4AD64F-FE29-4190-8521-654B58404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9AC69-A0E6-44BE-BAA0-6993EC41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4284-3942-41A1-9B2F-992020C0FA4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137F49-EBD8-4602-A8AA-29F49D06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F86422-13B9-4173-97F6-E6AA058D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814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FC2E96D-1FED-476E-9F15-AFA1F05937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0DEC14-E905-450A-A584-1829A6967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BBCE4-BD7A-4614-9866-4A74002B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4284-3942-41A1-9B2F-992020C0FA4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42D15-A7C2-4CE7-925E-F27C2ACA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BC1E3-218D-4ED2-918B-F48F523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93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78745-873E-400D-AAFF-610D865E7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z="4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ЗАГОЛОВОК</a:t>
            </a:r>
            <a:r>
              <a:rPr lang="ru-RU" sz="4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4E9532-1943-41FE-84EE-A87384C7F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228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DA0F5A-2435-41D8-A63C-5901AE89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4284-3942-41A1-9B2F-992020C0FA4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7D3E3-D7BE-487F-A077-3309DE8D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A0F1A-9981-475E-BBF7-3E700CF9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85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78745-873E-400D-AAFF-610D865E7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4E9532-1943-41FE-84EE-A87384C7F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DA0F5A-2435-41D8-A63C-5901AE89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4284-3942-41A1-9B2F-992020C0FA4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7D3E3-D7BE-487F-A077-3309DE8D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A0F1A-9981-475E-BBF7-3E700CF9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3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28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100BA-44A0-450E-AE44-8800094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6D2A0D-21F8-4C0B-8DFE-ECA1DE0F6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941DEA-CA5A-41AF-A89E-149F8174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4284-3942-41A1-9B2F-992020C0FA4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3ACAD-7948-4DAD-AE13-A8F6771C0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989BB5-7578-49FB-B3EA-B58F7399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73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5F12C-8C18-46FC-BB5B-29C7B4A0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DF3CA-5281-4812-952E-486E693CB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C0506D-1743-4417-B4EC-9EE6A2D54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F721F7-8246-4E7B-BA4C-EEE3CB3C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4284-3942-41A1-9B2F-992020C0FA4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C7EC18-6625-4F0D-9E60-6209AD71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2D67D4-9458-4950-927A-9BF7F3FC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7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BAF18-A81C-40E7-9317-69C53A8FA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6BAD3-8615-4D32-80EB-D8B96A78A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1AE4C6-547C-4F9F-8E47-795299701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C31601-DD32-4D20-B370-34B437E899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1E157E-1ED8-4D81-B9DA-AA065875F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81DE4B-99D2-498F-822D-B0E6AC8B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4284-3942-41A1-9B2F-992020C0FA4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C55AB6-0A1A-481E-984A-E9AA9F0B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782683-21EB-4AD5-AEEA-D46A4783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0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EF999-B858-4706-8DA2-387D4458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2661AB-A41E-406E-96E1-AAA05E8A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4284-3942-41A1-9B2F-992020C0FA4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9EF36C-F590-46E6-905C-C6B4844D6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A8F0F9-7C3D-41C1-AE6C-50D20A305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5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631C41-4834-4BCB-88EE-485E498F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4284-3942-41A1-9B2F-992020C0FA4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461B04-B3BE-451E-8561-1DB66EDE9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3D6728-7281-488B-BFFA-64DAD933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73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28AB5-8CEC-4D65-9AC6-B5F37452F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78E69E-B443-4B55-9543-5A53A2380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C1066-F441-48DF-B35D-305C17FBC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74284-3942-41A1-9B2F-992020C0FA4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53F427-112B-471D-9B8A-695F47BED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8A6FD2-AF3E-4056-ADD9-7BCD046BC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0433-8645-4BD7-8EB0-14A01410408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id="{433DB94C-8528-4BEE-876D-8D7B5F44A0D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000" y="301531"/>
            <a:ext cx="7065000" cy="1325563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Донецький національний медичний університет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внутрішньої медицини №1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1000" y="2979000"/>
            <a:ext cx="7605000" cy="16650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 пацієнта з підозрою на </a:t>
            </a: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endParaRPr lang="uk-UA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4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догоспітальному</a:t>
            </a:r>
            <a:r>
              <a:rPr lang="uk-UA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етапі</a:t>
            </a:r>
            <a:endParaRPr lang="ru-RU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" y="301531"/>
            <a:ext cx="1350000" cy="135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00" y="5454000"/>
            <a:ext cx="1800000" cy="128395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711000" y="5333125"/>
            <a:ext cx="7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Доповідач</a:t>
            </a:r>
            <a:r>
              <a:rPr lang="ru-RU" sz="2400" dirty="0" smtClean="0"/>
              <a:t>:</a:t>
            </a:r>
          </a:p>
          <a:p>
            <a:pPr algn="ctr"/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Шаповалова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Сергіївна</a:t>
            </a:r>
          </a:p>
        </p:txBody>
      </p:sp>
    </p:spTree>
    <p:extLst>
      <p:ext uri="{BB962C8B-B14F-4D97-AF65-F5344CB8AC3E}">
        <p14:creationId xmlns:p14="http://schemas.microsoft.com/office/powerpoint/2010/main" val="3945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00" y="414000"/>
            <a:ext cx="10515600" cy="1325563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критеріїв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жкості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Легкий перебіг</a:t>
            </a:r>
          </a:p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Пульоксиметрія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˃93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Контрольована температура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симптомів важкого перебігу (безперервний сухий кашель, запаморочення, спантеличення, водяниста діарея, більше кількох діб, задишка, виражена загальна слабкість)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факторів ризику (АГ, ЦД, метаболічний синдром, вік та ін.)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ознак дихальної недостатності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B53B9A-EBD1-4BEF-BA2A-DFAFACC2E6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6000" y="5625870"/>
            <a:ext cx="2050577" cy="11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79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00" y="414000"/>
            <a:ext cx="10515600" cy="1325563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критеріїв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жкості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ступінь тяжкості</a:t>
            </a:r>
            <a:endParaRPr lang="uk-UA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Пульоксиметрія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˃93</a:t>
            </a:r>
          </a:p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Помірно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контрольована температура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симптомів важкого перебігу або незначна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вираженість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1-2 (безперервний сухий кашель, запаморочення, спантеличення, водяниста діарея, більше кількох діб, задишка, виражена загальна слабкість)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пневмонії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B53B9A-EBD1-4BEF-BA2A-DFAFACC2E6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1000" y="5625870"/>
            <a:ext cx="2050577" cy="11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8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00" y="414000"/>
            <a:ext cx="10515600" cy="1325563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критеріїв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жкості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ажкий перебіг</a:t>
            </a:r>
          </a:p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Пульоксиметрія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˂93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контрольована температура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симптомів важкого перебігу (безперервний сухий кашель, запаморочення, спантеличення, водяниста діарея, більше кількох діб, задишка, виражена загальна слабкість)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та підтвердження пневмонії</a:t>
            </a:r>
          </a:p>
          <a:p>
            <a:pPr marL="0" indent="0">
              <a:buNone/>
            </a:pPr>
            <a:r>
              <a:rPr lang="uk-UA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Критичний перебіг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поліорганної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недостатності </a:t>
            </a:r>
          </a:p>
          <a:p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Гострий респіраторний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дистрес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Сепсис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свідомості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B53B9A-EBD1-4BEF-BA2A-DFAFACC2E6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6000" y="5625870"/>
            <a:ext cx="2050577" cy="11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71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для розгляду. </a:t>
            </a:r>
            <a:b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критеріїв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тяжкості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ЗАК (лейкоцити, ШОЕ)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СРБ (при симптомах важкого перебігу)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Д-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димер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факторах ризику або симптомах важкого перебігу)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Пульсоксиметрія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рутинно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Опитувальники (анкетування, чат-боти),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рутинно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4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82800" cy="1325563"/>
          </a:xfrm>
        </p:spPr>
        <p:txBody>
          <a:bodyPr>
            <a:norm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жкості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тяжкості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тяжкості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госпіталізації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самоізоляції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 телефону у разу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стану);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00" y="5454000"/>
            <a:ext cx="1800000" cy="128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00" y="414000"/>
            <a:ext cx="10515600" cy="1325563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COVID-19: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легкий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тяжкості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утруднень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000" y="1825625"/>
            <a:ext cx="89100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регідратації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жарознижуючих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(парацетамол,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ібупрофен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лихоманці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болю.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Застереження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парацетамол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г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г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ібупрофену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2400 мг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неконтрольованою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артеріальною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гіпертензією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застійною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II-III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NYHA),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діагностованою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ішемічною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артерій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цереброваскулярними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III-V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ібупрофену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дозах (до 1200 мг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серцево-судинних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розгляньте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противірусних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321000" y="5904000"/>
            <a:ext cx="5871000" cy="1235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МОЗ №2495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11.11.2021 Про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протоколу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коронавірусної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(COVID-19)"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09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00" y="414000"/>
            <a:ext cx="10515600" cy="1325563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ступінь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жкості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629000"/>
            <a:ext cx="9180000" cy="4547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регідратації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жарознижуючих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(парацетамол,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ібупрофен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лихоманці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болю.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Застереження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парацетамол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г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г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ібупрофену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2400 мг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неконтрольованою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артеріальною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гіпертензією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застійною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II-III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NYHA),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діагностованою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ішемічною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артерій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цереброваскулярними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III-V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ібупрофену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дозах (до 1200 мг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серцево-судинних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кортикостероїди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кисневої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41000" y="5949000"/>
            <a:ext cx="6051000" cy="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МОЗ №2495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11.11.2021 Про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протоколу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коронавірусної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(COVID-19)"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28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00" y="414000"/>
            <a:ext cx="10515600" cy="1325563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ступінь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жкості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000" y="1825624"/>
            <a:ext cx="9450000" cy="47083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антибактеріальні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протипоказані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лабораторно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утрудненні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рекомендовано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лежачи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животі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розгляньте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фавіпіравір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перший день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навантажувальна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доза по 1600 мг 2 рази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 600 мг 2 рази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Фавіпіравір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рекомендовано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епідеміологічного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5-14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Застереження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Фавіпіравір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тератогенну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протипоказаний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вагітності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гіперчутливості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складу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Препарат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контрацепції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контрацепції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препарату;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розгляньте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противірусних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321000" y="5994000"/>
            <a:ext cx="5871000" cy="6260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МОЗ №2495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11.11.2021 Про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протоколу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коронавірусної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(COVID-19)"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65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11" y="369000"/>
            <a:ext cx="8173989" cy="1325563"/>
          </a:xfrm>
        </p:spPr>
        <p:txBody>
          <a:bodyPr>
            <a:normAutofit/>
          </a:bodyPr>
          <a:lstStyle/>
          <a:p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підвищеного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прогресування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тяжкого COVID-19: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000" y="1629000"/>
            <a:ext cx="9000000" cy="4933375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вага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ІМТ &gt; 25 кг/м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вагітність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цукровий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діабет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імунодефіцит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уточнений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імуносупресивна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імунодефіцити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серцево-судинні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вроджені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гіпертонію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обструктивна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астма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помірної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інтерстиціальна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муковісцидоз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легенева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гіпертензія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серповидноклітинна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анемія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вроджені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трахеостомія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гастростомія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COVID-19)).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041000" y="6129000"/>
            <a:ext cx="5151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МОЗ №2495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11.11.2021 Про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протоколу "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коронавірусної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(COVID-19)"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71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50B9232-F326-4795-B954-D00069E68E86}"/>
              </a:ext>
            </a:extLst>
          </p:cNvPr>
          <p:cNvCxnSpPr/>
          <p:nvPr/>
        </p:nvCxnSpPr>
        <p:spPr>
          <a:xfrm>
            <a:off x="286650" y="1511399"/>
            <a:ext cx="1583094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" y="5506905"/>
            <a:ext cx="1508944" cy="1179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" y="0"/>
            <a:ext cx="1495267" cy="12626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" y="4056783"/>
            <a:ext cx="1514257" cy="1470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" y="1262669"/>
            <a:ext cx="1495267" cy="1343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" y="2606318"/>
            <a:ext cx="1495267" cy="14504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10035" y="1345199"/>
            <a:ext cx="96156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госпіталазації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тяжкий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номером 103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бригаду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229225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69744" y="391092"/>
            <a:ext cx="9896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тяжкості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927A7B-380F-4A4A-AD13-326FAF1F64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000" y="5755815"/>
            <a:ext cx="2050577" cy="11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00" y="365125"/>
            <a:ext cx="8145000" cy="1325563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Коронаві́русна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 2019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(англ.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coronavirus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абревіатура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року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Ухань,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Китай. Хвороба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спалах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пандемію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коронавірус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SARS-CoV-2,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Пандемію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внесла заходи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медико-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правилами 2005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стигматизації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расовою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приналежністю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ВООЗ затвердила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зрештою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коронавірусна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 2019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COVID-19)».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60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50B9232-F326-4795-B954-D00069E68E86}"/>
              </a:ext>
            </a:extLst>
          </p:cNvPr>
          <p:cNvCxnSpPr/>
          <p:nvPr/>
        </p:nvCxnSpPr>
        <p:spPr>
          <a:xfrm>
            <a:off x="286650" y="1511399"/>
            <a:ext cx="1583094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6650" y="1511399"/>
            <a:ext cx="3492115" cy="272385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566000" y="594000"/>
            <a:ext cx="6300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інфікування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передана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виїзній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бригаді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ЕМД без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могли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ЗІЗ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інфікування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ОДС, медики ЕМД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застережних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виїзді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будь-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респіраторної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00" y="4464000"/>
            <a:ext cx="1800000" cy="128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00" y="365125"/>
            <a:ext cx="7380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Догляд за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пацієнтом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COVID-19 у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000" y="1854000"/>
            <a:ext cx="7515000" cy="435133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розмістити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добре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провітрюваному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догляд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проводила одна особа, але не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домогосподарства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 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ліжку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груддю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повинна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хірургічну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маску,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догляд, повинна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хірургічну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маски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C45A11-DCC8-4FD0-8054-B3D739D845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1000" y="1989000"/>
            <a:ext cx="3673264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07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00" y="365125"/>
            <a:ext cx="7380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Догляд за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пацієнтом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COVID-19 у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8722800" cy="475337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висушування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рушники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етикету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кашлю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чхання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незахищеного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рідинами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хворого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рукавички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нітрилові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посудом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постільною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білизною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очищати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дезінфікувати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найближчому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хворого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приліжкові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тумбочки),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туалету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щонайменше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раз на день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дезінфекційним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00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00" y="365125"/>
            <a:ext cx="7380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Догляд за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пацієнтом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COVID-19 у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білизну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рушники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пральній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60— 90 °С,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Заборонено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струшувати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брудну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білизну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доки в них не буде доведено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60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790518-4CC0-4C18-A093-EE4DAF0E19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  <a14:imgEffect>
                      <a14:brightnessContrast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4000" y="-273254"/>
            <a:ext cx="12192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6B3BD80C-8ACB-4BF9-AAAC-73F2DB2F0487}"/>
              </a:ext>
            </a:extLst>
          </p:cNvPr>
          <p:cNvSpPr/>
          <p:nvPr/>
        </p:nvSpPr>
        <p:spPr>
          <a:xfrm>
            <a:off x="6195887" y="-10801"/>
            <a:ext cx="5715000" cy="5502287"/>
          </a:xfrm>
          <a:prstGeom prst="rect">
            <a:avLst/>
          </a:prstGeom>
          <a:solidFill>
            <a:srgbClr val="E6E6E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ЧД 30;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сатурація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пульсоксиметром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˂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%;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шкалою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AVPU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A);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тяжкості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супутню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(тяжкий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артеріальної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гіпертензії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декомпенсований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цукровий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діабет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імуносупресивні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тяжка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серцево-судинної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ниркова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декомпенсації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старше 60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тяжкості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569D2B-0865-47B3-BB18-BAAD7D9EE648}"/>
              </a:ext>
            </a:extLst>
          </p:cNvPr>
          <p:cNvSpPr/>
          <p:nvPr/>
        </p:nvSpPr>
        <p:spPr>
          <a:xfrm>
            <a:off x="140109" y="2735419"/>
            <a:ext cx="567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724697B0-88AC-44AF-A15F-07F0E54769DA}"/>
              </a:ext>
            </a:extLst>
          </p:cNvPr>
          <p:cNvSpPr txBox="1">
            <a:spLocks/>
          </p:cNvSpPr>
          <p:nvPr/>
        </p:nvSpPr>
        <p:spPr>
          <a:xfrm>
            <a:off x="11584492" y="6219621"/>
            <a:ext cx="43907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130AB-1E02-4EC4-BFC3-2D41785EB90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D42F87F-A32A-433A-BB9A-DFB88D37D25F}"/>
              </a:ext>
            </a:extLst>
          </p:cNvPr>
          <p:cNvSpPr/>
          <p:nvPr/>
        </p:nvSpPr>
        <p:spPr>
          <a:xfrm>
            <a:off x="0" y="2881426"/>
            <a:ext cx="27432" cy="548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011179E-8A0F-4869-885B-89CDBFA29CA8}"/>
              </a:ext>
            </a:extLst>
          </p:cNvPr>
          <p:cNvSpPr/>
          <p:nvPr/>
        </p:nvSpPr>
        <p:spPr>
          <a:xfrm>
            <a:off x="-20777" y="144000"/>
            <a:ext cx="6096000" cy="1600200"/>
          </a:xfrm>
          <a:prstGeom prst="rect">
            <a:avLst/>
          </a:prstGeom>
          <a:solidFill>
            <a:srgbClr val="E6E6E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Госпіталізація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підозрою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щонайменше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перелічених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A2C0818-097A-4CD1-B92C-9417FF5E2F68}"/>
              </a:ext>
            </a:extLst>
          </p:cNvPr>
          <p:cNvCxnSpPr/>
          <p:nvPr/>
        </p:nvCxnSpPr>
        <p:spPr>
          <a:xfrm>
            <a:off x="286650" y="1511399"/>
            <a:ext cx="1583094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D927A7B-380F-4A4A-AD13-326FAF1F64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669" y="5299998"/>
            <a:ext cx="2050577" cy="110218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187281" y="549148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МОЗ </a:t>
            </a:r>
            <a:r>
              <a:rPr lang="ru-RU" b="1" dirty="0" err="1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16.11.2021 № 2530 "Про </a:t>
            </a:r>
            <a:r>
              <a:rPr lang="ru-RU" b="1" dirty="0" err="1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b="1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b="1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b="1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b="1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b="1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Коронавірусна</a:t>
            </a:r>
            <a:r>
              <a:rPr lang="ru-RU" b="1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 (COVID-19)»"</a:t>
            </a:r>
            <a:endParaRPr lang="ru-RU" b="1" i="0" dirty="0">
              <a:solidFill>
                <a:srgbClr val="2B2B2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7" y="414000"/>
            <a:ext cx="6439063" cy="1325563"/>
          </a:xfrm>
        </p:spPr>
        <p:txBody>
          <a:bodyPr>
            <a:normAutofit fontScale="90000"/>
          </a:bodyPr>
          <a:lstStyle/>
          <a:p>
            <a:r>
              <a:rPr lang="uk-UA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Догоспітальний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етап. </a:t>
            </a:r>
            <a:b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 допомога та залучення родини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000" y="1825625"/>
            <a:ext cx="52200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Пояснення можливих симптомів важкого перебігу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Роз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яснення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необхідності вакцинації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Дихальні вправи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Релаксаційні методики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Психоедукація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Емпатія та підтримка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DD8595-42DD-4980-83F6-33B145777B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3611"/>
            <a:ext cx="6092006" cy="68392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927A7B-380F-4A4A-AD13-326FAF1F64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000" y="637378"/>
            <a:ext cx="2050577" cy="11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63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3F05AF-2ECE-43B4-BA3F-7CFA55CFA13C}"/>
              </a:ext>
            </a:extLst>
          </p:cNvPr>
          <p:cNvSpPr txBox="1"/>
          <p:nvPr/>
        </p:nvSpPr>
        <p:spPr>
          <a:xfrm>
            <a:off x="212565" y="387374"/>
            <a:ext cx="6288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медичного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підозри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випадок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5E27451-791E-499E-8740-1D97693E77B9}"/>
              </a:ext>
            </a:extLst>
          </p:cNvPr>
          <p:cNvCxnSpPr/>
          <p:nvPr/>
        </p:nvCxnSpPr>
        <p:spPr>
          <a:xfrm>
            <a:off x="286650" y="1511399"/>
            <a:ext cx="1583094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">
            <a:extLst>
              <a:ext uri="{FF2B5EF4-FFF2-40B4-BE49-F238E27FC236}">
                <a16:creationId xmlns:a16="http://schemas.microsoft.com/office/drawing/2014/main" id="{05DF182E-F0A4-4AA2-9227-8F8B366A8911}"/>
              </a:ext>
            </a:extLst>
          </p:cNvPr>
          <p:cNvGrpSpPr/>
          <p:nvPr/>
        </p:nvGrpSpPr>
        <p:grpSpPr>
          <a:xfrm>
            <a:off x="1324566" y="1661408"/>
            <a:ext cx="4795459" cy="1585049"/>
            <a:chOff x="6509852" y="714552"/>
            <a:chExt cx="4946526" cy="15850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F34354-3420-41D8-B40C-02441A494C11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ko-K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Реєстрація підозри за формою первинної облікової документації 058/о «Екстрене повідомлення про інфекційне захворювання…» та/або реєстрація випадку в медичних інформаційних системах</a:t>
              </a:r>
              <a:endPara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A06CCC-0348-4E39-AE8D-991A9A98A2D9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uk-UA" altLang="ko-KR" sz="27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Реєстрація випадку</a:t>
              </a:r>
              <a:endParaRPr lang="ko-KR" altLang="en-US" sz="27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FD1D098-A3CF-447E-8390-69DDE53148B1}"/>
              </a:ext>
            </a:extLst>
          </p:cNvPr>
          <p:cNvSpPr txBox="1"/>
          <p:nvPr/>
        </p:nvSpPr>
        <p:spPr>
          <a:xfrm>
            <a:off x="8606" y="1531673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01</a:t>
            </a:r>
            <a:endParaRPr lang="ko-KR" alt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grpSp>
        <p:nvGrpSpPr>
          <p:cNvPr id="10" name="Group 19">
            <a:extLst>
              <a:ext uri="{FF2B5EF4-FFF2-40B4-BE49-F238E27FC236}">
                <a16:creationId xmlns:a16="http://schemas.microsoft.com/office/drawing/2014/main" id="{C03B572C-F9BF-4786-85B2-A8F10087A3C1}"/>
              </a:ext>
            </a:extLst>
          </p:cNvPr>
          <p:cNvGrpSpPr/>
          <p:nvPr/>
        </p:nvGrpSpPr>
        <p:grpSpPr>
          <a:xfrm>
            <a:off x="1305726" y="3257187"/>
            <a:ext cx="5293447" cy="1299444"/>
            <a:chOff x="6383205" y="2417007"/>
            <a:chExt cx="5460202" cy="12994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12C381-2002-465A-ACFB-43319E9B0F83}"/>
                </a:ext>
              </a:extLst>
            </p:cNvPr>
            <p:cNvSpPr txBox="1"/>
            <p:nvPr/>
          </p:nvSpPr>
          <p:spPr>
            <a:xfrm>
              <a:off x="6513829" y="2885454"/>
              <a:ext cx="49465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ko-K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Організація подальшого клінічного спостереження, своєчасної медичної допомоги та </a:t>
              </a:r>
              <a:r>
                <a:rPr lang="uk-UA" altLang="ko-KR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протиепідмечних</a:t>
              </a:r>
              <a:r>
                <a:rPr lang="uk-UA" altLang="ko-K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заходів</a:t>
              </a:r>
              <a:endPara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8BEC3-3446-4870-9520-052EA8DD8F6A}"/>
                </a:ext>
              </a:extLst>
            </p:cNvPr>
            <p:cNvSpPr txBox="1"/>
            <p:nvPr/>
          </p:nvSpPr>
          <p:spPr>
            <a:xfrm>
              <a:off x="6383205" y="2417007"/>
              <a:ext cx="546020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27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Інформування</a:t>
              </a:r>
              <a:r>
                <a:rPr lang="ru-RU" altLang="ko-KR" sz="27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ko-KR" sz="27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керівництва</a:t>
              </a:r>
              <a:r>
                <a:rPr lang="ru-RU" altLang="ko-KR" sz="27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ЗОЗ</a:t>
              </a:r>
              <a:endParaRPr lang="ko-KR" altLang="en-US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830B1C4-4361-4407-9417-667CE14D57CD}"/>
              </a:ext>
            </a:extLst>
          </p:cNvPr>
          <p:cNvSpPr txBox="1"/>
          <p:nvPr/>
        </p:nvSpPr>
        <p:spPr>
          <a:xfrm>
            <a:off x="8606" y="3152702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accent1">
                    <a:lumMod val="75000"/>
                  </a:schemeClr>
                </a:solidFill>
              </a:rPr>
              <a:t>02</a:t>
            </a:r>
            <a:endParaRPr lang="ko-KR" altLang="en-U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448336EE-D41E-4547-9C6F-E8B54776BC71}"/>
              </a:ext>
            </a:extLst>
          </p:cNvPr>
          <p:cNvGrpSpPr/>
          <p:nvPr/>
        </p:nvGrpSpPr>
        <p:grpSpPr>
          <a:xfrm>
            <a:off x="1327493" y="55854"/>
            <a:ext cx="5721014" cy="4963383"/>
            <a:chOff x="6512872" y="-6914748"/>
            <a:chExt cx="5901238" cy="1238653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52C45E-DC07-44C9-9178-DC8DB5D1FD10}"/>
                </a:ext>
              </a:extLst>
            </p:cNvPr>
            <p:cNvSpPr txBox="1"/>
            <p:nvPr/>
          </p:nvSpPr>
          <p:spPr>
            <a:xfrm>
              <a:off x="7200667" y="-6914748"/>
              <a:ext cx="4946526" cy="844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268059-0413-4202-9F85-EDED07E1F5D9}"/>
                </a:ext>
              </a:extLst>
            </p:cNvPr>
            <p:cNvSpPr txBox="1"/>
            <p:nvPr/>
          </p:nvSpPr>
          <p:spPr>
            <a:xfrm>
              <a:off x="6512872" y="4231268"/>
              <a:ext cx="5901238" cy="124051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uk-UA" altLang="ko-KR" sz="27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Інформування лабораторного центру МОЗ України за адміністративно-територіальною належністю</a:t>
              </a:r>
              <a:endParaRPr lang="ko-KR" altLang="en-US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CA93233-1A6F-4E7E-85D0-901F8F7DD303}"/>
              </a:ext>
            </a:extLst>
          </p:cNvPr>
          <p:cNvSpPr txBox="1"/>
          <p:nvPr/>
        </p:nvSpPr>
        <p:spPr>
          <a:xfrm>
            <a:off x="-8914" y="4770695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effectLst/>
              </a:rPr>
              <a:t>03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026" name="Picture 2" descr="Засоби індивідуального захисту для медиків: необхідна професійна інформація  | Медичний часоп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70" y="943765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6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3F05AF-2ECE-43B4-BA3F-7CFA55CFA13C}"/>
              </a:ext>
            </a:extLst>
          </p:cNvPr>
          <p:cNvSpPr txBox="1"/>
          <p:nvPr/>
        </p:nvSpPr>
        <p:spPr>
          <a:xfrm>
            <a:off x="212565" y="387374"/>
            <a:ext cx="6288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медичного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підозри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випадок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5E27451-791E-499E-8740-1D97693E77B9}"/>
              </a:ext>
            </a:extLst>
          </p:cNvPr>
          <p:cNvCxnSpPr/>
          <p:nvPr/>
        </p:nvCxnSpPr>
        <p:spPr>
          <a:xfrm>
            <a:off x="286650" y="1511399"/>
            <a:ext cx="1583094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">
            <a:extLst>
              <a:ext uri="{FF2B5EF4-FFF2-40B4-BE49-F238E27FC236}">
                <a16:creationId xmlns:a16="http://schemas.microsoft.com/office/drawing/2014/main" id="{05DF182E-F0A4-4AA2-9227-8F8B366A8911}"/>
              </a:ext>
            </a:extLst>
          </p:cNvPr>
          <p:cNvGrpSpPr/>
          <p:nvPr/>
        </p:nvGrpSpPr>
        <p:grpSpPr>
          <a:xfrm>
            <a:off x="1324566" y="1661408"/>
            <a:ext cx="4795459" cy="1092606"/>
            <a:chOff x="6509852" y="714552"/>
            <a:chExt cx="4946526" cy="10926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F34354-3420-41D8-B40C-02441A494C11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ko-K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Відбирання зразків матеріалу особи, яка відповідає визначенню випадку підозри на </a:t>
              </a:r>
              <a:r>
                <a:rPr lang="en-US" altLang="ko-K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Covid-19</a:t>
              </a:r>
              <a:endPara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A06CCC-0348-4E39-AE8D-991A9A98A2D9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uk-UA" altLang="ko-KR" sz="2700" b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Забор</a:t>
              </a:r>
              <a:r>
                <a:rPr lang="uk-UA" altLang="ko-KR" sz="27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 матеріалу</a:t>
              </a:r>
              <a:endParaRPr lang="ko-KR" altLang="en-US" sz="27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FD1D098-A3CF-447E-8390-69DDE53148B1}"/>
              </a:ext>
            </a:extLst>
          </p:cNvPr>
          <p:cNvSpPr txBox="1"/>
          <p:nvPr/>
        </p:nvSpPr>
        <p:spPr>
          <a:xfrm>
            <a:off x="8606" y="1514256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0</a:t>
            </a:r>
            <a:r>
              <a:rPr lang="uk-UA" altLang="ko-KR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4</a:t>
            </a:r>
            <a:endParaRPr lang="ko-KR" altLang="en-US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12C381-2002-465A-ACFB-43319E9B0F83}"/>
              </a:ext>
            </a:extLst>
          </p:cNvPr>
          <p:cNvSpPr txBox="1"/>
          <p:nvPr/>
        </p:nvSpPr>
        <p:spPr>
          <a:xfrm>
            <a:off x="1428505" y="3552958"/>
            <a:ext cx="4795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448336EE-D41E-4547-9C6F-E8B54776BC71}"/>
              </a:ext>
            </a:extLst>
          </p:cNvPr>
          <p:cNvGrpSpPr/>
          <p:nvPr/>
        </p:nvGrpSpPr>
        <p:grpSpPr>
          <a:xfrm>
            <a:off x="1207302" y="55854"/>
            <a:ext cx="5721014" cy="4999865"/>
            <a:chOff x="6388895" y="-6914748"/>
            <a:chExt cx="5901238" cy="1247757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52C45E-DC07-44C9-9178-DC8DB5D1FD10}"/>
                </a:ext>
              </a:extLst>
            </p:cNvPr>
            <p:cNvSpPr txBox="1"/>
            <p:nvPr/>
          </p:nvSpPr>
          <p:spPr>
            <a:xfrm>
              <a:off x="7200667" y="-6914748"/>
              <a:ext cx="4946526" cy="844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268059-0413-4202-9F85-EDED07E1F5D9}"/>
                </a:ext>
              </a:extLst>
            </p:cNvPr>
            <p:cNvSpPr txBox="1"/>
            <p:nvPr/>
          </p:nvSpPr>
          <p:spPr>
            <a:xfrm>
              <a:off x="6388895" y="1184763"/>
              <a:ext cx="5901238" cy="437806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uk-UA" altLang="ko-KR" sz="27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Доставка відібраних зразків у лабораторний центр МОЗ України за </a:t>
              </a:r>
              <a:r>
                <a:rPr lang="uk-UA" altLang="ko-KR" sz="2700" b="1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адмінстративно</a:t>
              </a:r>
              <a:r>
                <a:rPr lang="uk-UA" altLang="ko-KR" sz="27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-територіальною належністю</a:t>
              </a:r>
              <a:endParaRPr lang="ko-KR" altLang="en-US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CA93233-1A6F-4E7E-85D0-901F8F7DD303}"/>
              </a:ext>
            </a:extLst>
          </p:cNvPr>
          <p:cNvSpPr txBox="1"/>
          <p:nvPr/>
        </p:nvSpPr>
        <p:spPr>
          <a:xfrm>
            <a:off x="17788" y="3409675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05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531AA1-4256-4F42-B5B7-2CAF3FB8AE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7661" y="877253"/>
            <a:ext cx="4929431" cy="236092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4300D1C-A2D6-4475-BB8D-2B5C71C6AC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7661" y="3830862"/>
            <a:ext cx="4962474" cy="237674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56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5C9CA-F789-4666-9696-104DDD96F1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C6E58C0C-AB09-40F0-B3CB-A1C7E67F24FB}"/>
              </a:ext>
            </a:extLst>
          </p:cNvPr>
          <p:cNvSpPr/>
          <p:nvPr/>
        </p:nvSpPr>
        <p:spPr>
          <a:xfrm>
            <a:off x="0" y="4060371"/>
            <a:ext cx="12192000" cy="1692729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CC62828E-7C4C-4609-932B-2836C691DBCF}"/>
              </a:ext>
            </a:extLst>
          </p:cNvPr>
          <p:cNvSpPr/>
          <p:nvPr/>
        </p:nvSpPr>
        <p:spPr>
          <a:xfrm>
            <a:off x="838200" y="4449535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98BAC6BE-3703-4835-82C6-532B1966EFA5}"/>
              </a:ext>
            </a:extLst>
          </p:cNvPr>
          <p:cNvSpPr/>
          <p:nvPr/>
        </p:nvSpPr>
        <p:spPr>
          <a:xfrm>
            <a:off x="2330194" y="4370435"/>
            <a:ext cx="6957454" cy="1064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5400" b="1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Дякую</a:t>
            </a:r>
            <a:r>
              <a:rPr lang="ru-RU" sz="54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за </a:t>
            </a:r>
            <a:r>
              <a:rPr lang="ru-RU" sz="5400" b="1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увагу</a:t>
            </a:r>
            <a:r>
              <a:rPr lang="ru-RU" sz="54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!</a:t>
            </a:r>
            <a:endParaRPr lang="en-US" sz="5400" dirty="0">
              <a:solidFill>
                <a:schemeClr val="bg2"/>
              </a:solidFill>
              <a:latin typeface="Times New Roman" panose="02020603050405020304" pitchFamily="18" charset="0"/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Підозрілий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000" y="1854000"/>
            <a:ext cx="9082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гострим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респіраторним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раптовий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початок, лихоманка,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один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кашель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задишка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госпіталізації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14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принаймні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епідеміологічних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проживав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передачею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вірусу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ВООЗ.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61000" y="5937781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24.01.2020 № 185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7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допомоги та лікування: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722800" cy="1873375"/>
          </a:xfrm>
        </p:spPr>
        <p:txBody>
          <a:bodyPr/>
          <a:lstStyle/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Догоспітальний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етап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Госпітальний етап</a:t>
            </a:r>
          </a:p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Післягоспітальний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етап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00" y="1584000"/>
            <a:ext cx="3510000" cy="1974375"/>
          </a:xfrm>
          <a:prstGeom prst="rect">
            <a:avLst/>
          </a:prstGeom>
        </p:spPr>
      </p:pic>
      <p:pic>
        <p:nvPicPr>
          <p:cNvPr id="1026" name="Picture 2" descr="В доме человек заболевший гриппом — Детская городская поликлиника №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00" y="3801721"/>
            <a:ext cx="3510000" cy="257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00" y="3840640"/>
            <a:ext cx="3510000" cy="25350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B53B9A-EBD1-4BEF-BA2A-DFAFACC2E6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1000" y="4779000"/>
            <a:ext cx="2050577" cy="11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5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50B9232-F326-4795-B954-D00069E68E86}"/>
              </a:ext>
            </a:extLst>
          </p:cNvPr>
          <p:cNvCxnSpPr/>
          <p:nvPr/>
        </p:nvCxnSpPr>
        <p:spPr>
          <a:xfrm>
            <a:off x="286650" y="1511399"/>
            <a:ext cx="1583094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66000" y="1837814"/>
            <a:ext cx="3015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Менш характерні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 ВДШ (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ринорея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нежить), 5-25%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язові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болі, 11-15%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 біль, 8-14%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000" y="144000"/>
            <a:ext cx="1604025" cy="5178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043" y="774000"/>
            <a:ext cx="1689938" cy="52278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71000" y="589334"/>
            <a:ext cx="81734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 </a:t>
            </a:r>
            <a:r>
              <a:rPr lang="uk-UA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коронавірусної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інфекції</a:t>
            </a:r>
            <a:endParaRPr lang="ru-RU" sz="42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26000" y="1825625"/>
            <a:ext cx="30150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 симптоми: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Лихоманка 44-94%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Кашель 68-83%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 у горлі, 14-61%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Задишка, 11-40%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Втома, 23-38%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16000" y="1848683"/>
            <a:ext cx="33299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Рідкісні симптоми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 зі сторони ШКТ (нудота, блювання, діарея), 3-17%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Аносмія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Серцебиття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1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00"/>
            <a:ext cx="12192000" cy="675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21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Догоспітальний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етап.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процесу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Операційне управління (достатня кількість швидких тестів, підготовлених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епендорфів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розхідників, кисневий концентратор)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захворювання (швидкий тест на антиген, ПЛР)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Ізолювання контактів (взаємодія в МІС, прохання повідомити контактних, індивідуальний підхід залежно від області)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комунікації </a:t>
            </a:r>
          </a:p>
          <a:p>
            <a:pPr marL="514350" indent="-514350">
              <a:buAutoNum type="arabicPeriod"/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Забеспечення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мережі допомоги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B53B9A-EBD1-4BEF-BA2A-DFAFACC2E6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1000" y="4779000"/>
            <a:ext cx="2050577" cy="11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3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50B9232-F326-4795-B954-D00069E68E86}"/>
              </a:ext>
            </a:extLst>
          </p:cNvPr>
          <p:cNvCxnSpPr/>
          <p:nvPr/>
        </p:nvCxnSpPr>
        <p:spPr>
          <a:xfrm>
            <a:off x="286650" y="1511399"/>
            <a:ext cx="1583094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86650" y="126404"/>
            <a:ext cx="96343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 та лікування на </a:t>
            </a:r>
            <a:r>
              <a:rPr lang="uk-UA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догоспітальному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етапі:</a:t>
            </a:r>
            <a:endParaRPr lang="ru-RU" sz="42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26000" y="1825625"/>
            <a:ext cx="101700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критеріїв важкості стану</a:t>
            </a:r>
          </a:p>
          <a:p>
            <a:pPr marL="514350" indent="-514350" algn="just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</a:p>
          <a:p>
            <a:pPr marL="514350" indent="-514350" algn="just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 допомога та пояснення</a:t>
            </a:r>
          </a:p>
          <a:p>
            <a:pPr marL="514350" indent="-514350" algn="just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родини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99" y="220870"/>
            <a:ext cx="1590439" cy="11960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B53B9A-EBD1-4BEF-BA2A-DFAFACC2E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0390" y="5625870"/>
            <a:ext cx="2050577" cy="11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00" y="365125"/>
            <a:ext cx="8685000" cy="1325563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 тяжкості клінічного перебігу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Легкий ступінь тяжкості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ступінь тяжкості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Тяжкий перебіг захворювання 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Критичний перебіг захворювання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B53B9A-EBD1-4BEF-BA2A-DFAFACC2E6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1000" y="4779000"/>
            <a:ext cx="2050577" cy="11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10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4668</TotalTime>
  <Words>1377</Words>
  <Application>Microsoft Office PowerPoint</Application>
  <PresentationFormat>Широкоэкранный</PresentationFormat>
  <Paragraphs>157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맑은 고딕</vt:lpstr>
      <vt:lpstr>Arial</vt:lpstr>
      <vt:lpstr>Calibri</vt:lpstr>
      <vt:lpstr>Calibri Light</vt:lpstr>
      <vt:lpstr>Roboto</vt:lpstr>
      <vt:lpstr>Roboto Condensed Light</vt:lpstr>
      <vt:lpstr>Times New Roman</vt:lpstr>
      <vt:lpstr>Wingdings</vt:lpstr>
      <vt:lpstr>Тема Office</vt:lpstr>
      <vt:lpstr>Донецький національний медичний університет Кафедра внутрішньої медицини №1</vt:lpstr>
      <vt:lpstr>Коронаві́русна хвороба 2019  (англ. coronavirus disease 2019, абревіатура COVID-19) </vt:lpstr>
      <vt:lpstr>Підозрілий випадок -</vt:lpstr>
      <vt:lpstr>Етапи допомоги та лікування: </vt:lpstr>
      <vt:lpstr>Презентация PowerPoint</vt:lpstr>
      <vt:lpstr>Презентация PowerPoint</vt:lpstr>
      <vt:lpstr>Догоспітальний етап.  Організація процесу</vt:lpstr>
      <vt:lpstr>Презентация PowerPoint</vt:lpstr>
      <vt:lpstr>Ступені тяжкості клінічного перебігу</vt:lpstr>
      <vt:lpstr>Визначення критеріїв тяжкості (1)</vt:lpstr>
      <vt:lpstr>Визначення критеріїв тяжкості (2)</vt:lpstr>
      <vt:lpstr>Визначення критеріїв тяжкості (3)</vt:lpstr>
      <vt:lpstr>Дослідження для розгляду.  Оцінка критеріїв тяжкості </vt:lpstr>
      <vt:lpstr>У випадку звернення пацієнта до надавача первинної медичної допомоги: </vt:lpstr>
      <vt:lpstr>COVID-19: легкий ступінь тяжкості (відсутність утруднень дихання)</vt:lpstr>
      <vt:lpstr>COVID-19: середній ступінь тяжкості (1)</vt:lpstr>
      <vt:lpstr>COVID-19: середній ступінь тяжкості (2)</vt:lpstr>
      <vt:lpstr>Фактори підвищеного ризику прогресування до тяжкого COVID-19:</vt:lpstr>
      <vt:lpstr>Презентация PowerPoint</vt:lpstr>
      <vt:lpstr>Презентация PowerPoint</vt:lpstr>
      <vt:lpstr>Догляд за пацієнтом з COVID-19 у домашніх умовах (1)</vt:lpstr>
      <vt:lpstr>Догляд за пацієнтом з COVID-19 у домашніх умовах (2)</vt:lpstr>
      <vt:lpstr>Догляд за пацієнтом з COVID-19 у домашніх умовах (3)</vt:lpstr>
      <vt:lpstr>Презентация PowerPoint</vt:lpstr>
      <vt:lpstr>Догоспітальний етап.  Психологічна допомога та залучення родини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107</cp:revision>
  <dcterms:created xsi:type="dcterms:W3CDTF">2020-04-07T06:26:29Z</dcterms:created>
  <dcterms:modified xsi:type="dcterms:W3CDTF">2021-11-29T05:51:34Z</dcterms:modified>
</cp:coreProperties>
</file>