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6" r:id="rId9"/>
    <p:sldId id="264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30122021&#1030;&#1085;&#1092;&#1086;&#1088;&#1084;&#1072;&#1094;&#1110;&#1103;%20&#1097;&#1086;&#1076;&#1086;%20&#1089;&#1090;&#1072;&#1085;&#1091;%20&#1074;&#1072;&#1082;&#1094;&#1110;&#1085;&#1072;&#1094;&#1110;&#1111;%20&#1087;&#1088;&#1072;&#1094;&#1110;&#1074;&#1085;&#1080;&#1082;&#1110;&#1074;%20&#1079;&#1072;&#1082;&#1083;&#1072;&#1076;&#1110;&#1074;%20&#1086;&#1093;&#1086;&#1088;&#1086;&#1085;&#1080;%20&#1079;&#1076;&#1086;&#1088;&#1086;&#1074;'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30122021&#1030;&#1085;&#1092;&#1086;&#1088;&#1084;&#1072;&#1094;&#1110;&#1103;%20&#1097;&#1086;&#1076;&#1086;%20&#1089;&#1090;&#1072;&#1085;&#1091;%20&#1074;&#1072;&#1082;&#1094;&#1110;&#1085;&#1072;&#1094;&#1110;&#1111;%20&#1087;&#1088;&#1072;&#1094;&#1110;&#1074;&#1085;&#1080;&#1082;&#1110;&#1074;%20&#1079;&#1072;&#1082;&#1083;&#1072;&#1076;&#1110;&#1074;%20&#1086;&#1093;&#1086;&#1088;&#1086;&#1085;&#1080;%20&#1079;&#1076;&#1086;&#1088;&#1086;&#1074;'&#11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30122021&#1030;&#1085;&#1092;&#1086;&#1088;&#1084;&#1072;&#1094;&#1110;&#1103;%20&#1097;&#1086;&#1076;&#1086;%20&#1089;&#1090;&#1072;&#1085;&#1091;%20&#1074;&#1072;&#1082;&#1094;&#1110;&#1085;&#1072;&#1094;&#1110;&#1111;%20&#1087;&#1088;&#1072;&#1094;&#1110;&#1074;&#1085;&#1080;&#1082;&#1110;&#1074;%20&#1079;&#1072;&#1082;&#1083;&#1072;&#1076;&#1110;&#1074;%20&#1086;&#1093;&#1086;&#1088;&#1086;&#1085;&#1080;%20&#1079;&#1076;&#1086;&#1088;&#1086;&#1074;'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&#1072;&#1085;&#1072;&#1083;&#1110;&#1079;%20&#1097;&#1077;&#1087;&#1083;&#1077;&#1085;&#1085;&#1103;%203112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&#1072;&#1085;&#1072;&#1083;&#1110;&#1079;%20&#1097;&#1077;&#1087;&#1083;&#1077;&#1085;&#1085;&#1103;%203112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&#1072;&#1085;&#1072;&#1083;&#1110;&#1079;%20&#1097;&#1077;&#1087;&#1083;&#1077;&#1085;&#1085;&#1103;%203112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&#1072;&#1085;&#1072;&#1083;&#1110;&#1079;%20&#1097;&#1077;&#1087;&#1083;&#1077;&#1085;&#1085;&#1103;%203112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&#1072;&#1085;&#1072;&#1083;&#1110;&#1079;%20&#1097;&#1077;&#1087;&#1083;&#1077;&#1085;&#1085;&#1103;%203112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8;&#1053;&#1060;&#1054;&#1056;&#1052;&#1040;&#1062;&#1048;&#1071;\&#1087;&#1088;&#1077;&#1079;&#1077;&#1085;&#1090;&#1072;&#1094;&#1080;&#1080;\2021\30122021\&#1072;&#1085;&#1072;&#1083;&#1110;&#1079;%20&#1097;&#1077;&#1087;&#1083;&#1077;&#1085;&#1085;&#1103;%203112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4088782380463"/>
          <c:y val="0.10964843994871064"/>
          <c:w val="0.88577408802160595"/>
          <c:h val="0.45351785803928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'первинка (2)'!$B$1</c:f>
              <c:strCache>
                <c:ptCount val="1"/>
                <c:pt idx="0">
                  <c:v>ДВІ ДОЗИ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5A-4D1A-B5AE-876BA4A7BF22}"/>
              </c:ext>
            </c:extLst>
          </c:dPt>
          <c:cat>
            <c:strRef>
              <c:f>'первинка (2)'!$A$2:$A$39</c:f>
              <c:strCache>
                <c:ptCount val="37"/>
                <c:pt idx="0">
                  <c:v>ЦПСМД Соледарської громади</c:v>
                </c:pt>
                <c:pt idx="1">
                  <c:v>ЦПСМД Шахівської громади</c:v>
                </c:pt>
                <c:pt idx="2">
                  <c:v>ЦПСМД м. Вугледар</c:v>
                </c:pt>
                <c:pt idx="3">
                  <c:v>ЦПСМД Криворізької сільської ради</c:v>
                </c:pt>
                <c:pt idx="4">
                  <c:v>ОБЛАСТЬ</c:v>
                </c:pt>
                <c:pt idx="5">
                  <c:v>ЦПСМД №2 м. Маріуполя</c:v>
                </c:pt>
                <c:pt idx="6">
                  <c:v>ЦПСМД м. Покровськ</c:v>
                </c:pt>
                <c:pt idx="7">
                  <c:v>ЦПСМД Великоновосілківський районний</c:v>
                </c:pt>
                <c:pt idx="8">
                  <c:v>ЦПСМД м.Мирноград</c:v>
                </c:pt>
                <c:pt idx="9">
                  <c:v>ЦПСМД №1 м. Краматорськ</c:v>
                </c:pt>
                <c:pt idx="10">
                  <c:v>ЦПСМД Курахівської міської ради</c:v>
                </c:pt>
                <c:pt idx="11">
                  <c:v>ЦПСМД Іллінівської сільської ради</c:v>
                </c:pt>
                <c:pt idx="12">
                  <c:v>ЦПСМД №5 м. Маріуполя</c:v>
                </c:pt>
                <c:pt idx="13">
                  <c:v>ЦПСМД м. Дружківка</c:v>
                </c:pt>
                <c:pt idx="14">
                  <c:v>ЦПСМД Мар їнської районної ради</c:v>
                </c:pt>
                <c:pt idx="15">
                  <c:v>ЦПСМД №3 м. Маріуполя</c:v>
                </c:pt>
                <c:pt idx="16">
                  <c:v>ЦПСМД м.Лиман</c:v>
                </c:pt>
                <c:pt idx="17">
                  <c:v>ЦПСМД №4 м. Маріуполя</c:v>
                </c:pt>
                <c:pt idx="18">
                  <c:v>ЦПСМД Слов'янської районної ради</c:v>
                </c:pt>
                <c:pt idx="19">
                  <c:v>ЦПСМД м. Добропіллля</c:v>
                </c:pt>
                <c:pt idx="20">
                  <c:v>ЦПСМД Білозерської міської ради</c:v>
                </c:pt>
                <c:pt idx="21">
                  <c:v>ЦПСМД м.Костянтинівка</c:v>
                </c:pt>
                <c:pt idx="22">
                  <c:v>ЦПСМД №1 м. Маріуполя</c:v>
                </c:pt>
                <c:pt idx="23">
                  <c:v>ЦПСМД Бахмутського району</c:v>
                </c:pt>
                <c:pt idx="24">
                  <c:v>ЦПСМД м.Новогродівка</c:v>
                </c:pt>
                <c:pt idx="25">
                  <c:v>ЦПСМД Гродівської селищної ради</c:v>
                </c:pt>
                <c:pt idx="26">
                  <c:v>ЦПСМД м. Слов'янська</c:v>
                </c:pt>
                <c:pt idx="27">
                  <c:v>ЦПСМД Нікольської селищної ради</c:v>
                </c:pt>
                <c:pt idx="28">
                  <c:v>ЦПСМД м. Бахмута</c:v>
                </c:pt>
                <c:pt idx="29">
                  <c:v>ЦПСМД м. Селидове</c:v>
                </c:pt>
                <c:pt idx="30">
                  <c:v>ЦПСМД м.Авдіївка</c:v>
                </c:pt>
                <c:pt idx="31">
                  <c:v>ЦПСМД м.Торецька</c:v>
                </c:pt>
                <c:pt idx="32">
                  <c:v>ЦПСМД Волноваський районний</c:v>
                </c:pt>
                <c:pt idx="33">
                  <c:v>ЦПМСД Мангушського району</c:v>
                </c:pt>
                <c:pt idx="34">
                  <c:v>ЦПСМД Олександрівської районної ради</c:v>
                </c:pt>
                <c:pt idx="35">
                  <c:v>ЦПСМД Очеретинської громади</c:v>
                </c:pt>
                <c:pt idx="36">
                  <c:v>ЦПСМД Званівської сільської ради</c:v>
                </c:pt>
              </c:strCache>
            </c:strRef>
          </c:cat>
          <c:val>
            <c:numRef>
              <c:f>'первинка (2)'!$B$2:$B$39</c:f>
              <c:numCache>
                <c:formatCode>0%</c:formatCode>
                <c:ptCount val="37"/>
                <c:pt idx="0">
                  <c:v>0.78082191780821919</c:v>
                </c:pt>
                <c:pt idx="1">
                  <c:v>0.9</c:v>
                </c:pt>
                <c:pt idx="2">
                  <c:v>0.85869565217391308</c:v>
                </c:pt>
                <c:pt idx="3">
                  <c:v>0.90476190476190477</c:v>
                </c:pt>
                <c:pt idx="4">
                  <c:v>0.85753808439852919</c:v>
                </c:pt>
                <c:pt idx="5">
                  <c:v>0.91366906474820142</c:v>
                </c:pt>
                <c:pt idx="6">
                  <c:v>0.90776699029126218</c:v>
                </c:pt>
                <c:pt idx="7">
                  <c:v>0.94339622641509435</c:v>
                </c:pt>
                <c:pt idx="8">
                  <c:v>0.93103448275862066</c:v>
                </c:pt>
                <c:pt idx="9">
                  <c:v>0.94563426688632624</c:v>
                </c:pt>
                <c:pt idx="10">
                  <c:v>0.92929292929292928</c:v>
                </c:pt>
                <c:pt idx="11">
                  <c:v>0.96296296296296291</c:v>
                </c:pt>
                <c:pt idx="12">
                  <c:v>0.85</c:v>
                </c:pt>
                <c:pt idx="13">
                  <c:v>0.94303797468354433</c:v>
                </c:pt>
                <c:pt idx="14">
                  <c:v>0.97142857142857142</c:v>
                </c:pt>
                <c:pt idx="15">
                  <c:v>0.92975206611570249</c:v>
                </c:pt>
                <c:pt idx="16">
                  <c:v>0.95121951219512191</c:v>
                </c:pt>
                <c:pt idx="17">
                  <c:v>0.97560975609756095</c:v>
                </c:pt>
                <c:pt idx="18">
                  <c:v>0.97687861271676302</c:v>
                </c:pt>
                <c:pt idx="19">
                  <c:v>0.97777777777777775</c:v>
                </c:pt>
                <c:pt idx="20">
                  <c:v>0.97826086956521741</c:v>
                </c:pt>
                <c:pt idx="21">
                  <c:v>0.95199999999999996</c:v>
                </c:pt>
                <c:pt idx="22">
                  <c:v>0.9779411764705882</c:v>
                </c:pt>
                <c:pt idx="23">
                  <c:v>0.98181818181818181</c:v>
                </c:pt>
                <c:pt idx="24">
                  <c:v>0.98360655737704916</c:v>
                </c:pt>
                <c:pt idx="25">
                  <c:v>0.96875</c:v>
                </c:pt>
                <c:pt idx="26">
                  <c:v>0.98224852071005919</c:v>
                </c:pt>
                <c:pt idx="27">
                  <c:v>0.98795180722891562</c:v>
                </c:pt>
                <c:pt idx="28">
                  <c:v>0.97265625</c:v>
                </c:pt>
                <c:pt idx="29">
                  <c:v>0.98901098901098905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0.81818181818181823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5-43DE-B0D5-6B0259E357BF}"/>
            </c:ext>
          </c:extLst>
        </c:ser>
        <c:ser>
          <c:idx val="1"/>
          <c:order val="1"/>
          <c:tx>
            <c:strRef>
              <c:f>'первинка (2)'!$C$1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15A-4D1A-B5AE-876BA4A7BF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'первинка (2)'!$A$2:$A$39</c:f>
              <c:strCache>
                <c:ptCount val="37"/>
                <c:pt idx="0">
                  <c:v>ЦПСМД Соледарської громади</c:v>
                </c:pt>
                <c:pt idx="1">
                  <c:v>ЦПСМД Шахівської громади</c:v>
                </c:pt>
                <c:pt idx="2">
                  <c:v>ЦПСМД м. Вугледар</c:v>
                </c:pt>
                <c:pt idx="3">
                  <c:v>ЦПСМД Криворізької сільської ради</c:v>
                </c:pt>
                <c:pt idx="4">
                  <c:v>ОБЛАСТЬ</c:v>
                </c:pt>
                <c:pt idx="5">
                  <c:v>ЦПСМД №2 м. Маріуполя</c:v>
                </c:pt>
                <c:pt idx="6">
                  <c:v>ЦПСМД м. Покровськ</c:v>
                </c:pt>
                <c:pt idx="7">
                  <c:v>ЦПСМД Великоновосілківський районний</c:v>
                </c:pt>
                <c:pt idx="8">
                  <c:v>ЦПСМД м.Мирноград</c:v>
                </c:pt>
                <c:pt idx="9">
                  <c:v>ЦПСМД №1 м. Краматорськ</c:v>
                </c:pt>
                <c:pt idx="10">
                  <c:v>ЦПСМД Курахівської міської ради</c:v>
                </c:pt>
                <c:pt idx="11">
                  <c:v>ЦПСМД Іллінівської сільської ради</c:v>
                </c:pt>
                <c:pt idx="12">
                  <c:v>ЦПСМД №5 м. Маріуполя</c:v>
                </c:pt>
                <c:pt idx="13">
                  <c:v>ЦПСМД м. Дружківка</c:v>
                </c:pt>
                <c:pt idx="14">
                  <c:v>ЦПСМД Мар їнської районної ради</c:v>
                </c:pt>
                <c:pt idx="15">
                  <c:v>ЦПСМД №3 м. Маріуполя</c:v>
                </c:pt>
                <c:pt idx="16">
                  <c:v>ЦПСМД м.Лиман</c:v>
                </c:pt>
                <c:pt idx="17">
                  <c:v>ЦПСМД №4 м. Маріуполя</c:v>
                </c:pt>
                <c:pt idx="18">
                  <c:v>ЦПСМД Слов'янської районної ради</c:v>
                </c:pt>
                <c:pt idx="19">
                  <c:v>ЦПСМД м. Добропіллля</c:v>
                </c:pt>
                <c:pt idx="20">
                  <c:v>ЦПСМД Білозерської міської ради</c:v>
                </c:pt>
                <c:pt idx="21">
                  <c:v>ЦПСМД м.Костянтинівка</c:v>
                </c:pt>
                <c:pt idx="22">
                  <c:v>ЦПСМД №1 м. Маріуполя</c:v>
                </c:pt>
                <c:pt idx="23">
                  <c:v>ЦПСМД Бахмутського району</c:v>
                </c:pt>
                <c:pt idx="24">
                  <c:v>ЦПСМД м.Новогродівка</c:v>
                </c:pt>
                <c:pt idx="25">
                  <c:v>ЦПСМД Гродівської селищної ради</c:v>
                </c:pt>
                <c:pt idx="26">
                  <c:v>ЦПСМД м. Слов'янська</c:v>
                </c:pt>
                <c:pt idx="27">
                  <c:v>ЦПСМД Нікольської селищної ради</c:v>
                </c:pt>
                <c:pt idx="28">
                  <c:v>ЦПСМД м. Бахмута</c:v>
                </c:pt>
                <c:pt idx="29">
                  <c:v>ЦПСМД м. Селидове</c:v>
                </c:pt>
                <c:pt idx="30">
                  <c:v>ЦПСМД м.Авдіївка</c:v>
                </c:pt>
                <c:pt idx="31">
                  <c:v>ЦПСМД м.Торецька</c:v>
                </c:pt>
                <c:pt idx="32">
                  <c:v>ЦПСМД Волноваський районний</c:v>
                </c:pt>
                <c:pt idx="33">
                  <c:v>ЦПМСД Мангушського району</c:v>
                </c:pt>
                <c:pt idx="34">
                  <c:v>ЦПСМД Олександрівської районної ради</c:v>
                </c:pt>
                <c:pt idx="35">
                  <c:v>ЦПСМД Очеретинської громади</c:v>
                </c:pt>
                <c:pt idx="36">
                  <c:v>ЦПСМД Званівської сільської ради</c:v>
                </c:pt>
              </c:strCache>
            </c:strRef>
          </c:cat>
          <c:val>
            <c:numRef>
              <c:f>'первинка (2)'!$C$2:$C$39</c:f>
              <c:numCache>
                <c:formatCode>0%</c:formatCode>
                <c:ptCount val="37"/>
                <c:pt idx="0">
                  <c:v>0.84931506849315064</c:v>
                </c:pt>
                <c:pt idx="1">
                  <c:v>0.9</c:v>
                </c:pt>
                <c:pt idx="2">
                  <c:v>0.90217391304347827</c:v>
                </c:pt>
                <c:pt idx="3">
                  <c:v>0.90476190476190477</c:v>
                </c:pt>
                <c:pt idx="4">
                  <c:v>0.90628611451584662</c:v>
                </c:pt>
                <c:pt idx="5">
                  <c:v>0.91726618705035967</c:v>
                </c:pt>
                <c:pt idx="6">
                  <c:v>0.94174757281553401</c:v>
                </c:pt>
                <c:pt idx="7">
                  <c:v>0.94339622641509435</c:v>
                </c:pt>
                <c:pt idx="8">
                  <c:v>0.94827586206896552</c:v>
                </c:pt>
                <c:pt idx="9">
                  <c:v>0.95551894563426687</c:v>
                </c:pt>
                <c:pt idx="10">
                  <c:v>0.95959595959595956</c:v>
                </c:pt>
                <c:pt idx="11">
                  <c:v>0.96296296296296291</c:v>
                </c:pt>
                <c:pt idx="12">
                  <c:v>0.96666666666666667</c:v>
                </c:pt>
                <c:pt idx="13">
                  <c:v>0.96835443037974689</c:v>
                </c:pt>
                <c:pt idx="14">
                  <c:v>0.97142857142857142</c:v>
                </c:pt>
                <c:pt idx="15">
                  <c:v>0.97520661157024791</c:v>
                </c:pt>
                <c:pt idx="16">
                  <c:v>0.97560975609756095</c:v>
                </c:pt>
                <c:pt idx="17">
                  <c:v>0.97560975609756095</c:v>
                </c:pt>
                <c:pt idx="18">
                  <c:v>0.97687861271676302</c:v>
                </c:pt>
                <c:pt idx="19">
                  <c:v>0.97777777777777775</c:v>
                </c:pt>
                <c:pt idx="20">
                  <c:v>0.97826086956521741</c:v>
                </c:pt>
                <c:pt idx="21">
                  <c:v>0.98</c:v>
                </c:pt>
                <c:pt idx="22">
                  <c:v>0.98161764705882348</c:v>
                </c:pt>
                <c:pt idx="23">
                  <c:v>0.98181818181818181</c:v>
                </c:pt>
                <c:pt idx="24">
                  <c:v>0.98360655737704916</c:v>
                </c:pt>
                <c:pt idx="25">
                  <c:v>0.984375</c:v>
                </c:pt>
                <c:pt idx="26">
                  <c:v>0.98520710059171601</c:v>
                </c:pt>
                <c:pt idx="27">
                  <c:v>0.98795180722891562</c:v>
                </c:pt>
                <c:pt idx="28">
                  <c:v>0.98828125</c:v>
                </c:pt>
                <c:pt idx="29">
                  <c:v>0.98901098901098905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85-43DE-B0D5-6B0259E35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390088"/>
        <c:axId val="459391728"/>
      </c:barChart>
      <c:catAx>
        <c:axId val="45939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391728"/>
        <c:crosses val="autoZero"/>
        <c:auto val="1"/>
        <c:lblAlgn val="ctr"/>
        <c:lblOffset val="100"/>
        <c:noMultiLvlLbl val="0"/>
      </c:catAx>
      <c:valAx>
        <c:axId val="4593917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39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'вторинка '!$B$1</c:f>
              <c:strCache>
                <c:ptCount val="1"/>
                <c:pt idx="0">
                  <c:v>ДВІ ДОЗИ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F1-46EA-BFBF-E7B883D1F157}"/>
              </c:ext>
            </c:extLst>
          </c:dPt>
          <c:cat>
            <c:strRef>
              <c:f>'вторинка '!$A$2:$A$55</c:f>
              <c:strCache>
                <c:ptCount val="54"/>
                <c:pt idx="0">
                  <c:v>МЛ м. Поковськ</c:v>
                </c:pt>
                <c:pt idx="1">
                  <c:v>МЛ м. Соледар</c:v>
                </c:pt>
                <c:pt idx="2">
                  <c:v>Добропільська Стомполіклініка</c:v>
                </c:pt>
                <c:pt idx="3">
                  <c:v>ЦМЛ м. Вугледар</c:v>
                </c:pt>
                <c:pt idx="4">
                  <c:v>Слов'янська ЦРЛ</c:v>
                </c:pt>
                <c:pt idx="5">
                  <c:v>МКЛ м. Слов'янська</c:v>
                </c:pt>
                <c:pt idx="6">
                  <c:v>Слов'янська Стомполіклініка</c:v>
                </c:pt>
                <c:pt idx="7">
                  <c:v>БЛІЛ м. Костянтинівка</c:v>
                </c:pt>
                <c:pt idx="8">
                  <c:v>МКЛ №1 м. Дружківка</c:v>
                </c:pt>
                <c:pt idx="9">
                  <c:v>МЛ №2 м. Дружківка</c:v>
                </c:pt>
                <c:pt idx="10">
                  <c:v>Волноваська ЛПЛ</c:v>
                </c:pt>
                <c:pt idx="11">
                  <c:v>ЦМЛ м. Селидове</c:v>
                </c:pt>
                <c:pt idx="12">
                  <c:v>ЛПЛ м. Часів Яр</c:v>
                </c:pt>
                <c:pt idx="13">
                  <c:v>Костянтинівська Стомполіклініка</c:v>
                </c:pt>
                <c:pt idx="14">
                  <c:v>МЛ №1 м. Краматорська</c:v>
                </c:pt>
                <c:pt idx="15">
                  <c:v>КЛІЛ м. Покровськ</c:v>
                </c:pt>
                <c:pt idx="16">
                  <c:v>ДТМО м. Краматорськ</c:v>
                </c:pt>
                <c:pt idx="17">
                  <c:v>Покровська Стомполіклініка</c:v>
                </c:pt>
                <c:pt idx="18">
                  <c:v>КЗ ІАЦМСтаБО м. Слов'янськ</c:v>
                </c:pt>
                <c:pt idx="19">
                  <c:v>Волноваська Стомполіклініка</c:v>
                </c:pt>
                <c:pt idx="20">
                  <c:v>БЛПЛ м. Сіверськ</c:v>
                </c:pt>
                <c:pt idx="21">
                  <c:v>МЛ № 4 ім. І. К. Мацука м. Маріуполь</c:v>
                </c:pt>
                <c:pt idx="22">
                  <c:v>МЛ №1 м. Маріуполь</c:v>
                </c:pt>
                <c:pt idx="23">
                  <c:v>МЛ №3 м. Краматорська</c:v>
                </c:pt>
                <c:pt idx="24">
                  <c:v>ОБЛАСТЬ</c:v>
                </c:pt>
                <c:pt idx="25">
                  <c:v>ЦМЛ м. Дружківка</c:v>
                </c:pt>
                <c:pt idx="26">
                  <c:v>МЛ №1 м. Слов'янська</c:v>
                </c:pt>
                <c:pt idx="27">
                  <c:v>МЛ м. Родинське</c:v>
                </c:pt>
                <c:pt idx="28">
                  <c:v>МТМО здоров'я дитини та жінки м. Маріуполь</c:v>
                </c:pt>
                <c:pt idx="29">
                  <c:v>МЛ м. Курахове</c:v>
                </c:pt>
                <c:pt idx="30">
                  <c:v>Бахмутська Стомполіклініка</c:v>
                </c:pt>
                <c:pt idx="31">
                  <c:v>МЛ №2 м. Краматорська</c:v>
                </c:pt>
                <c:pt idx="32">
                  <c:v>ЛШМД м. Маріуполь</c:v>
                </c:pt>
                <c:pt idx="33">
                  <c:v>ЦРЛ Нікольського району</c:v>
                </c:pt>
                <c:pt idx="34">
                  <c:v>Волноваська ЦРЛ</c:v>
                </c:pt>
                <c:pt idx="35">
                  <c:v>Мангушська ЦРЛ</c:v>
                </c:pt>
                <c:pt idx="36">
                  <c:v>Стомполіклініка №6 м. Маріуполя</c:v>
                </c:pt>
                <c:pt idx="37">
                  <c:v>БЛПЛ м. Світлодарськ</c:v>
                </c:pt>
                <c:pt idx="38">
                  <c:v>Мар'їнська ЦРЛ</c:v>
                </c:pt>
                <c:pt idx="39">
                  <c:v>ЦРЛ М. Лиман</c:v>
                </c:pt>
                <c:pt idx="40">
                  <c:v>ЦМЛ м. Новогродівка</c:v>
                </c:pt>
                <c:pt idx="41">
                  <c:v>Міський стоцентр м. Маріуполь</c:v>
                </c:pt>
                <c:pt idx="42">
                  <c:v>Стомполіклініка №1 м. Краматорська</c:v>
                </c:pt>
                <c:pt idx="43">
                  <c:v>Пологовий будинок м. Маріуполь</c:v>
                </c:pt>
                <c:pt idx="44">
                  <c:v>ЦМЛ м. Мирноград</c:v>
                </c:pt>
                <c:pt idx="45">
                  <c:v>МЛ № 9 м. Маріуполь</c:v>
                </c:pt>
                <c:pt idx="46">
                  <c:v>Стомполіклініка №2 м. Краматорська</c:v>
                </c:pt>
                <c:pt idx="47">
                  <c:v>ЛІЛ м. Добропілля</c:v>
                </c:pt>
                <c:pt idx="48">
                  <c:v>МЛ № 8 м. Маріуполь</c:v>
                </c:pt>
                <c:pt idx="49">
                  <c:v>Великоновосілківська ЦРЛ</c:v>
                </c:pt>
                <c:pt idx="50">
                  <c:v>ЦМЛ м. Торецьк</c:v>
                </c:pt>
                <c:pt idx="51">
                  <c:v>БЛІЛ м. Бахмут</c:v>
                </c:pt>
                <c:pt idx="52">
                  <c:v>ЦМЛ м. Авдіївка</c:v>
                </c:pt>
                <c:pt idx="53">
                  <c:v>Олександрівська ЛПЛ</c:v>
                </c:pt>
              </c:strCache>
            </c:strRef>
          </c:cat>
          <c:val>
            <c:numRef>
              <c:f>'вторинка '!$B$2:$B$55</c:f>
              <c:numCache>
                <c:formatCode>0%</c:formatCode>
                <c:ptCount val="54"/>
                <c:pt idx="0">
                  <c:v>0.33636363636363636</c:v>
                </c:pt>
                <c:pt idx="1">
                  <c:v>0.6</c:v>
                </c:pt>
                <c:pt idx="2">
                  <c:v>0.61111111111111116</c:v>
                </c:pt>
                <c:pt idx="3">
                  <c:v>0.601123595505618</c:v>
                </c:pt>
                <c:pt idx="4">
                  <c:v>0.59487179487179487</c:v>
                </c:pt>
                <c:pt idx="5">
                  <c:v>0.68951048951048954</c:v>
                </c:pt>
                <c:pt idx="6">
                  <c:v>0.66666666666666663</c:v>
                </c:pt>
                <c:pt idx="7">
                  <c:v>0.72222222222222221</c:v>
                </c:pt>
                <c:pt idx="8">
                  <c:v>0.72222222222222221</c:v>
                </c:pt>
                <c:pt idx="9">
                  <c:v>0.72571428571428576</c:v>
                </c:pt>
                <c:pt idx="10">
                  <c:v>0.82681564245810057</c:v>
                </c:pt>
                <c:pt idx="11">
                  <c:v>0.8571428571428571</c:v>
                </c:pt>
                <c:pt idx="12">
                  <c:v>0.60952380952380958</c:v>
                </c:pt>
                <c:pt idx="13">
                  <c:v>0.7931034482758621</c:v>
                </c:pt>
                <c:pt idx="14">
                  <c:v>0.80645161290322576</c:v>
                </c:pt>
                <c:pt idx="15">
                  <c:v>0.77777777777777779</c:v>
                </c:pt>
                <c:pt idx="16">
                  <c:v>0.65769230769230769</c:v>
                </c:pt>
                <c:pt idx="17">
                  <c:v>0.65476190476190477</c:v>
                </c:pt>
                <c:pt idx="18">
                  <c:v>0.88235294117647056</c:v>
                </c:pt>
                <c:pt idx="19">
                  <c:v>0.82857142857142863</c:v>
                </c:pt>
                <c:pt idx="20">
                  <c:v>0.80952380952380953</c:v>
                </c:pt>
                <c:pt idx="21">
                  <c:v>0.80469897209985319</c:v>
                </c:pt>
                <c:pt idx="22">
                  <c:v>0.87126137841352402</c:v>
                </c:pt>
                <c:pt idx="23">
                  <c:v>0.88928571428571423</c:v>
                </c:pt>
                <c:pt idx="24">
                  <c:v>0.85753808439852919</c:v>
                </c:pt>
                <c:pt idx="25">
                  <c:v>0.86761229314420807</c:v>
                </c:pt>
                <c:pt idx="26">
                  <c:v>0.85227272727272729</c:v>
                </c:pt>
                <c:pt idx="27">
                  <c:v>0.79347826086956519</c:v>
                </c:pt>
                <c:pt idx="28">
                  <c:v>0.87179487179487181</c:v>
                </c:pt>
                <c:pt idx="29">
                  <c:v>0.87878787878787878</c:v>
                </c:pt>
                <c:pt idx="30">
                  <c:v>0.87878787878787878</c:v>
                </c:pt>
                <c:pt idx="31">
                  <c:v>0.69411764705882351</c:v>
                </c:pt>
                <c:pt idx="32">
                  <c:v>0.85195530726256985</c:v>
                </c:pt>
                <c:pt idx="33">
                  <c:v>0.92638036809815949</c:v>
                </c:pt>
                <c:pt idx="34">
                  <c:v>0.94077448747152614</c:v>
                </c:pt>
                <c:pt idx="35">
                  <c:v>0.89655172413793105</c:v>
                </c:pt>
                <c:pt idx="36">
                  <c:v>0.94444444444444442</c:v>
                </c:pt>
                <c:pt idx="37">
                  <c:v>0.93617021276595747</c:v>
                </c:pt>
                <c:pt idx="38">
                  <c:v>0.91959798994974873</c:v>
                </c:pt>
                <c:pt idx="39">
                  <c:v>0.9064171122994652</c:v>
                </c:pt>
                <c:pt idx="40">
                  <c:v>0.94399999999999995</c:v>
                </c:pt>
                <c:pt idx="41">
                  <c:v>0.8911290322580645</c:v>
                </c:pt>
                <c:pt idx="42">
                  <c:v>0.94392523364485981</c:v>
                </c:pt>
                <c:pt idx="43">
                  <c:v>0.95081967213114749</c:v>
                </c:pt>
                <c:pt idx="44">
                  <c:v>0.93917710196779969</c:v>
                </c:pt>
                <c:pt idx="45">
                  <c:v>0.85873605947955389</c:v>
                </c:pt>
                <c:pt idx="46">
                  <c:v>0.98717948717948723</c:v>
                </c:pt>
                <c:pt idx="47">
                  <c:v>0.95353159851301117</c:v>
                </c:pt>
                <c:pt idx="48">
                  <c:v>0.99305555555555558</c:v>
                </c:pt>
                <c:pt idx="49">
                  <c:v>0.99082568807339455</c:v>
                </c:pt>
                <c:pt idx="50">
                  <c:v>0.98807157057654071</c:v>
                </c:pt>
                <c:pt idx="51">
                  <c:v>0.9877232142857143</c:v>
                </c:pt>
                <c:pt idx="52">
                  <c:v>1</c:v>
                </c:pt>
                <c:pt idx="5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C-4EF8-8E57-0923DCCAC6EC}"/>
            </c:ext>
          </c:extLst>
        </c:ser>
        <c:ser>
          <c:idx val="1"/>
          <c:order val="1"/>
          <c:tx>
            <c:strRef>
              <c:f>'вторинка '!$C$1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F1-46EA-BFBF-E7B883D1F1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'вторинка '!$A$2:$A$55</c:f>
              <c:strCache>
                <c:ptCount val="54"/>
                <c:pt idx="0">
                  <c:v>МЛ м. Поковськ</c:v>
                </c:pt>
                <c:pt idx="1">
                  <c:v>МЛ м. Соледар</c:v>
                </c:pt>
                <c:pt idx="2">
                  <c:v>Добропільська Стомполіклініка</c:v>
                </c:pt>
                <c:pt idx="3">
                  <c:v>ЦМЛ м. Вугледар</c:v>
                </c:pt>
                <c:pt idx="4">
                  <c:v>Слов'янська ЦРЛ</c:v>
                </c:pt>
                <c:pt idx="5">
                  <c:v>МКЛ м. Слов'янська</c:v>
                </c:pt>
                <c:pt idx="6">
                  <c:v>Слов'янська Стомполіклініка</c:v>
                </c:pt>
                <c:pt idx="7">
                  <c:v>БЛІЛ м. Костянтинівка</c:v>
                </c:pt>
                <c:pt idx="8">
                  <c:v>МКЛ №1 м. Дружківка</c:v>
                </c:pt>
                <c:pt idx="9">
                  <c:v>МЛ №2 м. Дружківка</c:v>
                </c:pt>
                <c:pt idx="10">
                  <c:v>Волноваська ЛПЛ</c:v>
                </c:pt>
                <c:pt idx="11">
                  <c:v>ЦМЛ м. Селидове</c:v>
                </c:pt>
                <c:pt idx="12">
                  <c:v>ЛПЛ м. Часів Яр</c:v>
                </c:pt>
                <c:pt idx="13">
                  <c:v>Костянтинівська Стомполіклініка</c:v>
                </c:pt>
                <c:pt idx="14">
                  <c:v>МЛ №1 м. Краматорська</c:v>
                </c:pt>
                <c:pt idx="15">
                  <c:v>КЛІЛ м. Покровськ</c:v>
                </c:pt>
                <c:pt idx="16">
                  <c:v>ДТМО м. Краматорськ</c:v>
                </c:pt>
                <c:pt idx="17">
                  <c:v>Покровська Стомполіклініка</c:v>
                </c:pt>
                <c:pt idx="18">
                  <c:v>КЗ ІАЦМСтаБО м. Слов'янськ</c:v>
                </c:pt>
                <c:pt idx="19">
                  <c:v>Волноваська Стомполіклініка</c:v>
                </c:pt>
                <c:pt idx="20">
                  <c:v>БЛПЛ м. Сіверськ</c:v>
                </c:pt>
                <c:pt idx="21">
                  <c:v>МЛ № 4 ім. І. К. Мацука м. Маріуполь</c:v>
                </c:pt>
                <c:pt idx="22">
                  <c:v>МЛ №1 м. Маріуполь</c:v>
                </c:pt>
                <c:pt idx="23">
                  <c:v>МЛ №3 м. Краматорська</c:v>
                </c:pt>
                <c:pt idx="24">
                  <c:v>ОБЛАСТЬ</c:v>
                </c:pt>
                <c:pt idx="25">
                  <c:v>ЦМЛ м. Дружківка</c:v>
                </c:pt>
                <c:pt idx="26">
                  <c:v>МЛ №1 м. Слов'янська</c:v>
                </c:pt>
                <c:pt idx="27">
                  <c:v>МЛ м. Родинське</c:v>
                </c:pt>
                <c:pt idx="28">
                  <c:v>МТМО здоров'я дитини та жінки м. Маріуполь</c:v>
                </c:pt>
                <c:pt idx="29">
                  <c:v>МЛ м. Курахове</c:v>
                </c:pt>
                <c:pt idx="30">
                  <c:v>Бахмутська Стомполіклініка</c:v>
                </c:pt>
                <c:pt idx="31">
                  <c:v>МЛ №2 м. Краматорська</c:v>
                </c:pt>
                <c:pt idx="32">
                  <c:v>ЛШМД м. Маріуполь</c:v>
                </c:pt>
                <c:pt idx="33">
                  <c:v>ЦРЛ Нікольського району</c:v>
                </c:pt>
                <c:pt idx="34">
                  <c:v>Волноваська ЦРЛ</c:v>
                </c:pt>
                <c:pt idx="35">
                  <c:v>Мангушська ЦРЛ</c:v>
                </c:pt>
                <c:pt idx="36">
                  <c:v>Стомполіклініка №6 м. Маріуполя</c:v>
                </c:pt>
                <c:pt idx="37">
                  <c:v>БЛПЛ м. Світлодарськ</c:v>
                </c:pt>
                <c:pt idx="38">
                  <c:v>Мар'їнська ЦРЛ</c:v>
                </c:pt>
                <c:pt idx="39">
                  <c:v>ЦРЛ М. Лиман</c:v>
                </c:pt>
                <c:pt idx="40">
                  <c:v>ЦМЛ м. Новогродівка</c:v>
                </c:pt>
                <c:pt idx="41">
                  <c:v>Міський стоцентр м. Маріуполь</c:v>
                </c:pt>
                <c:pt idx="42">
                  <c:v>Стомполіклініка №1 м. Краматорська</c:v>
                </c:pt>
                <c:pt idx="43">
                  <c:v>Пологовий будинок м. Маріуполь</c:v>
                </c:pt>
                <c:pt idx="44">
                  <c:v>ЦМЛ м. Мирноград</c:v>
                </c:pt>
                <c:pt idx="45">
                  <c:v>МЛ № 9 м. Маріуполь</c:v>
                </c:pt>
                <c:pt idx="46">
                  <c:v>Стомполіклініка №2 м. Краматорська</c:v>
                </c:pt>
                <c:pt idx="47">
                  <c:v>ЛІЛ м. Добропілля</c:v>
                </c:pt>
                <c:pt idx="48">
                  <c:v>МЛ № 8 м. Маріуполь</c:v>
                </c:pt>
                <c:pt idx="49">
                  <c:v>Великоновосілківська ЦРЛ</c:v>
                </c:pt>
                <c:pt idx="50">
                  <c:v>ЦМЛ м. Торецьк</c:v>
                </c:pt>
                <c:pt idx="51">
                  <c:v>БЛІЛ м. Бахмут</c:v>
                </c:pt>
                <c:pt idx="52">
                  <c:v>ЦМЛ м. Авдіївка</c:v>
                </c:pt>
                <c:pt idx="53">
                  <c:v>Олександрівська ЛПЛ</c:v>
                </c:pt>
              </c:strCache>
            </c:strRef>
          </c:cat>
          <c:val>
            <c:numRef>
              <c:f>'вторинка '!$C$2:$C$55</c:f>
              <c:numCache>
                <c:formatCode>0%</c:formatCode>
                <c:ptCount val="54"/>
                <c:pt idx="0">
                  <c:v>0.35454545454545455</c:v>
                </c:pt>
                <c:pt idx="1">
                  <c:v>0.6</c:v>
                </c:pt>
                <c:pt idx="2">
                  <c:v>0.63888888888888884</c:v>
                </c:pt>
                <c:pt idx="3">
                  <c:v>0.6629213483146067</c:v>
                </c:pt>
                <c:pt idx="4">
                  <c:v>0.74358974358974361</c:v>
                </c:pt>
                <c:pt idx="5">
                  <c:v>0.78321678321678323</c:v>
                </c:pt>
                <c:pt idx="6">
                  <c:v>0.79012345679012341</c:v>
                </c:pt>
                <c:pt idx="7">
                  <c:v>0.79344729344729348</c:v>
                </c:pt>
                <c:pt idx="8">
                  <c:v>0.8</c:v>
                </c:pt>
                <c:pt idx="9">
                  <c:v>0.81714285714285717</c:v>
                </c:pt>
                <c:pt idx="10">
                  <c:v>0.84357541899441346</c:v>
                </c:pt>
                <c:pt idx="11">
                  <c:v>0.8571428571428571</c:v>
                </c:pt>
                <c:pt idx="12">
                  <c:v>0.8571428571428571</c:v>
                </c:pt>
                <c:pt idx="13">
                  <c:v>0.86206896551724133</c:v>
                </c:pt>
                <c:pt idx="14">
                  <c:v>0.87344913151364767</c:v>
                </c:pt>
                <c:pt idx="15">
                  <c:v>0.87542087542087543</c:v>
                </c:pt>
                <c:pt idx="16">
                  <c:v>0.88076923076923075</c:v>
                </c:pt>
                <c:pt idx="17">
                  <c:v>0.88095238095238093</c:v>
                </c:pt>
                <c:pt idx="18">
                  <c:v>0.88235294117647056</c:v>
                </c:pt>
                <c:pt idx="19">
                  <c:v>0.88571428571428568</c:v>
                </c:pt>
                <c:pt idx="20">
                  <c:v>0.8928571428571429</c:v>
                </c:pt>
                <c:pt idx="21">
                  <c:v>0.89867841409691629</c:v>
                </c:pt>
                <c:pt idx="22">
                  <c:v>0.9024707412223667</c:v>
                </c:pt>
                <c:pt idx="23">
                  <c:v>0.90357142857142858</c:v>
                </c:pt>
                <c:pt idx="24">
                  <c:v>0.90628611451584662</c:v>
                </c:pt>
                <c:pt idx="25">
                  <c:v>0.91016548463356972</c:v>
                </c:pt>
                <c:pt idx="26">
                  <c:v>0.91287878787878785</c:v>
                </c:pt>
                <c:pt idx="27">
                  <c:v>0.91304347826086951</c:v>
                </c:pt>
                <c:pt idx="28">
                  <c:v>0.92136752136752131</c:v>
                </c:pt>
                <c:pt idx="29">
                  <c:v>0.9242424242424242</c:v>
                </c:pt>
                <c:pt idx="30">
                  <c:v>0.9242424242424242</c:v>
                </c:pt>
                <c:pt idx="31">
                  <c:v>0.92549019607843142</c:v>
                </c:pt>
                <c:pt idx="32">
                  <c:v>0.93016759776536317</c:v>
                </c:pt>
                <c:pt idx="33">
                  <c:v>0.93251533742331283</c:v>
                </c:pt>
                <c:pt idx="34">
                  <c:v>0.94077448747152614</c:v>
                </c:pt>
                <c:pt idx="35">
                  <c:v>0.94252873563218387</c:v>
                </c:pt>
                <c:pt idx="36">
                  <c:v>0.94444444444444442</c:v>
                </c:pt>
                <c:pt idx="37">
                  <c:v>0.94680851063829785</c:v>
                </c:pt>
                <c:pt idx="38">
                  <c:v>0.94974874371859297</c:v>
                </c:pt>
                <c:pt idx="39">
                  <c:v>0.9598930481283422</c:v>
                </c:pt>
                <c:pt idx="40">
                  <c:v>0.96</c:v>
                </c:pt>
                <c:pt idx="41">
                  <c:v>0.97177419354838712</c:v>
                </c:pt>
                <c:pt idx="42">
                  <c:v>0.9719626168224299</c:v>
                </c:pt>
                <c:pt idx="43">
                  <c:v>0.97267759562841527</c:v>
                </c:pt>
                <c:pt idx="44">
                  <c:v>0.97674418604651159</c:v>
                </c:pt>
                <c:pt idx="45">
                  <c:v>0.98513011152416352</c:v>
                </c:pt>
                <c:pt idx="46">
                  <c:v>0.98717948717948723</c:v>
                </c:pt>
                <c:pt idx="47">
                  <c:v>0.99256505576208176</c:v>
                </c:pt>
                <c:pt idx="48">
                  <c:v>0.99305555555555558</c:v>
                </c:pt>
                <c:pt idx="49">
                  <c:v>0.99541284403669728</c:v>
                </c:pt>
                <c:pt idx="50">
                  <c:v>0.99602385685884687</c:v>
                </c:pt>
                <c:pt idx="51">
                  <c:v>0.9988839285714286</c:v>
                </c:pt>
                <c:pt idx="52">
                  <c:v>1</c:v>
                </c:pt>
                <c:pt idx="5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C-4EF8-8E57-0923DCCAC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472400"/>
        <c:axId val="526475680"/>
      </c:barChart>
      <c:catAx>
        <c:axId val="52647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475680"/>
        <c:crosses val="autoZero"/>
        <c:auto val="1"/>
        <c:lblAlgn val="ctr"/>
        <c:lblOffset val="100"/>
        <c:noMultiLvlLbl val="0"/>
      </c:catAx>
      <c:valAx>
        <c:axId val="52647568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647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7262353075432E-2"/>
          <c:y val="8.4723852946864395E-2"/>
          <c:w val="0.94448771349233518"/>
          <c:h val="0.37911489102251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'обласні '!$B$1</c:f>
              <c:strCache>
                <c:ptCount val="1"/>
                <c:pt idx="0">
                  <c:v>ДВІ ДОЗИ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51-4650-8AA1-D8FEDDE4D3E6}"/>
              </c:ext>
            </c:extLst>
          </c:dPt>
          <c:cat>
            <c:strRef>
              <c:f>'обласні '!$A$2:$A$40</c:f>
              <c:strCache>
                <c:ptCount val="37"/>
                <c:pt idx="0">
                  <c:v>ОДЛ м. Слов'янськ</c:v>
                </c:pt>
                <c:pt idx="1">
                  <c:v>ОЛІЛ м.Маріуполь</c:v>
                </c:pt>
                <c:pt idx="2">
                  <c:v>МЦПтаЛЗ м. Краматорськ</c:v>
                </c:pt>
                <c:pt idx="3">
                  <c:v>КЗ ОЦМТЗЗОЗ</c:v>
                </c:pt>
                <c:pt idx="4">
                  <c:v>ДВД м.Маріуполь</c:v>
                </c:pt>
                <c:pt idx="5">
                  <c:v>Інфекційна лікарня м.Костянтинівка</c:v>
                </c:pt>
                <c:pt idx="6">
                  <c:v>Обласна клінічна психіатрична лікарня м. Слов'янськ</c:v>
                </c:pt>
                <c:pt idx="7">
                  <c:v>Станція переливання крові м.Маріуполь</c:v>
                </c:pt>
                <c:pt idx="8">
                  <c:v>Інфекційна лікарня м.Мирноград</c:v>
                </c:pt>
                <c:pt idx="9">
                  <c:v>Обласний госпіталь для ветеранів війни м.Святогірська</c:v>
                </c:pt>
                <c:pt idx="10">
                  <c:v>ОТЛ</c:v>
                </c:pt>
                <c:pt idx="11">
                  <c:v>Обласний центр медико-соціальної експертизи</c:v>
                </c:pt>
                <c:pt idx="12">
                  <c:v>Фармація</c:v>
                </c:pt>
                <c:pt idx="13">
                  <c:v>Онкологічний диспансер м Маріуполь</c:v>
                </c:pt>
                <c:pt idx="14">
                  <c:v>СУСЦМГтаПР</c:v>
                </c:pt>
                <c:pt idx="15">
                  <c:v>ОБЛАСТЬ</c:v>
                </c:pt>
                <c:pt idx="16">
                  <c:v>ОЦЕМДтаМК</c:v>
                </c:pt>
                <c:pt idx="17">
                  <c:v>ОКШВД м. Краматорськ</c:v>
                </c:pt>
                <c:pt idx="18">
                  <c:v>Обласний перинатальний центр м.Краматорськ</c:v>
                </c:pt>
                <c:pt idx="19">
                  <c:v>Психіатрічна лікарня м. Маріуполь</c:v>
                </c:pt>
                <c:pt idx="20">
                  <c:v>Маріупольський медичний фаховий коледж</c:v>
                </c:pt>
                <c:pt idx="21">
                  <c:v>Станція переливання крові м. Краматорська</c:v>
                </c:pt>
                <c:pt idx="22">
                  <c:v>Курахівський туберкульозний санаторій для дорослих</c:v>
                </c:pt>
                <c:pt idx="23">
                  <c:v>Донецький обласний центр з профілактики та боротьби із СНІДом</c:v>
                </c:pt>
                <c:pt idx="24">
                  <c:v>КЗОЗ ІАЦМС</c:v>
                </c:pt>
                <c:pt idx="25">
                  <c:v>Донецьке обласне бюро судово-медичної експертизи</c:v>
                </c:pt>
                <c:pt idx="26">
                  <c:v>ЦРДзОУНС м. Бахмут</c:v>
                </c:pt>
                <c:pt idx="27">
                  <c:v>Обласна база спеціального медичного постачання</c:v>
                </c:pt>
                <c:pt idx="28">
                  <c:v>Бахмутський медичний фаховий коледж</c:v>
                </c:pt>
                <c:pt idx="29">
                  <c:v>Обласний КПТД</c:v>
                </c:pt>
                <c:pt idx="30">
                  <c:v>МЦПтаЛЗ м. Маріуполь</c:v>
                </c:pt>
                <c:pt idx="31">
                  <c:v>Психіатрична лікарня м. Краматорська</c:v>
                </c:pt>
                <c:pt idx="32">
                  <c:v>Перинатальний центр м.Маріуполь</c:v>
                </c:pt>
                <c:pt idx="33">
                  <c:v>ОТМО м.Краматорськ</c:v>
                </c:pt>
                <c:pt idx="34">
                  <c:v>Обласний дитячий кістково-туберкульозний санаторій м. Маріуполь</c:v>
                </c:pt>
                <c:pt idx="35">
                  <c:v>Краматорський будинок дитини "Антошка</c:v>
                </c:pt>
                <c:pt idx="36">
                  <c:v>Костянтинівський медичний фаховий коледж</c:v>
                </c:pt>
              </c:strCache>
            </c:strRef>
          </c:cat>
          <c:val>
            <c:numRef>
              <c:f>'обласні '!$B$2:$B$40</c:f>
              <c:numCache>
                <c:formatCode>0%</c:formatCode>
                <c:ptCount val="37"/>
                <c:pt idx="0">
                  <c:v>0.49621212121212122</c:v>
                </c:pt>
                <c:pt idx="1">
                  <c:v>0.5813704496788008</c:v>
                </c:pt>
                <c:pt idx="2">
                  <c:v>0.5670103092783505</c:v>
                </c:pt>
                <c:pt idx="3">
                  <c:v>0.64</c:v>
                </c:pt>
                <c:pt idx="4">
                  <c:v>0.7142857142857143</c:v>
                </c:pt>
                <c:pt idx="5">
                  <c:v>0.74698795180722888</c:v>
                </c:pt>
                <c:pt idx="6">
                  <c:v>0.81986143187066973</c:v>
                </c:pt>
                <c:pt idx="7">
                  <c:v>0.81889763779527558</c:v>
                </c:pt>
                <c:pt idx="8">
                  <c:v>0.84042553191489366</c:v>
                </c:pt>
                <c:pt idx="9">
                  <c:v>0.85</c:v>
                </c:pt>
                <c:pt idx="10">
                  <c:v>0.8214285714285714</c:v>
                </c:pt>
                <c:pt idx="11">
                  <c:v>0.81730769230769229</c:v>
                </c:pt>
                <c:pt idx="12">
                  <c:v>0.85882352941176465</c:v>
                </c:pt>
                <c:pt idx="13">
                  <c:v>0.63422818791946312</c:v>
                </c:pt>
                <c:pt idx="14">
                  <c:v>0.9</c:v>
                </c:pt>
                <c:pt idx="15">
                  <c:v>0.85753808439852919</c:v>
                </c:pt>
                <c:pt idx="16">
                  <c:v>0.8254340685124355</c:v>
                </c:pt>
                <c:pt idx="17">
                  <c:v>0.81034482758620685</c:v>
                </c:pt>
                <c:pt idx="18">
                  <c:v>0.89056603773584908</c:v>
                </c:pt>
                <c:pt idx="19">
                  <c:v>0.90163934426229508</c:v>
                </c:pt>
                <c:pt idx="20">
                  <c:v>0.83783783783783783</c:v>
                </c:pt>
                <c:pt idx="21">
                  <c:v>0.81372549019607843</c:v>
                </c:pt>
                <c:pt idx="22">
                  <c:v>0.88461538461538458</c:v>
                </c:pt>
                <c:pt idx="23">
                  <c:v>0.953125</c:v>
                </c:pt>
                <c:pt idx="24">
                  <c:v>0.95</c:v>
                </c:pt>
                <c:pt idx="25">
                  <c:v>0.92941176470588238</c:v>
                </c:pt>
                <c:pt idx="26">
                  <c:v>0.92957746478873238</c:v>
                </c:pt>
                <c:pt idx="27">
                  <c:v>0.89743589743589747</c:v>
                </c:pt>
                <c:pt idx="28">
                  <c:v>0.93258426966292129</c:v>
                </c:pt>
                <c:pt idx="29">
                  <c:v>0.96848137535816614</c:v>
                </c:pt>
                <c:pt idx="30">
                  <c:v>0.92307692307692313</c:v>
                </c:pt>
                <c:pt idx="31">
                  <c:v>0.98255813953488369</c:v>
                </c:pt>
                <c:pt idx="32">
                  <c:v>0.99615384615384617</c:v>
                </c:pt>
                <c:pt idx="33">
                  <c:v>0.98185483870967738</c:v>
                </c:pt>
                <c:pt idx="34">
                  <c:v>0.98165137614678899</c:v>
                </c:pt>
                <c:pt idx="35">
                  <c:v>0.97037037037037033</c:v>
                </c:pt>
                <c:pt idx="3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6-4C69-A23A-6DCA17C2ED9F}"/>
            </c:ext>
          </c:extLst>
        </c:ser>
        <c:ser>
          <c:idx val="1"/>
          <c:order val="1"/>
          <c:tx>
            <c:strRef>
              <c:f>'обласні '!$C$1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51-4650-8AA1-D8FEDDE4D3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'обласні '!$A$2:$A$40</c:f>
              <c:strCache>
                <c:ptCount val="37"/>
                <c:pt idx="0">
                  <c:v>ОДЛ м. Слов'янськ</c:v>
                </c:pt>
                <c:pt idx="1">
                  <c:v>ОЛІЛ м.Маріуполь</c:v>
                </c:pt>
                <c:pt idx="2">
                  <c:v>МЦПтаЛЗ м. Краматорськ</c:v>
                </c:pt>
                <c:pt idx="3">
                  <c:v>КЗ ОЦМТЗЗОЗ</c:v>
                </c:pt>
                <c:pt idx="4">
                  <c:v>ДВД м.Маріуполь</c:v>
                </c:pt>
                <c:pt idx="5">
                  <c:v>Інфекційна лікарня м.Костянтинівка</c:v>
                </c:pt>
                <c:pt idx="6">
                  <c:v>Обласна клінічна психіатрична лікарня м. Слов'янськ</c:v>
                </c:pt>
                <c:pt idx="7">
                  <c:v>Станція переливання крові м.Маріуполь</c:v>
                </c:pt>
                <c:pt idx="8">
                  <c:v>Інфекційна лікарня м.Мирноград</c:v>
                </c:pt>
                <c:pt idx="9">
                  <c:v>Обласний госпіталь для ветеранів війни м.Святогірська</c:v>
                </c:pt>
                <c:pt idx="10">
                  <c:v>ОТЛ</c:v>
                </c:pt>
                <c:pt idx="11">
                  <c:v>Обласний центр медико-соціальної експертизи</c:v>
                </c:pt>
                <c:pt idx="12">
                  <c:v>Фармація</c:v>
                </c:pt>
                <c:pt idx="13">
                  <c:v>Онкологічний диспансер м Маріуполь</c:v>
                </c:pt>
                <c:pt idx="14">
                  <c:v>СУСЦМГтаПР</c:v>
                </c:pt>
                <c:pt idx="15">
                  <c:v>ОБЛАСТЬ</c:v>
                </c:pt>
                <c:pt idx="16">
                  <c:v>ОЦЕМДтаМК</c:v>
                </c:pt>
                <c:pt idx="17">
                  <c:v>ОКШВД м. Краматорськ</c:v>
                </c:pt>
                <c:pt idx="18">
                  <c:v>Обласний перинатальний центр м.Краматорськ</c:v>
                </c:pt>
                <c:pt idx="19">
                  <c:v>Психіатрічна лікарня м. Маріуполь</c:v>
                </c:pt>
                <c:pt idx="20">
                  <c:v>Маріупольський медичний фаховий коледж</c:v>
                </c:pt>
                <c:pt idx="21">
                  <c:v>Станція переливання крові м. Краматорська</c:v>
                </c:pt>
                <c:pt idx="22">
                  <c:v>Курахівський туберкульозний санаторій для дорослих</c:v>
                </c:pt>
                <c:pt idx="23">
                  <c:v>Донецький обласний центр з профілактики та боротьби із СНІДом</c:v>
                </c:pt>
                <c:pt idx="24">
                  <c:v>КЗОЗ ІАЦМС</c:v>
                </c:pt>
                <c:pt idx="25">
                  <c:v>Донецьке обласне бюро судово-медичної експертизи</c:v>
                </c:pt>
                <c:pt idx="26">
                  <c:v>ЦРДзОУНС м. Бахмут</c:v>
                </c:pt>
                <c:pt idx="27">
                  <c:v>Обласна база спеціального медичного постачання</c:v>
                </c:pt>
                <c:pt idx="28">
                  <c:v>Бахмутський медичний фаховий коледж</c:v>
                </c:pt>
                <c:pt idx="29">
                  <c:v>Обласний КПТД</c:v>
                </c:pt>
                <c:pt idx="30">
                  <c:v>МЦПтаЛЗ м. Маріуполь</c:v>
                </c:pt>
                <c:pt idx="31">
                  <c:v>Психіатрична лікарня м. Краматорська</c:v>
                </c:pt>
                <c:pt idx="32">
                  <c:v>Перинатальний центр м.Маріуполь</c:v>
                </c:pt>
                <c:pt idx="33">
                  <c:v>ОТМО м.Краматорськ</c:v>
                </c:pt>
                <c:pt idx="34">
                  <c:v>Обласний дитячий кістково-туберкульозний санаторій м. Маріуполь</c:v>
                </c:pt>
                <c:pt idx="35">
                  <c:v>Краматорський будинок дитини "Антошка</c:v>
                </c:pt>
                <c:pt idx="36">
                  <c:v>Костянтинівський медичний фаховий коледж</c:v>
                </c:pt>
              </c:strCache>
            </c:strRef>
          </c:cat>
          <c:val>
            <c:numRef>
              <c:f>'обласні '!$C$2:$C$40</c:f>
              <c:numCache>
                <c:formatCode>0%</c:formatCode>
                <c:ptCount val="37"/>
                <c:pt idx="0">
                  <c:v>0.55000000000000004</c:v>
                </c:pt>
                <c:pt idx="1">
                  <c:v>0.65</c:v>
                </c:pt>
                <c:pt idx="2">
                  <c:v>0.68</c:v>
                </c:pt>
                <c:pt idx="3">
                  <c:v>0.68</c:v>
                </c:pt>
                <c:pt idx="4">
                  <c:v>0.73</c:v>
                </c:pt>
                <c:pt idx="5">
                  <c:v>0.84</c:v>
                </c:pt>
                <c:pt idx="6">
                  <c:v>0.85</c:v>
                </c:pt>
                <c:pt idx="7">
                  <c:v>0.85</c:v>
                </c:pt>
                <c:pt idx="8">
                  <c:v>0.86</c:v>
                </c:pt>
                <c:pt idx="9">
                  <c:v>0.87</c:v>
                </c:pt>
                <c:pt idx="10">
                  <c:v>0.88</c:v>
                </c:pt>
                <c:pt idx="11">
                  <c:v>0.88</c:v>
                </c:pt>
                <c:pt idx="12">
                  <c:v>0.88</c:v>
                </c:pt>
                <c:pt idx="13">
                  <c:v>0.9</c:v>
                </c:pt>
                <c:pt idx="14">
                  <c:v>0.9</c:v>
                </c:pt>
                <c:pt idx="15">
                  <c:v>0.90628611451584662</c:v>
                </c:pt>
                <c:pt idx="16">
                  <c:v>0.91</c:v>
                </c:pt>
                <c:pt idx="17">
                  <c:v>0.91</c:v>
                </c:pt>
                <c:pt idx="18">
                  <c:v>0.92</c:v>
                </c:pt>
                <c:pt idx="19">
                  <c:v>0.92</c:v>
                </c:pt>
                <c:pt idx="20">
                  <c:v>0.92</c:v>
                </c:pt>
                <c:pt idx="21">
                  <c:v>0.93</c:v>
                </c:pt>
                <c:pt idx="22">
                  <c:v>0.95</c:v>
                </c:pt>
                <c:pt idx="23">
                  <c:v>0.95</c:v>
                </c:pt>
                <c:pt idx="24">
                  <c:v>0.95</c:v>
                </c:pt>
                <c:pt idx="25">
                  <c:v>0.95294117647058818</c:v>
                </c:pt>
                <c:pt idx="26">
                  <c:v>0.96</c:v>
                </c:pt>
                <c:pt idx="27">
                  <c:v>0.96</c:v>
                </c:pt>
                <c:pt idx="28">
                  <c:v>0.96</c:v>
                </c:pt>
                <c:pt idx="29">
                  <c:v>0.97</c:v>
                </c:pt>
                <c:pt idx="30">
                  <c:v>0.98</c:v>
                </c:pt>
                <c:pt idx="31">
                  <c:v>0.98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6-4C69-A23A-6DCA17C2E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222032"/>
        <c:axId val="527223344"/>
      </c:barChart>
      <c:catAx>
        <c:axId val="52722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7223344"/>
        <c:crosses val="autoZero"/>
        <c:auto val="1"/>
        <c:lblAlgn val="ctr"/>
        <c:lblOffset val="100"/>
        <c:noMultiLvlLbl val="0"/>
      </c:catAx>
      <c:valAx>
        <c:axId val="5272233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722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5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'районі (2)'!$B$3</c:f>
              <c:strCache>
                <c:ptCount val="1"/>
                <c:pt idx="0">
                  <c:v>друга доза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E5-4B14-8834-0160C98B1933}"/>
              </c:ext>
            </c:extLst>
          </c:dPt>
          <c:cat>
            <c:strRef>
              <c:f>'районі (2)'!$A$4:$A$9</c:f>
              <c:strCache>
                <c:ptCount val="6"/>
                <c:pt idx="0">
                  <c:v>ВОЛНОВАСЬКИЙ РАЙОН</c:v>
                </c:pt>
                <c:pt idx="1">
                  <c:v>КРАМАТОРСЬКИЙ РАЙОН</c:v>
                </c:pt>
                <c:pt idx="2">
                  <c:v>ОБЛАСТЬ</c:v>
                </c:pt>
                <c:pt idx="3">
                  <c:v>БАХМУТСЬКИЙ РАЙОН</c:v>
                </c:pt>
                <c:pt idx="4">
                  <c:v>МАРІУПОЛЬСЬКИЙ РАЙОН</c:v>
                </c:pt>
                <c:pt idx="5">
                  <c:v>ПОКРОВСЬКИЙ РАЙОН</c:v>
                </c:pt>
              </c:strCache>
            </c:strRef>
          </c:cat>
          <c:val>
            <c:numRef>
              <c:f>'районі (2)'!$B$4:$B$9</c:f>
              <c:numCache>
                <c:formatCode>0%</c:formatCode>
                <c:ptCount val="6"/>
                <c:pt idx="0">
                  <c:v>0.33656137996786667</c:v>
                </c:pt>
                <c:pt idx="1">
                  <c:v>0.34497004159829026</c:v>
                </c:pt>
                <c:pt idx="2">
                  <c:v>0.34579202007944937</c:v>
                </c:pt>
                <c:pt idx="3">
                  <c:v>0.36800818731070739</c:v>
                </c:pt>
                <c:pt idx="4">
                  <c:v>0.3332805937852647</c:v>
                </c:pt>
                <c:pt idx="5">
                  <c:v>0.35371106851178952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5-4B14-8834-0160C98B1933}"/>
            </c:ext>
          </c:extLst>
        </c:ser>
        <c:ser>
          <c:idx val="1"/>
          <c:order val="1"/>
          <c:tx>
            <c:strRef>
              <c:f>'районі (2)'!$C$3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9E5-4B14-8834-0160C98B19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'районі (2)'!$A$4:$A$9</c:f>
              <c:strCache>
                <c:ptCount val="6"/>
                <c:pt idx="0">
                  <c:v>ВОЛНОВАСЬКИЙ РАЙОН</c:v>
                </c:pt>
                <c:pt idx="1">
                  <c:v>КРАМАТОРСЬКИЙ РАЙОН</c:v>
                </c:pt>
                <c:pt idx="2">
                  <c:v>ОБЛАСТЬ</c:v>
                </c:pt>
                <c:pt idx="3">
                  <c:v>БАХМУТСЬКИЙ РАЙОН</c:v>
                </c:pt>
                <c:pt idx="4">
                  <c:v>МАРІУПОЛЬСЬКИЙ РАЙОН</c:v>
                </c:pt>
                <c:pt idx="5">
                  <c:v>ПОКРОВСЬКИЙ РАЙОН</c:v>
                </c:pt>
              </c:strCache>
            </c:strRef>
          </c:cat>
          <c:val>
            <c:numRef>
              <c:f>'районі (2)'!$C$4:$C$9</c:f>
              <c:numCache>
                <c:formatCode>0%</c:formatCode>
                <c:ptCount val="6"/>
                <c:pt idx="0">
                  <c:v>0.37009834213174669</c:v>
                </c:pt>
                <c:pt idx="1">
                  <c:v>0.37979668358584895</c:v>
                </c:pt>
                <c:pt idx="2">
                  <c:v>0.3915581105553903</c:v>
                </c:pt>
                <c:pt idx="3">
                  <c:v>0.39492345176188226</c:v>
                </c:pt>
                <c:pt idx="4">
                  <c:v>0.39756622497295158</c:v>
                </c:pt>
                <c:pt idx="5">
                  <c:v>0.40469355510412991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E5-4B14-8834-0160C98B1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27286584"/>
        <c:axId val="327286912"/>
      </c:barChart>
      <c:lineChart>
        <c:grouping val="standard"/>
        <c:varyColors val="0"/>
        <c:ser>
          <c:idx val="2"/>
          <c:order val="2"/>
          <c:tx>
            <c:strRef>
              <c:f>'районі (2)'!$D$3</c:f>
              <c:strCache>
                <c:ptCount val="1"/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'районі (2)'!$A$4:$A$9</c:f>
              <c:strCache>
                <c:ptCount val="6"/>
                <c:pt idx="0">
                  <c:v>ВОЛНОВАСЬКИЙ РАЙОН</c:v>
                </c:pt>
                <c:pt idx="1">
                  <c:v>КРАМАТОРСЬКИЙ РАЙОН</c:v>
                </c:pt>
                <c:pt idx="2">
                  <c:v>ОБЛАСТЬ</c:v>
                </c:pt>
                <c:pt idx="3">
                  <c:v>БАХМУТСЬКИЙ РАЙОН</c:v>
                </c:pt>
                <c:pt idx="4">
                  <c:v>МАРІУПОЛЬСЬКИЙ РАЙОН</c:v>
                </c:pt>
                <c:pt idx="5">
                  <c:v>ПОКРОВСЬКИЙ РАЙОН</c:v>
                </c:pt>
              </c:strCache>
            </c:strRef>
          </c:cat>
          <c:val>
            <c:numRef>
              <c:f>'районі (2)'!$D$4:$D$9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9E5-4B14-8834-0160C98B1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286584"/>
        <c:axId val="327286912"/>
      </c:lineChart>
      <c:catAx>
        <c:axId val="327286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7286912"/>
        <c:crosses val="autoZero"/>
        <c:auto val="1"/>
        <c:lblAlgn val="ctr"/>
        <c:lblOffset val="100"/>
        <c:noMultiLvlLbl val="0"/>
      </c:catAx>
      <c:valAx>
        <c:axId val="3272869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7286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'усі (2)'!$B$3</c:f>
              <c:strCache>
                <c:ptCount val="1"/>
                <c:pt idx="0">
                  <c:v>друга доза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0D9-4AA7-BA56-C28D2567AB46}"/>
              </c:ext>
            </c:extLst>
          </c:dPt>
          <c:cat>
            <c:strRef>
              <c:f>'усі (2)'!$A$4:$A$35</c:f>
              <c:strCache>
                <c:ptCount val="32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Великоновоселківський ЦПМСД</c:v>
                </c:pt>
                <c:pt idx="3">
                  <c:v>Соледарський ЦПМСД</c:v>
                </c:pt>
                <c:pt idx="4">
                  <c:v>Очеретинський ЦПМСД</c:v>
                </c:pt>
                <c:pt idx="5">
                  <c:v>Білозерський ЦПМСД</c:v>
                </c:pt>
                <c:pt idx="6">
                  <c:v>м. Мирноград ЦПМСД</c:v>
                </c:pt>
                <c:pt idx="7">
                  <c:v>Бахмутський ЦПМСД</c:v>
                </c:pt>
                <c:pt idx="8">
                  <c:v>Мар'їнський ЦПМСД</c:v>
                </c:pt>
                <c:pt idx="9">
                  <c:v>м. Слов'янськ</c:v>
                </c:pt>
                <c:pt idx="10">
                  <c:v>м. Покровськ ЦПМСД</c:v>
                </c:pt>
                <c:pt idx="11">
                  <c:v>м. Вугледар ЦПМСД</c:v>
                </c:pt>
                <c:pt idx="12">
                  <c:v>Волноваський ЦПМСД</c:v>
                </c:pt>
                <c:pt idx="13">
                  <c:v>м. Краматорськ </c:v>
                </c:pt>
                <c:pt idx="14">
                  <c:v>м. Авдіївка ЦПМСД</c:v>
                </c:pt>
                <c:pt idx="15">
                  <c:v>м. Маріуполь</c:v>
                </c:pt>
                <c:pt idx="16">
                  <c:v>ОБЛАСТЬ</c:v>
                </c:pt>
                <c:pt idx="17">
                  <c:v>м. Бахмут ЦПМСД</c:v>
                </c:pt>
                <c:pt idx="18">
                  <c:v>м. Костянтинівка ЦПМСД</c:v>
                </c:pt>
                <c:pt idx="19">
                  <c:v>м. Лиман ЦПМСД</c:v>
                </c:pt>
                <c:pt idx="20">
                  <c:v>Слов'янський райЦПМСД</c:v>
                </c:pt>
                <c:pt idx="21">
                  <c:v>м. Торецьк ЦПМСД</c:v>
                </c:pt>
                <c:pt idx="22">
                  <c:v>Мангушська громада</c:v>
                </c:pt>
                <c:pt idx="23">
                  <c:v>Нікольський ЦПМСД</c:v>
                </c:pt>
                <c:pt idx="24">
                  <c:v>м. Добропілля</c:v>
                </c:pt>
                <c:pt idx="25">
                  <c:v>м. Новогродівка ЦПМСД</c:v>
                </c:pt>
                <c:pt idx="26">
                  <c:v>Криворізський ЦПМСД</c:v>
                </c:pt>
                <c:pt idx="27">
                  <c:v>Гродівський ЦПМСД</c:v>
                </c:pt>
                <c:pt idx="28">
                  <c:v>Іллінівський ЦПМСД</c:v>
                </c:pt>
                <c:pt idx="29">
                  <c:v>Олександрівський ЦПМСД</c:v>
                </c:pt>
                <c:pt idx="30">
                  <c:v>м. Селидове ЦПМСД</c:v>
                </c:pt>
                <c:pt idx="31">
                  <c:v>Шахівський ЦПМСД</c:v>
                </c:pt>
              </c:strCache>
            </c:strRef>
          </c:cat>
          <c:val>
            <c:numRef>
              <c:f>'усі (2)'!$B$4:$B$35</c:f>
              <c:numCache>
                <c:formatCode>0%</c:formatCode>
                <c:ptCount val="32"/>
                <c:pt idx="0">
                  <c:v>0.23433620142056938</c:v>
                </c:pt>
                <c:pt idx="1">
                  <c:v>0.25515432368628138</c:v>
                </c:pt>
                <c:pt idx="2">
                  <c:v>0.27780263326089738</c:v>
                </c:pt>
                <c:pt idx="3">
                  <c:v>0.29866462733101945</c:v>
                </c:pt>
                <c:pt idx="4">
                  <c:v>0.29580586182059948</c:v>
                </c:pt>
                <c:pt idx="5">
                  <c:v>0.27579231287929873</c:v>
                </c:pt>
                <c:pt idx="6">
                  <c:v>0.30314545588271347</c:v>
                </c:pt>
                <c:pt idx="7">
                  <c:v>0.32442548564498253</c:v>
                </c:pt>
                <c:pt idx="8">
                  <c:v>0.30410792988594693</c:v>
                </c:pt>
                <c:pt idx="9">
                  <c:v>0.31020054033870009</c:v>
                </c:pt>
                <c:pt idx="10">
                  <c:v>0.29611509958314036</c:v>
                </c:pt>
                <c:pt idx="11">
                  <c:v>0.33712852180625241</c:v>
                </c:pt>
                <c:pt idx="12">
                  <c:v>0.32724833780473578</c:v>
                </c:pt>
                <c:pt idx="13">
                  <c:v>0.35337380949278857</c:v>
                </c:pt>
                <c:pt idx="14">
                  <c:v>0.32832379813850227</c:v>
                </c:pt>
                <c:pt idx="15">
                  <c:v>0.32186170566764105</c:v>
                </c:pt>
                <c:pt idx="16">
                  <c:v>0.34579202007944937</c:v>
                </c:pt>
                <c:pt idx="17">
                  <c:v>0.36920900284406716</c:v>
                </c:pt>
                <c:pt idx="18">
                  <c:v>0.37950192033624003</c:v>
                </c:pt>
                <c:pt idx="19">
                  <c:v>0.35302185515370166</c:v>
                </c:pt>
                <c:pt idx="20">
                  <c:v>0.38735687792291568</c:v>
                </c:pt>
                <c:pt idx="21">
                  <c:v>0.42245394151085541</c:v>
                </c:pt>
                <c:pt idx="22">
                  <c:v>0.41864726788094181</c:v>
                </c:pt>
                <c:pt idx="23">
                  <c:v>0.47182864995498269</c:v>
                </c:pt>
                <c:pt idx="24">
                  <c:v>0.4635895836581943</c:v>
                </c:pt>
                <c:pt idx="25">
                  <c:v>0.461118690313779</c:v>
                </c:pt>
                <c:pt idx="26">
                  <c:v>0.54301545640128313</c:v>
                </c:pt>
                <c:pt idx="27">
                  <c:v>0.53159909382079529</c:v>
                </c:pt>
                <c:pt idx="28">
                  <c:v>0.59746703224964093</c:v>
                </c:pt>
                <c:pt idx="29">
                  <c:v>0.57533161750148487</c:v>
                </c:pt>
                <c:pt idx="30">
                  <c:v>0.56561192030805285</c:v>
                </c:pt>
                <c:pt idx="31">
                  <c:v>0.74285714285714288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E-4559-9A36-0F8B2505C27E}"/>
            </c:ext>
          </c:extLst>
        </c:ser>
        <c:ser>
          <c:idx val="1"/>
          <c:order val="1"/>
          <c:tx>
            <c:strRef>
              <c:f>'усі (2)'!$C$3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9-4AA7-BA56-C28D2567AB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'усі (2)'!$A$4:$A$35</c:f>
              <c:strCache>
                <c:ptCount val="32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Великоновоселківський ЦПМСД</c:v>
                </c:pt>
                <c:pt idx="3">
                  <c:v>Соледарський ЦПМСД</c:v>
                </c:pt>
                <c:pt idx="4">
                  <c:v>Очеретинський ЦПМСД</c:v>
                </c:pt>
                <c:pt idx="5">
                  <c:v>Білозерський ЦПМСД</c:v>
                </c:pt>
                <c:pt idx="6">
                  <c:v>м. Мирноград ЦПМСД</c:v>
                </c:pt>
                <c:pt idx="7">
                  <c:v>Бахмутський ЦПМСД</c:v>
                </c:pt>
                <c:pt idx="8">
                  <c:v>Мар'їнський ЦПМСД</c:v>
                </c:pt>
                <c:pt idx="9">
                  <c:v>м. Слов'янськ</c:v>
                </c:pt>
                <c:pt idx="10">
                  <c:v>м. Покровськ ЦПМСД</c:v>
                </c:pt>
                <c:pt idx="11">
                  <c:v>м. Вугледар ЦПМСД</c:v>
                </c:pt>
                <c:pt idx="12">
                  <c:v>Волноваський ЦПМСД</c:v>
                </c:pt>
                <c:pt idx="13">
                  <c:v>м. Краматорськ </c:v>
                </c:pt>
                <c:pt idx="14">
                  <c:v>м. Авдіївка ЦПМСД</c:v>
                </c:pt>
                <c:pt idx="15">
                  <c:v>м. Маріуполь</c:v>
                </c:pt>
                <c:pt idx="16">
                  <c:v>ОБЛАСТЬ</c:v>
                </c:pt>
                <c:pt idx="17">
                  <c:v>м. Бахмут ЦПМСД</c:v>
                </c:pt>
                <c:pt idx="18">
                  <c:v>м. Костянтинівка ЦПМСД</c:v>
                </c:pt>
                <c:pt idx="19">
                  <c:v>м. Лиман ЦПМСД</c:v>
                </c:pt>
                <c:pt idx="20">
                  <c:v>Слов'янський райЦПМСД</c:v>
                </c:pt>
                <c:pt idx="21">
                  <c:v>м. Торецьк ЦПМСД</c:v>
                </c:pt>
                <c:pt idx="22">
                  <c:v>Мангушська громада</c:v>
                </c:pt>
                <c:pt idx="23">
                  <c:v>Нікольський ЦПМСД</c:v>
                </c:pt>
                <c:pt idx="24">
                  <c:v>м. Добропілля</c:v>
                </c:pt>
                <c:pt idx="25">
                  <c:v>м. Новогродівка ЦПМСД</c:v>
                </c:pt>
                <c:pt idx="26">
                  <c:v>Криворізський ЦПМСД</c:v>
                </c:pt>
                <c:pt idx="27">
                  <c:v>Гродівський ЦПМСД</c:v>
                </c:pt>
                <c:pt idx="28">
                  <c:v>Іллінівський ЦПМСД</c:v>
                </c:pt>
                <c:pt idx="29">
                  <c:v>Олександрівський ЦПМСД</c:v>
                </c:pt>
                <c:pt idx="30">
                  <c:v>м. Селидове ЦПМСД</c:v>
                </c:pt>
                <c:pt idx="31">
                  <c:v>Шахівський ЦПМСД</c:v>
                </c:pt>
              </c:strCache>
            </c:strRef>
          </c:cat>
          <c:val>
            <c:numRef>
              <c:f>'усі (2)'!$C$4:$C$35</c:f>
              <c:numCache>
                <c:formatCode>0%</c:formatCode>
                <c:ptCount val="32"/>
                <c:pt idx="0">
                  <c:v>0.22922561644626668</c:v>
                </c:pt>
                <c:pt idx="1">
                  <c:v>0.28005595873043632</c:v>
                </c:pt>
                <c:pt idx="2">
                  <c:v>0.30851335804678515</c:v>
                </c:pt>
                <c:pt idx="3">
                  <c:v>0.32913700805929763</c:v>
                </c:pt>
                <c:pt idx="4">
                  <c:v>0.33996343287716774</c:v>
                </c:pt>
                <c:pt idx="5">
                  <c:v>0.34344796583501913</c:v>
                </c:pt>
                <c:pt idx="6">
                  <c:v>0.34688273799308639</c:v>
                </c:pt>
                <c:pt idx="7">
                  <c:v>0.34922526817640048</c:v>
                </c:pt>
                <c:pt idx="8">
                  <c:v>0.35009924973925916</c:v>
                </c:pt>
                <c:pt idx="9">
                  <c:v>0.35744722911678783</c:v>
                </c:pt>
                <c:pt idx="10">
                  <c:v>0.35938223714682721</c:v>
                </c:pt>
                <c:pt idx="11">
                  <c:v>0.36038209185642611</c:v>
                </c:pt>
                <c:pt idx="12">
                  <c:v>0.36160037326490141</c:v>
                </c:pt>
                <c:pt idx="13">
                  <c:v>0.37292353393352701</c:v>
                </c:pt>
                <c:pt idx="14">
                  <c:v>0.37930151139953888</c:v>
                </c:pt>
                <c:pt idx="15">
                  <c:v>0.38970087592212432</c:v>
                </c:pt>
                <c:pt idx="16">
                  <c:v>0.3915581105553903</c:v>
                </c:pt>
                <c:pt idx="17">
                  <c:v>0.39776516956126295</c:v>
                </c:pt>
                <c:pt idx="18">
                  <c:v>0.42032416241938209</c:v>
                </c:pt>
                <c:pt idx="19">
                  <c:v>0.42562390053370702</c:v>
                </c:pt>
                <c:pt idx="20">
                  <c:v>0.44525076600548297</c:v>
                </c:pt>
                <c:pt idx="21">
                  <c:v>0.44811999178138484</c:v>
                </c:pt>
                <c:pt idx="22">
                  <c:v>0.45207685473123055</c:v>
                </c:pt>
                <c:pt idx="23">
                  <c:v>0.49665924276169265</c:v>
                </c:pt>
                <c:pt idx="24">
                  <c:v>0.51473569312334322</c:v>
                </c:pt>
                <c:pt idx="25">
                  <c:v>0.53769895407003188</c:v>
                </c:pt>
                <c:pt idx="26">
                  <c:v>0.54126567512394286</c:v>
                </c:pt>
                <c:pt idx="27">
                  <c:v>0.57956409655495666</c:v>
                </c:pt>
                <c:pt idx="28">
                  <c:v>0.5977281629455542</c:v>
                </c:pt>
                <c:pt idx="29">
                  <c:v>0.6061176004751534</c:v>
                </c:pt>
                <c:pt idx="30">
                  <c:v>0.66372007366482499</c:v>
                </c:pt>
                <c:pt idx="31">
                  <c:v>0.78119349005424954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E-4559-9A36-0F8B2505C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411648"/>
        <c:axId val="350586416"/>
      </c:barChart>
      <c:lineChart>
        <c:grouping val="standard"/>
        <c:varyColors val="0"/>
        <c:ser>
          <c:idx val="2"/>
          <c:order val="2"/>
          <c:tx>
            <c:strRef>
              <c:f>'усі (2)'!$D$3</c:f>
              <c:strCache>
                <c:ptCount val="1"/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'усі (2)'!$A$4:$A$35</c:f>
              <c:strCache>
                <c:ptCount val="32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Великоновоселківський ЦПМСД</c:v>
                </c:pt>
                <c:pt idx="3">
                  <c:v>Соледарський ЦПМСД</c:v>
                </c:pt>
                <c:pt idx="4">
                  <c:v>Очеретинський ЦПМСД</c:v>
                </c:pt>
                <c:pt idx="5">
                  <c:v>Білозерський ЦПМСД</c:v>
                </c:pt>
                <c:pt idx="6">
                  <c:v>м. Мирноград ЦПМСД</c:v>
                </c:pt>
                <c:pt idx="7">
                  <c:v>Бахмутський ЦПМСД</c:v>
                </c:pt>
                <c:pt idx="8">
                  <c:v>Мар'їнський ЦПМСД</c:v>
                </c:pt>
                <c:pt idx="9">
                  <c:v>м. Слов'янськ</c:v>
                </c:pt>
                <c:pt idx="10">
                  <c:v>м. Покровськ ЦПМСД</c:v>
                </c:pt>
                <c:pt idx="11">
                  <c:v>м. Вугледар ЦПМСД</c:v>
                </c:pt>
                <c:pt idx="12">
                  <c:v>Волноваський ЦПМСД</c:v>
                </c:pt>
                <c:pt idx="13">
                  <c:v>м. Краматорськ </c:v>
                </c:pt>
                <c:pt idx="14">
                  <c:v>м. Авдіївка ЦПМСД</c:v>
                </c:pt>
                <c:pt idx="15">
                  <c:v>м. Маріуполь</c:v>
                </c:pt>
                <c:pt idx="16">
                  <c:v>ОБЛАСТЬ</c:v>
                </c:pt>
                <c:pt idx="17">
                  <c:v>м. Бахмут ЦПМСД</c:v>
                </c:pt>
                <c:pt idx="18">
                  <c:v>м. Костянтинівка ЦПМСД</c:v>
                </c:pt>
                <c:pt idx="19">
                  <c:v>м. Лиман ЦПМСД</c:v>
                </c:pt>
                <c:pt idx="20">
                  <c:v>Слов'янський райЦПМСД</c:v>
                </c:pt>
                <c:pt idx="21">
                  <c:v>м. Торецьк ЦПМСД</c:v>
                </c:pt>
                <c:pt idx="22">
                  <c:v>Мангушська громада</c:v>
                </c:pt>
                <c:pt idx="23">
                  <c:v>Нікольський ЦПМСД</c:v>
                </c:pt>
                <c:pt idx="24">
                  <c:v>м. Добропілля</c:v>
                </c:pt>
                <c:pt idx="25">
                  <c:v>м. Новогродівка ЦПМСД</c:v>
                </c:pt>
                <c:pt idx="26">
                  <c:v>Криворізський ЦПМСД</c:v>
                </c:pt>
                <c:pt idx="27">
                  <c:v>Гродівський ЦПМСД</c:v>
                </c:pt>
                <c:pt idx="28">
                  <c:v>Іллінівський ЦПМСД</c:v>
                </c:pt>
                <c:pt idx="29">
                  <c:v>Олександрівський ЦПМСД</c:v>
                </c:pt>
                <c:pt idx="30">
                  <c:v>м. Селидове ЦПМСД</c:v>
                </c:pt>
                <c:pt idx="31">
                  <c:v>Шахівський ЦПМСД</c:v>
                </c:pt>
              </c:strCache>
            </c:strRef>
          </c:cat>
          <c:val>
            <c:numRef>
              <c:f>'усі (2)'!$D$4:$D$35</c:f>
              <c:numCache>
                <c:formatCode>0%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AE-4559-9A36-0F8B2505C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411648"/>
        <c:axId val="350586416"/>
      </c:lineChart>
      <c:catAx>
        <c:axId val="48241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0586416"/>
        <c:crosses val="autoZero"/>
        <c:auto val="1"/>
        <c:lblAlgn val="ctr"/>
        <c:lblOffset val="100"/>
        <c:noMultiLvlLbl val="0"/>
      </c:catAx>
      <c:valAx>
        <c:axId val="3505864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41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'районі (3)'!$B$3</c:f>
              <c:strCache>
                <c:ptCount val="1"/>
                <c:pt idx="0">
                  <c:v>друга доза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BA-4393-82A5-0032F51A893E}"/>
              </c:ext>
            </c:extLst>
          </c:dPt>
          <c:cat>
            <c:strRef>
              <c:f>'районі (3)'!$A$4:$A$9</c:f>
              <c:strCache>
                <c:ptCount val="6"/>
                <c:pt idx="0">
                  <c:v>МАРІУПОЛЬСЬКИЙ РАЙОН</c:v>
                </c:pt>
                <c:pt idx="1">
                  <c:v>ОБЛАСТЬ</c:v>
                </c:pt>
                <c:pt idx="2">
                  <c:v>КРАМАТОРСЬКИЙ РАЙОН</c:v>
                </c:pt>
                <c:pt idx="3">
                  <c:v>ПОКРОВСЬКИЙ РАЙОН</c:v>
                </c:pt>
                <c:pt idx="4">
                  <c:v>ВОЛНОВАСЬКИЙ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'районі (3)'!$B$4:$B$9</c:f>
              <c:numCache>
                <c:formatCode>0%</c:formatCode>
                <c:ptCount val="6"/>
                <c:pt idx="0">
                  <c:v>0.21363990593168322</c:v>
                </c:pt>
                <c:pt idx="1">
                  <c:v>0.25010736611048373</c:v>
                </c:pt>
                <c:pt idx="2">
                  <c:v>0.2408055871365925</c:v>
                </c:pt>
                <c:pt idx="3">
                  <c:v>0.24553162022047126</c:v>
                </c:pt>
                <c:pt idx="4">
                  <c:v>0.30583124845352322</c:v>
                </c:pt>
                <c:pt idx="5">
                  <c:v>0.33534569261897318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A-4393-82A5-0032F51A893E}"/>
            </c:ext>
          </c:extLst>
        </c:ser>
        <c:ser>
          <c:idx val="1"/>
          <c:order val="1"/>
          <c:tx>
            <c:strRef>
              <c:f>'районі (3)'!$C$3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ABA-4393-82A5-0032F51A89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'районі (3)'!$A$4:$A$9</c:f>
              <c:strCache>
                <c:ptCount val="6"/>
                <c:pt idx="0">
                  <c:v>МАРІУПОЛЬСЬКИЙ РАЙОН</c:v>
                </c:pt>
                <c:pt idx="1">
                  <c:v>ОБЛАСТЬ</c:v>
                </c:pt>
                <c:pt idx="2">
                  <c:v>КРАМАТОРСЬКИЙ РАЙОН</c:v>
                </c:pt>
                <c:pt idx="3">
                  <c:v>ПОКРОВСЬКИЙ РАЙОН</c:v>
                </c:pt>
                <c:pt idx="4">
                  <c:v>ВОЛНОВАСЬКИЙ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'районі (3)'!$C$4:$C$9</c:f>
              <c:numCache>
                <c:formatCode>0%</c:formatCode>
                <c:ptCount val="6"/>
                <c:pt idx="0">
                  <c:v>0.21</c:v>
                </c:pt>
                <c:pt idx="1">
                  <c:v>0.26</c:v>
                </c:pt>
                <c:pt idx="2">
                  <c:v>0.27</c:v>
                </c:pt>
                <c:pt idx="3">
                  <c:v>0.27</c:v>
                </c:pt>
                <c:pt idx="4">
                  <c:v>0.32</c:v>
                </c:pt>
                <c:pt idx="5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BA-4393-82A5-0032F51A8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405088"/>
        <c:axId val="482401808"/>
      </c:barChart>
      <c:lineChart>
        <c:grouping val="standard"/>
        <c:varyColors val="0"/>
        <c:ser>
          <c:idx val="2"/>
          <c:order val="2"/>
          <c:tx>
            <c:strRef>
              <c:f>'районі (3)'!$D$3</c:f>
              <c:strCache>
                <c:ptCount val="1"/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'районі (3)'!$A$4:$A$9</c:f>
              <c:strCache>
                <c:ptCount val="6"/>
                <c:pt idx="0">
                  <c:v>МАРІУПОЛЬСЬКИЙ РАЙОН</c:v>
                </c:pt>
                <c:pt idx="1">
                  <c:v>ОБЛАСТЬ</c:v>
                </c:pt>
                <c:pt idx="2">
                  <c:v>КРАМАТОРСЬКИЙ РАЙОН</c:v>
                </c:pt>
                <c:pt idx="3">
                  <c:v>ПОКРОВСЬКИЙ РАЙОН</c:v>
                </c:pt>
                <c:pt idx="4">
                  <c:v>ВОЛНОВАСЬКИЙ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'районі (3)'!$D$4:$D$9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ABA-4393-82A5-0032F51A8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405088"/>
        <c:axId val="482401808"/>
      </c:lineChart>
      <c:catAx>
        <c:axId val="48240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401808"/>
        <c:crosses val="autoZero"/>
        <c:auto val="1"/>
        <c:lblAlgn val="ctr"/>
        <c:lblOffset val="100"/>
        <c:noMultiLvlLbl val="0"/>
      </c:catAx>
      <c:valAx>
        <c:axId val="48240180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40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'усі (3)'!$B$3</c:f>
              <c:strCache>
                <c:ptCount val="1"/>
                <c:pt idx="0">
                  <c:v>друга доза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F5B-41B8-810A-2113E97D58C2}"/>
              </c:ext>
            </c:extLst>
          </c:dPt>
          <c:cat>
            <c:strRef>
              <c:f>'усі (3)'!$A$4:$A$35</c:f>
              <c:strCache>
                <c:ptCount val="32"/>
                <c:pt idx="0">
                  <c:v>м. Мирноград ЦПМСД</c:v>
                </c:pt>
                <c:pt idx="1">
                  <c:v>м. Дружківка </c:v>
                </c:pt>
                <c:pt idx="2">
                  <c:v>Очеретинський ЦПМСД</c:v>
                </c:pt>
                <c:pt idx="3">
                  <c:v>м. Маріуполь</c:v>
                </c:pt>
                <c:pt idx="4">
                  <c:v>м. Авдіївка ЦПМСД</c:v>
                </c:pt>
                <c:pt idx="5">
                  <c:v>м. Костянтинівка ЦПМСД</c:v>
                </c:pt>
                <c:pt idx="6">
                  <c:v>Курахівський ЦПМСД</c:v>
                </c:pt>
                <c:pt idx="7">
                  <c:v>Соледарський ЦПМСД</c:v>
                </c:pt>
                <c:pt idx="8">
                  <c:v>м. Добропілля</c:v>
                </c:pt>
                <c:pt idx="9">
                  <c:v>Слов'янський райЦПМСД</c:v>
                </c:pt>
                <c:pt idx="10">
                  <c:v>м. Краматорськ </c:v>
                </c:pt>
                <c:pt idx="11">
                  <c:v>ОБЛАСТЬ</c:v>
                </c:pt>
                <c:pt idx="12">
                  <c:v>м. Покровськ ЦПМСД</c:v>
                </c:pt>
                <c:pt idx="13">
                  <c:v>Гродівський ЦПМСД</c:v>
                </c:pt>
                <c:pt idx="14">
                  <c:v>м. Лиман ЦПМСД</c:v>
                </c:pt>
                <c:pt idx="15">
                  <c:v>Волноваський ЦПМСД</c:v>
                </c:pt>
                <c:pt idx="16">
                  <c:v>м. Бахмут ЦПМСД</c:v>
                </c:pt>
                <c:pt idx="17">
                  <c:v>Олександрівський ЦПМСД</c:v>
                </c:pt>
                <c:pt idx="18">
                  <c:v>Мангушська громада</c:v>
                </c:pt>
                <c:pt idx="19">
                  <c:v>Бахмутський ЦПМСД</c:v>
                </c:pt>
                <c:pt idx="20">
                  <c:v>Мар'їнський ЦПМСД</c:v>
                </c:pt>
                <c:pt idx="21">
                  <c:v>Великоновоселківський ЦПМСД</c:v>
                </c:pt>
                <c:pt idx="22">
                  <c:v>м. Вугледар ЦПМСД</c:v>
                </c:pt>
                <c:pt idx="23">
                  <c:v>Нікольський ЦПМСД</c:v>
                </c:pt>
                <c:pt idx="24">
                  <c:v>м. Слов'янськ</c:v>
                </c:pt>
                <c:pt idx="25">
                  <c:v>м. Новогродівка ЦПМСД</c:v>
                </c:pt>
                <c:pt idx="26">
                  <c:v>Білозерський ЦПМСД</c:v>
                </c:pt>
                <c:pt idx="27">
                  <c:v>Криворізський ЦПМСД</c:v>
                </c:pt>
                <c:pt idx="28">
                  <c:v>м. Торецьк ЦПМСД</c:v>
                </c:pt>
                <c:pt idx="29">
                  <c:v>м. Селидове ЦПМСД</c:v>
                </c:pt>
                <c:pt idx="30">
                  <c:v>Шахівський ЦПМСД</c:v>
                </c:pt>
                <c:pt idx="31">
                  <c:v>Іллінівський ЦПМСД</c:v>
                </c:pt>
              </c:strCache>
            </c:strRef>
          </c:cat>
          <c:val>
            <c:numRef>
              <c:f>'усі (3)'!$B$4:$B$35</c:f>
              <c:numCache>
                <c:formatCode>0%</c:formatCode>
                <c:ptCount val="32"/>
                <c:pt idx="0">
                  <c:v>0.13557233091973503</c:v>
                </c:pt>
                <c:pt idx="1">
                  <c:v>0.16443356332072112</c:v>
                </c:pt>
                <c:pt idx="2">
                  <c:v>0.08</c:v>
                </c:pt>
                <c:pt idx="3">
                  <c:v>0.20190251679246851</c:v>
                </c:pt>
                <c:pt idx="4">
                  <c:v>0.19957601453664445</c:v>
                </c:pt>
                <c:pt idx="5">
                  <c:v>0.19187089061566048</c:v>
                </c:pt>
                <c:pt idx="6">
                  <c:v>0.2</c:v>
                </c:pt>
                <c:pt idx="7">
                  <c:v>0.22752666328085322</c:v>
                </c:pt>
                <c:pt idx="8">
                  <c:v>0.18780141843971632</c:v>
                </c:pt>
                <c:pt idx="9">
                  <c:v>0.22296072507552869</c:v>
                </c:pt>
                <c:pt idx="10">
                  <c:v>0.24953044784840769</c:v>
                </c:pt>
                <c:pt idx="11">
                  <c:v>0.25010736611048373</c:v>
                </c:pt>
                <c:pt idx="12">
                  <c:v>0.21220388305369892</c:v>
                </c:pt>
                <c:pt idx="13">
                  <c:v>0.27</c:v>
                </c:pt>
                <c:pt idx="14">
                  <c:v>0.2469654528478058</c:v>
                </c:pt>
                <c:pt idx="15">
                  <c:v>0.28850273744346583</c:v>
                </c:pt>
                <c:pt idx="16">
                  <c:v>0.30831159485472698</c:v>
                </c:pt>
                <c:pt idx="17">
                  <c:v>0.30177514792899407</c:v>
                </c:pt>
                <c:pt idx="18">
                  <c:v>0.30134387351778658</c:v>
                </c:pt>
                <c:pt idx="19">
                  <c:v>0.31070276336092018</c:v>
                </c:pt>
                <c:pt idx="20">
                  <c:v>0.2965143014807321</c:v>
                </c:pt>
                <c:pt idx="21">
                  <c:v>0.31024871355060035</c:v>
                </c:pt>
                <c:pt idx="22">
                  <c:v>0.35927152317880795</c:v>
                </c:pt>
                <c:pt idx="23">
                  <c:v>0.3715415019762846</c:v>
                </c:pt>
                <c:pt idx="24">
                  <c:v>0.29637451601548748</c:v>
                </c:pt>
                <c:pt idx="25">
                  <c:v>0.3652816721896508</c:v>
                </c:pt>
                <c:pt idx="26">
                  <c:v>0.27738990332975294</c:v>
                </c:pt>
                <c:pt idx="27">
                  <c:v>0.40190088255261369</c:v>
                </c:pt>
                <c:pt idx="28">
                  <c:v>0.4217594606350587</c:v>
                </c:pt>
                <c:pt idx="29">
                  <c:v>0.47</c:v>
                </c:pt>
                <c:pt idx="30">
                  <c:v>0.33777777777777779</c:v>
                </c:pt>
                <c:pt idx="31">
                  <c:v>0.48350439882697949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D4-46B1-8227-5AF7A7022A72}"/>
            </c:ext>
          </c:extLst>
        </c:ser>
        <c:ser>
          <c:idx val="1"/>
          <c:order val="1"/>
          <c:tx>
            <c:strRef>
              <c:f>'усі (3)'!$C$3</c:f>
              <c:strCache>
                <c:ptCount val="1"/>
                <c:pt idx="0">
                  <c:v>перша доза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B-41B8-810A-2113E97D58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'усі (3)'!$A$4:$A$35</c:f>
              <c:strCache>
                <c:ptCount val="32"/>
                <c:pt idx="0">
                  <c:v>м. Мирноград ЦПМСД</c:v>
                </c:pt>
                <c:pt idx="1">
                  <c:v>м. Дружківка </c:v>
                </c:pt>
                <c:pt idx="2">
                  <c:v>Очеретинський ЦПМСД</c:v>
                </c:pt>
                <c:pt idx="3">
                  <c:v>м. Маріуполь</c:v>
                </c:pt>
                <c:pt idx="4">
                  <c:v>м. Авдіївка ЦПМСД</c:v>
                </c:pt>
                <c:pt idx="5">
                  <c:v>м. Костянтинівка ЦПМСД</c:v>
                </c:pt>
                <c:pt idx="6">
                  <c:v>Курахівський ЦПМСД</c:v>
                </c:pt>
                <c:pt idx="7">
                  <c:v>Соледарський ЦПМСД</c:v>
                </c:pt>
                <c:pt idx="8">
                  <c:v>м. Добропілля</c:v>
                </c:pt>
                <c:pt idx="9">
                  <c:v>Слов'янський райЦПМСД</c:v>
                </c:pt>
                <c:pt idx="10">
                  <c:v>м. Краматорськ </c:v>
                </c:pt>
                <c:pt idx="11">
                  <c:v>ОБЛАСТЬ</c:v>
                </c:pt>
                <c:pt idx="12">
                  <c:v>м. Покровськ ЦПМСД</c:v>
                </c:pt>
                <c:pt idx="13">
                  <c:v>Гродівський ЦПМСД</c:v>
                </c:pt>
                <c:pt idx="14">
                  <c:v>м. Лиман ЦПМСД</c:v>
                </c:pt>
                <c:pt idx="15">
                  <c:v>Волноваський ЦПМСД</c:v>
                </c:pt>
                <c:pt idx="16">
                  <c:v>м. Бахмут ЦПМСД</c:v>
                </c:pt>
                <c:pt idx="17">
                  <c:v>Олександрівський ЦПМСД</c:v>
                </c:pt>
                <c:pt idx="18">
                  <c:v>Мангушська громада</c:v>
                </c:pt>
                <c:pt idx="19">
                  <c:v>Бахмутський ЦПМСД</c:v>
                </c:pt>
                <c:pt idx="20">
                  <c:v>Мар'їнський ЦПМСД</c:v>
                </c:pt>
                <c:pt idx="21">
                  <c:v>Великоновоселківський ЦПМСД</c:v>
                </c:pt>
                <c:pt idx="22">
                  <c:v>м. Вугледар ЦПМСД</c:v>
                </c:pt>
                <c:pt idx="23">
                  <c:v>Нікольський ЦПМСД</c:v>
                </c:pt>
                <c:pt idx="24">
                  <c:v>м. Слов'янськ</c:v>
                </c:pt>
                <c:pt idx="25">
                  <c:v>м. Новогродівка ЦПМСД</c:v>
                </c:pt>
                <c:pt idx="26">
                  <c:v>Білозерський ЦПМСД</c:v>
                </c:pt>
                <c:pt idx="27">
                  <c:v>Криворізський ЦПМСД</c:v>
                </c:pt>
                <c:pt idx="28">
                  <c:v>м. Торецьк ЦПМСД</c:v>
                </c:pt>
                <c:pt idx="29">
                  <c:v>м. Селидове ЦПМСД</c:v>
                </c:pt>
                <c:pt idx="30">
                  <c:v>Шахівський ЦПМСД</c:v>
                </c:pt>
                <c:pt idx="31">
                  <c:v>Іллінівський ЦПМСД</c:v>
                </c:pt>
              </c:strCache>
            </c:strRef>
          </c:cat>
          <c:val>
            <c:numRef>
              <c:f>'усі (3)'!$C$4:$C$35</c:f>
              <c:numCache>
                <c:formatCode>0%</c:formatCode>
                <c:ptCount val="32"/>
                <c:pt idx="0">
                  <c:v>0.13649668772146048</c:v>
                </c:pt>
                <c:pt idx="1">
                  <c:v>0.15655464055196974</c:v>
                </c:pt>
                <c:pt idx="2">
                  <c:v>0.19</c:v>
                </c:pt>
                <c:pt idx="3">
                  <c:v>0.19203481651064216</c:v>
                </c:pt>
                <c:pt idx="4">
                  <c:v>0.20351302241066022</c:v>
                </c:pt>
                <c:pt idx="5">
                  <c:v>0.21219366407650928</c:v>
                </c:pt>
                <c:pt idx="6">
                  <c:v>0.22</c:v>
                </c:pt>
                <c:pt idx="7">
                  <c:v>0.22651091924834943</c:v>
                </c:pt>
                <c:pt idx="8">
                  <c:v>0.22666666666666666</c:v>
                </c:pt>
                <c:pt idx="9">
                  <c:v>0.22885196374622357</c:v>
                </c:pt>
                <c:pt idx="10">
                  <c:v>0.25145039442380734</c:v>
                </c:pt>
                <c:pt idx="11">
                  <c:v>0.26</c:v>
                </c:pt>
                <c:pt idx="12">
                  <c:v>0.27686081935161189</c:v>
                </c:pt>
                <c:pt idx="13">
                  <c:v>0.28000000000000003</c:v>
                </c:pt>
                <c:pt idx="14">
                  <c:v>0.28127917833800187</c:v>
                </c:pt>
                <c:pt idx="15">
                  <c:v>0.30026184241847181</c:v>
                </c:pt>
                <c:pt idx="16">
                  <c:v>0.31047045066114959</c:v>
                </c:pt>
                <c:pt idx="17">
                  <c:v>0.31908831908831908</c:v>
                </c:pt>
                <c:pt idx="18">
                  <c:v>0.32</c:v>
                </c:pt>
                <c:pt idx="19">
                  <c:v>0.3373544676672745</c:v>
                </c:pt>
                <c:pt idx="20">
                  <c:v>0.3374413685275453</c:v>
                </c:pt>
                <c:pt idx="21">
                  <c:v>0.34798456260720412</c:v>
                </c:pt>
                <c:pt idx="22">
                  <c:v>0.37367549668874173</c:v>
                </c:pt>
                <c:pt idx="23">
                  <c:v>0.39</c:v>
                </c:pt>
                <c:pt idx="24">
                  <c:v>0.40640619500175995</c:v>
                </c:pt>
                <c:pt idx="25">
                  <c:v>0.42238083099668622</c:v>
                </c:pt>
                <c:pt idx="26">
                  <c:v>0.43233082706766918</c:v>
                </c:pt>
                <c:pt idx="27">
                  <c:v>0.4467073998642227</c:v>
                </c:pt>
                <c:pt idx="28">
                  <c:v>0.46297303175293608</c:v>
                </c:pt>
                <c:pt idx="29">
                  <c:v>0.49</c:v>
                </c:pt>
                <c:pt idx="30">
                  <c:v>0.50555555555555554</c:v>
                </c:pt>
                <c:pt idx="31">
                  <c:v>0.51356304985337242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D4-46B1-8227-5AF7A7022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3626224"/>
        <c:axId val="453629504"/>
      </c:barChart>
      <c:lineChart>
        <c:grouping val="standard"/>
        <c:varyColors val="0"/>
        <c:ser>
          <c:idx val="2"/>
          <c:order val="2"/>
          <c:tx>
            <c:strRef>
              <c:f>'усі (3)'!$D$3</c:f>
              <c:strCache>
                <c:ptCount val="1"/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'усі (3)'!$A$4:$A$35</c:f>
              <c:strCache>
                <c:ptCount val="32"/>
                <c:pt idx="0">
                  <c:v>м. Мирноград ЦПМСД</c:v>
                </c:pt>
                <c:pt idx="1">
                  <c:v>м. Дружківка </c:v>
                </c:pt>
                <c:pt idx="2">
                  <c:v>Очеретинський ЦПМСД</c:v>
                </c:pt>
                <c:pt idx="3">
                  <c:v>м. Маріуполь</c:v>
                </c:pt>
                <c:pt idx="4">
                  <c:v>м. Авдіївка ЦПМСД</c:v>
                </c:pt>
                <c:pt idx="5">
                  <c:v>м. Костянтинівка ЦПМСД</c:v>
                </c:pt>
                <c:pt idx="6">
                  <c:v>Курахівський ЦПМСД</c:v>
                </c:pt>
                <c:pt idx="7">
                  <c:v>Соледарський ЦПМСД</c:v>
                </c:pt>
                <c:pt idx="8">
                  <c:v>м. Добропілля</c:v>
                </c:pt>
                <c:pt idx="9">
                  <c:v>Слов'янський райЦПМСД</c:v>
                </c:pt>
                <c:pt idx="10">
                  <c:v>м. Краматорськ </c:v>
                </c:pt>
                <c:pt idx="11">
                  <c:v>ОБЛАСТЬ</c:v>
                </c:pt>
                <c:pt idx="12">
                  <c:v>м. Покровськ ЦПМСД</c:v>
                </c:pt>
                <c:pt idx="13">
                  <c:v>Гродівський ЦПМСД</c:v>
                </c:pt>
                <c:pt idx="14">
                  <c:v>м. Лиман ЦПМСД</c:v>
                </c:pt>
                <c:pt idx="15">
                  <c:v>Волноваський ЦПМСД</c:v>
                </c:pt>
                <c:pt idx="16">
                  <c:v>м. Бахмут ЦПМСД</c:v>
                </c:pt>
                <c:pt idx="17">
                  <c:v>Олександрівський ЦПМСД</c:v>
                </c:pt>
                <c:pt idx="18">
                  <c:v>Мангушська громада</c:v>
                </c:pt>
                <c:pt idx="19">
                  <c:v>Бахмутський ЦПМСД</c:v>
                </c:pt>
                <c:pt idx="20">
                  <c:v>Мар'їнський ЦПМСД</c:v>
                </c:pt>
                <c:pt idx="21">
                  <c:v>Великоновоселківський ЦПМСД</c:v>
                </c:pt>
                <c:pt idx="22">
                  <c:v>м. Вугледар ЦПМСД</c:v>
                </c:pt>
                <c:pt idx="23">
                  <c:v>Нікольський ЦПМСД</c:v>
                </c:pt>
                <c:pt idx="24">
                  <c:v>м. Слов'янськ</c:v>
                </c:pt>
                <c:pt idx="25">
                  <c:v>м. Новогродівка ЦПМСД</c:v>
                </c:pt>
                <c:pt idx="26">
                  <c:v>Білозерський ЦПМСД</c:v>
                </c:pt>
                <c:pt idx="27">
                  <c:v>Криворізський ЦПМСД</c:v>
                </c:pt>
                <c:pt idx="28">
                  <c:v>м. Торецьк ЦПМСД</c:v>
                </c:pt>
                <c:pt idx="29">
                  <c:v>м. Селидове ЦПМСД</c:v>
                </c:pt>
                <c:pt idx="30">
                  <c:v>Шахівський ЦПМСД</c:v>
                </c:pt>
                <c:pt idx="31">
                  <c:v>Іллінівський ЦПМСД</c:v>
                </c:pt>
              </c:strCache>
            </c:strRef>
          </c:cat>
          <c:val>
            <c:numRef>
              <c:f>'усі (3)'!$D$4:$D$35</c:f>
              <c:numCache>
                <c:formatCode>0%</c:formatCode>
                <c:ptCount val="3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D4-46B1-8227-5AF7A7022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626224"/>
        <c:axId val="453629504"/>
      </c:lineChart>
      <c:catAx>
        <c:axId val="45362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3629504"/>
        <c:crosses val="autoZero"/>
        <c:auto val="1"/>
        <c:lblAlgn val="ctr"/>
        <c:lblOffset val="100"/>
        <c:noMultiLvlLbl val="0"/>
      </c:catAx>
      <c:valAx>
        <c:axId val="4536295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362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'районі (4)'!$B$3</c:f>
              <c:strCache>
                <c:ptCount val="1"/>
                <c:pt idx="0">
                  <c:v>річний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758-4E53-B700-3685368B20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'районі (4)'!$A$4:$A$9</c:f>
              <c:strCache>
                <c:ptCount val="6"/>
                <c:pt idx="0">
                  <c:v>ВОЛНОВАСЬКИЙ РАЙОН</c:v>
                </c:pt>
                <c:pt idx="1">
                  <c:v>КРАМАТОРСЬКИЙ РАЙОН</c:v>
                </c:pt>
                <c:pt idx="2">
                  <c:v>МАРІУПОЛЬСЬКИЙ РАЙОН</c:v>
                </c:pt>
                <c:pt idx="3">
                  <c:v>ОБЛАСТЬ</c:v>
                </c:pt>
                <c:pt idx="4">
                  <c:v>ПОКРОВСЬКИЙ РАЙОН</c:v>
                </c:pt>
                <c:pt idx="5">
                  <c:v>БАХМУТСЬКИЙ РАЙОН</c:v>
                </c:pt>
              </c:strCache>
            </c:strRef>
          </c:cat>
          <c:val>
            <c:numRef>
              <c:f>'районі (4)'!$B$4:$B$9</c:f>
              <c:numCache>
                <c:formatCode>0%</c:formatCode>
                <c:ptCount val="6"/>
                <c:pt idx="0">
                  <c:v>0.47110648139974221</c:v>
                </c:pt>
                <c:pt idx="1">
                  <c:v>0.48317781678942617</c:v>
                </c:pt>
                <c:pt idx="2">
                  <c:v>0.48723121250547752</c:v>
                </c:pt>
                <c:pt idx="3">
                  <c:v>0.49156675375655984</c:v>
                </c:pt>
                <c:pt idx="4">
                  <c:v>0.50560308241061291</c:v>
                </c:pt>
                <c:pt idx="5">
                  <c:v>0.50862109271505973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8-4E53-B700-3685368B2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7288552"/>
        <c:axId val="327283632"/>
      </c:barChart>
      <c:catAx>
        <c:axId val="32728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7283632"/>
        <c:crosses val="autoZero"/>
        <c:auto val="1"/>
        <c:lblAlgn val="ctr"/>
        <c:lblOffset val="100"/>
        <c:noMultiLvlLbl val="0"/>
      </c:catAx>
      <c:valAx>
        <c:axId val="32728363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7288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89-46B1-8574-B0728BBEB9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'усі (4)'!$A$4:$A$35</c:f>
              <c:strCache>
                <c:ptCount val="32"/>
                <c:pt idx="0">
                  <c:v>Курахівський ЦПМСД</c:v>
                </c:pt>
                <c:pt idx="1">
                  <c:v>м. Дружківка </c:v>
                </c:pt>
                <c:pt idx="2">
                  <c:v>Великоновоселківський ЦПМСД</c:v>
                </c:pt>
                <c:pt idx="3">
                  <c:v>Білозерський ЦПМСД</c:v>
                </c:pt>
                <c:pt idx="4">
                  <c:v>Соледарський ЦПМСД</c:v>
                </c:pt>
                <c:pt idx="5">
                  <c:v>Очеретинський ЦПМСД</c:v>
                </c:pt>
                <c:pt idx="6">
                  <c:v>м. Мирноград ЦПМСД</c:v>
                </c:pt>
                <c:pt idx="7">
                  <c:v>Мар'їнський ЦПМСД</c:v>
                </c:pt>
                <c:pt idx="8">
                  <c:v>м. Покровськ ЦПМСД</c:v>
                </c:pt>
                <c:pt idx="9">
                  <c:v>м. Слов'янськ</c:v>
                </c:pt>
                <c:pt idx="10">
                  <c:v>Бахмутський ЦПМСД</c:v>
                </c:pt>
                <c:pt idx="11">
                  <c:v>Волноваський ЦПМСД</c:v>
                </c:pt>
                <c:pt idx="12">
                  <c:v>м. Вугледар ЦПМСД</c:v>
                </c:pt>
                <c:pt idx="13">
                  <c:v>м. Авдіївка ЦПМСД</c:v>
                </c:pt>
                <c:pt idx="14">
                  <c:v>м. Маріуполь</c:v>
                </c:pt>
                <c:pt idx="15">
                  <c:v>м. Краматорськ </c:v>
                </c:pt>
                <c:pt idx="16">
                  <c:v>ОБЛАСТЬ</c:v>
                </c:pt>
                <c:pt idx="17">
                  <c:v>м. Бахмут ЦПМСД</c:v>
                </c:pt>
                <c:pt idx="18">
                  <c:v>м. Лиман ЦПМСД</c:v>
                </c:pt>
                <c:pt idx="19">
                  <c:v>м. Костянтинівка ЦПМСД</c:v>
                </c:pt>
                <c:pt idx="20">
                  <c:v>Слов'янський райЦПМСД</c:v>
                </c:pt>
                <c:pt idx="21">
                  <c:v>м. Торецьк ЦПМСД</c:v>
                </c:pt>
                <c:pt idx="22">
                  <c:v>Мангушська громада</c:v>
                </c:pt>
                <c:pt idx="23">
                  <c:v>Нікольський ЦПМСД</c:v>
                </c:pt>
                <c:pt idx="24">
                  <c:v>м. Добропілля</c:v>
                </c:pt>
                <c:pt idx="25">
                  <c:v>м. Новогродівка ЦПМСД</c:v>
                </c:pt>
                <c:pt idx="26">
                  <c:v>Криворізський ЦПМСД</c:v>
                </c:pt>
                <c:pt idx="27">
                  <c:v>Гродівський ЦПМСД</c:v>
                </c:pt>
                <c:pt idx="28">
                  <c:v>Олександрівський ЦПМСД</c:v>
                </c:pt>
                <c:pt idx="29">
                  <c:v>Іллінівський ЦПМСД</c:v>
                </c:pt>
                <c:pt idx="30">
                  <c:v>м. Селидове ЦПМСД</c:v>
                </c:pt>
                <c:pt idx="31">
                  <c:v>Шахівський ЦПМСД</c:v>
                </c:pt>
              </c:strCache>
            </c:strRef>
          </c:cat>
          <c:val>
            <c:numRef>
              <c:f>'усі (4)'!$B$4:$B$35</c:f>
              <c:numCache>
                <c:formatCode>0%</c:formatCode>
                <c:ptCount val="32"/>
                <c:pt idx="0">
                  <c:v>0.30904121191122402</c:v>
                </c:pt>
                <c:pt idx="1">
                  <c:v>0.35680685494447845</c:v>
                </c:pt>
                <c:pt idx="2">
                  <c:v>0.390877327538455</c:v>
                </c:pt>
                <c:pt idx="3">
                  <c:v>0.41282685247621187</c:v>
                </c:pt>
                <c:pt idx="4">
                  <c:v>0.4185344235935447</c:v>
                </c:pt>
                <c:pt idx="5">
                  <c:v>0.42384619646517813</c:v>
                </c:pt>
                <c:pt idx="6">
                  <c:v>0.43335212925053324</c:v>
                </c:pt>
                <c:pt idx="7">
                  <c:v>0.43613811975013739</c:v>
                </c:pt>
                <c:pt idx="8">
                  <c:v>0.43699822448664505</c:v>
                </c:pt>
                <c:pt idx="9">
                  <c:v>0.44509851297032532</c:v>
                </c:pt>
                <c:pt idx="10">
                  <c:v>0.44910050254758865</c:v>
                </c:pt>
                <c:pt idx="11">
                  <c:v>0.45923247404642481</c:v>
                </c:pt>
                <c:pt idx="12">
                  <c:v>0.46500707577511902</c:v>
                </c:pt>
                <c:pt idx="13">
                  <c:v>0.47175020635869408</c:v>
                </c:pt>
                <c:pt idx="14">
                  <c:v>0.4743750543931769</c:v>
                </c:pt>
                <c:pt idx="15">
                  <c:v>0.48419822895087705</c:v>
                </c:pt>
                <c:pt idx="16">
                  <c:v>0.49156675375655984</c:v>
                </c:pt>
                <c:pt idx="17">
                  <c:v>0.51131611493688678</c:v>
                </c:pt>
                <c:pt idx="18">
                  <c:v>0.51909717045827242</c:v>
                </c:pt>
                <c:pt idx="19">
                  <c:v>0.53321738850374811</c:v>
                </c:pt>
                <c:pt idx="20">
                  <c:v>0.55507176261893243</c:v>
                </c:pt>
                <c:pt idx="21">
                  <c:v>0.58038262219482684</c:v>
                </c:pt>
                <c:pt idx="22">
                  <c:v>0.58048274840811487</c:v>
                </c:pt>
                <c:pt idx="23">
                  <c:v>0.64565859514445023</c:v>
                </c:pt>
                <c:pt idx="24">
                  <c:v>0.65221685118769168</c:v>
                </c:pt>
                <c:pt idx="25">
                  <c:v>0.66587842958920718</c:v>
                </c:pt>
                <c:pt idx="26">
                  <c:v>0.72285408768348403</c:v>
                </c:pt>
                <c:pt idx="27">
                  <c:v>0.74077546025050123</c:v>
                </c:pt>
                <c:pt idx="28">
                  <c:v>0.78763281198442547</c:v>
                </c:pt>
                <c:pt idx="29">
                  <c:v>0.79679679679679682</c:v>
                </c:pt>
                <c:pt idx="30">
                  <c:v>0.81955466264858534</c:v>
                </c:pt>
                <c:pt idx="31">
                  <c:v>1.0160337552742615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6-48AE-AFD4-F6746EC98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732312"/>
        <c:axId val="451732640"/>
      </c:barChart>
      <c:catAx>
        <c:axId val="45173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732640"/>
        <c:crosses val="autoZero"/>
        <c:auto val="1"/>
        <c:lblAlgn val="ctr"/>
        <c:lblOffset val="100"/>
        <c:noMultiLvlLbl val="0"/>
      </c:catAx>
      <c:valAx>
        <c:axId val="4517326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73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3EBCD-C759-4F91-AC71-007487823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1C6AA2-96F9-4F50-BC33-46B310A28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EE5253-9097-485D-BC74-9211D851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8E0072-513C-4909-B7C0-EBD4CCFA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5F64C1-EF20-4B6E-A599-C1515BFC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6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76F10-964A-4EFD-A83A-FF9C1A3B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C263CC-2F5B-4DA7-95E6-CE0437A25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00D045-43DE-4783-9B82-1C53CC8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4DF77-1FE2-4768-8371-30F73C9C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F0D9B2-ACFE-44B8-B5AD-4E68FF26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4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44E4B6-8858-43BB-A04C-CF4DA3814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9C9D2C-BF2E-41B1-86ED-C0A8BF517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DF133-DE9B-41F3-986A-ADF17639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8A63A2-0FD8-4CD4-B364-167A53DD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A62595-DD8C-47B7-83E6-7EF4F67F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3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76858-40CC-4732-A532-13549C1C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880DC-DC9A-476B-A019-71E6B0999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112037-F5FA-4EF1-8B5F-2FA6CF93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7520F2-5838-4340-B7A6-95CF3263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F580AC-B5CB-4FDF-ADFF-8D01562C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6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252D7-6DCD-49A7-86A3-80C3F6B6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2DF584-7E53-499F-9FC6-285A94FB7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56C39F-7AB8-4088-8707-FA5E2D69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A360AA-0CA4-4532-9AAF-FC3C90C3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993330-2264-46F8-88DF-DDD5C184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0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ACB27-3F65-49E8-B8E2-494C5A4E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24B0B-6F55-41E5-9575-44ADA53CA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20E969-E460-455D-B1F8-75D88C80F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09B294-8B21-412C-871F-E4FC7665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9AB4A0-A968-4FC1-81C0-4B627511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F28CD0-E7AA-4D99-A98F-41BD494F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2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167FC-46BB-4375-8110-03138611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2C74D8-7102-4074-B967-A3977C930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34F2AC-2BA8-4478-92DA-046C36932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1E92F3-6134-4090-8128-AED8251AB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3BA879-21FC-45A1-892A-FE9B1319B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36EA06-8077-4729-A684-498D4725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3C10B60-9B24-4020-904A-E6303AF73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3641C07-62E1-43C3-A2D6-BFA56C50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5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3E1F3-6BD7-4806-88B3-F1231DF5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C62EE2-356F-40A0-83C2-D8260FFC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E7EF157-6D31-4173-B2E9-B1B635F2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2BA9D9-8807-4FE5-AA43-2C92976A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1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6491C3-430E-4A3B-864A-7B27067C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FB4927-CE77-4682-AB4D-9998E409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F5C455-811A-4665-BB06-34EC1C31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72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9F4BD-0382-442B-89A1-0DB359DE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BDB8D2-E9B0-44A2-8A70-0AB0515CD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5C0419-C28F-4A14-96E6-FACDE4127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3A973B-0715-487E-B62D-E516EF29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18D7E8-D579-4307-A860-E00917BB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C7F36E-6682-4291-8EE9-245C0CE2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7C502-68C3-48D4-B0A9-588DEE68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0EF4C2-4FF1-46FB-80AE-5700FD5F1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DA24F8-B9BF-4B6D-A497-86A5CFE6E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FDE027-6D0B-4595-B586-A22AF782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9024C8-7D84-4969-8FE0-0CB455BB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329F4D-E089-49E9-9A1D-A6235CEA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18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C8D60-B437-48CE-BC64-7DA9CA12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AE2E89-A82D-4FE0-BEDB-E7CD123F6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AF1118-FF30-48E1-9ACB-4FED412FE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FE4BE-6010-495E-A3AA-575EC9618DF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F8D42D-B34F-4398-9E8D-E07BC0137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111470-F047-4A55-994E-F3DB5AE2F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08F3-4B08-43D6-8BBE-637BD6BA7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5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акцинація – це цивілізований сучасний підхід, без якого людство не зможе  існувати» – вірусолог Володимир Широбоков – АрміяInform">
            <a:extLst>
              <a:ext uri="{FF2B5EF4-FFF2-40B4-BE49-F238E27FC236}">
                <a16:creationId xmlns:a16="http://schemas.microsoft.com/office/drawing/2014/main" id="{516AF9C4-E9D2-435B-BFF7-65153ABD1F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70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19CCB-70C3-4032-8CB9-7050258C4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5154168"/>
            <a:ext cx="6973204" cy="1261872"/>
          </a:xfrm>
        </p:spPr>
        <p:txBody>
          <a:bodyPr anchor="ctr">
            <a:normAutofit/>
          </a:bodyPr>
          <a:lstStyle/>
          <a:p>
            <a:pPr algn="l"/>
            <a:r>
              <a:rPr lang="uk-UA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 ВАКЦИНАЦІЇ</a:t>
            </a:r>
            <a:endParaRPr lang="ru-RU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4721C7-DE56-4BDD-A960-FD19324A8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8200" y="5154168"/>
            <a:ext cx="2892986" cy="1261872"/>
          </a:xfrm>
        </p:spPr>
        <p:txBody>
          <a:bodyPr anchor="ctr">
            <a:normAutofit/>
          </a:bodyPr>
          <a:lstStyle/>
          <a:p>
            <a:pPr algn="l"/>
            <a:r>
              <a:rPr lang="uk-UA" sz="2000" dirty="0">
                <a:solidFill>
                  <a:schemeClr val="tx2"/>
                </a:solidFill>
              </a:rPr>
              <a:t>31.12.2021</a:t>
            </a:r>
            <a:endParaRPr lang="ru-RU" sz="2000" dirty="0">
              <a:solidFill>
                <a:schemeClr val="tx2"/>
              </a:solidFill>
            </a:endParaRPr>
          </a:p>
        </p:txBody>
      </p:sp>
      <p:cxnSp>
        <p:nvCxnSpPr>
          <p:cNvPr id="1029" name="Straight Connector 72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461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463D2-E8FB-4BCC-A51B-8D15736ED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700" kern="1200" dirty="0" err="1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Виконання</a:t>
            </a:r>
            <a:r>
              <a:rPr lang="en-US" sz="2700" kern="1200" dirty="0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річного</a:t>
            </a:r>
            <a:r>
              <a:rPr lang="en-US" sz="2700" kern="1200" dirty="0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плану</a:t>
            </a:r>
            <a:r>
              <a:rPr lang="en-US" sz="2700" kern="1200" dirty="0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вакцинації (</a:t>
            </a:r>
            <a:r>
              <a:rPr lang="en-US" sz="2700" kern="1200" dirty="0" err="1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по</a:t>
            </a:r>
            <a:r>
              <a:rPr lang="en-US" sz="2700" kern="1200" dirty="0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надавачах</a:t>
            </a:r>
            <a:r>
              <a:rPr lang="en-US" sz="2700" kern="1200" dirty="0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2700" kern="1200" dirty="0" err="1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послуг</a:t>
            </a:r>
            <a:r>
              <a:rPr lang="en-US" sz="2700" kern="1200" dirty="0">
                <a:solidFill>
                  <a:schemeClr val="bg1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вакцинації)</a:t>
            </a:r>
            <a:endParaRPr lang="en-US" sz="27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F2FF530-E54F-4938-BB76-F55B769A09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509760"/>
              </p:ext>
            </p:extLst>
          </p:nvPr>
        </p:nvGraphicFramePr>
        <p:xfrm>
          <a:off x="97278" y="1675226"/>
          <a:ext cx="11974748" cy="484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42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8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E23ACD-B29C-4D0F-BB04-0DBC5CDE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ДЯКУЮ ЗА УВАГУ!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ВАКЦИНАЦІЯ – ЕФЕКТИВНИЙ СПОСІБ ЗАХИСТИТИ СЕБЕ І СВОЇХ РІДНИХ ВІД COVID-19 –  Ямницька сільська рада">
            <a:extLst>
              <a:ext uri="{FF2B5EF4-FFF2-40B4-BE49-F238E27FC236}">
                <a16:creationId xmlns:a16="http://schemas.microsoft.com/office/drawing/2014/main" id="{4F5A379A-7114-46A6-BCB3-FB14442048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r="12463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44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F9417-AFF4-454C-877F-25E5813A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uk-UA" sz="3200">
                <a:solidFill>
                  <a:schemeClr val="bg1"/>
                </a:solidFill>
              </a:rPr>
              <a:t>Вакцинація працівників первинної ланки</a:t>
            </a:r>
            <a:endParaRPr lang="ru-RU" sz="320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413C664-8891-40F9-955C-47031A1406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970394"/>
              </p:ext>
            </p:extLst>
          </p:nvPr>
        </p:nvGraphicFramePr>
        <p:xfrm>
          <a:off x="838200" y="1488332"/>
          <a:ext cx="10515600" cy="500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05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26389-5AC6-4CC0-B02A-D2C6756E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Вакцинація працівників вторинної ланки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2149AA3-EA80-4056-8C95-98023D89B0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638779"/>
              </p:ext>
            </p:extLst>
          </p:nvPr>
        </p:nvGraphicFramePr>
        <p:xfrm>
          <a:off x="838200" y="1498060"/>
          <a:ext cx="10515600" cy="4931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74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208DD-51DE-4818-BC30-EC39A69ED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Вакцинація працівників обласних закладів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87CA4FC-000F-4A7A-AEA6-CA54C7F93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847295"/>
              </p:ext>
            </p:extLst>
          </p:nvPr>
        </p:nvGraphicFramePr>
        <p:xfrm>
          <a:off x="243191" y="1507788"/>
          <a:ext cx="11692647" cy="507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63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F33DA-A740-4965-B1CB-AE614DB9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uk-UA" sz="4400" dirty="0">
                <a:solidFill>
                  <a:srgbClr val="FFFFFF"/>
                </a:solidFill>
              </a:rPr>
              <a:t>Вакцинація населення (по районах області)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id="{D0360C78-5ACB-4F0C-9FFE-0798349E67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282525"/>
              </p:ext>
            </p:extLst>
          </p:nvPr>
        </p:nvGraphicFramePr>
        <p:xfrm>
          <a:off x="4733925" y="559677"/>
          <a:ext cx="7343775" cy="600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28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F0AAA-3B9C-49FE-9681-3997F0E4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Вакцинація населення (по надавачах послуг вакцинації)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0ADEF7C-3A99-4EA8-A913-2A7A9F156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601748"/>
              </p:ext>
            </p:extLst>
          </p:nvPr>
        </p:nvGraphicFramePr>
        <p:xfrm>
          <a:off x="282103" y="1514475"/>
          <a:ext cx="11624552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92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F33DA-A740-4965-B1CB-AE614DB9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uk-UA">
                <a:solidFill>
                  <a:schemeClr val="bg1"/>
                </a:solidFill>
              </a:rPr>
              <a:t>Вакцинація населення 60+ (по районах області)</a:t>
            </a:r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E509B8C-64E3-4680-8B08-6DF1F99550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736131"/>
              </p:ext>
            </p:extLst>
          </p:nvPr>
        </p:nvGraphicFramePr>
        <p:xfrm>
          <a:off x="4940043" y="333376"/>
          <a:ext cx="6851907" cy="611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08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E83C9-97BC-46F1-B701-E7C8A3A5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Вакцинація населення віком 60+ (по надавачах послуг вакцинації)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2D31826-E8F1-4757-9D4A-EA8DB43E76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919687"/>
              </p:ext>
            </p:extLst>
          </p:nvPr>
        </p:nvGraphicFramePr>
        <p:xfrm>
          <a:off x="643467" y="1498061"/>
          <a:ext cx="10905066" cy="5000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513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F33DA-A740-4965-B1CB-AE614DB9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ВИКОНАННЯ РІЧНОГО ПЛАНУ ВАКЦИНАЦІЇ (</a:t>
            </a:r>
            <a:r>
              <a:rPr lang="en-US" sz="4400" kern="1200" dirty="0" err="1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по</a:t>
            </a:r>
            <a:r>
              <a:rPr lang="en-US" sz="4400" kern="12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районах</a:t>
            </a:r>
            <a:r>
              <a:rPr lang="en-US" sz="4400" kern="12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області)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52EDAA1-79D9-4250-A7BA-0F8CD13B5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235038"/>
              </p:ext>
            </p:extLst>
          </p:nvPr>
        </p:nvGraphicFramePr>
        <p:xfrm>
          <a:off x="4712559" y="492574"/>
          <a:ext cx="7252361" cy="5880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0994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73</Words>
  <Application>Microsoft Office PowerPoint</Application>
  <PresentationFormat>Широкоэкранный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СТАН ВАКЦИНАЦІЇ</vt:lpstr>
      <vt:lpstr>Вакцинація працівників первинної ланки</vt:lpstr>
      <vt:lpstr>Вакцинація працівників вторинної ланки</vt:lpstr>
      <vt:lpstr>Вакцинація працівників обласних закладів</vt:lpstr>
      <vt:lpstr>Вакцинація населення (по районах області)</vt:lpstr>
      <vt:lpstr>Вакцинація населення (по надавачах послуг вакцинації)</vt:lpstr>
      <vt:lpstr>Вакцинація населення 60+ (по районах області)</vt:lpstr>
      <vt:lpstr>Вакцинація населення віком 60+ (по надавачах послуг вакцинації)</vt:lpstr>
      <vt:lpstr>ВИКОНАННЯ РІЧНОГО ПЛАНУ ВАКЦИНАЦІЇ (по районах області)</vt:lpstr>
      <vt:lpstr>Виконання річного плану вакцинації (по надавачах послуг вакцинації)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 ВАКЦИГАЦІЇ</dc:title>
  <dc:creator>GudinoYV</dc:creator>
  <cp:lastModifiedBy>GudinoYV</cp:lastModifiedBy>
  <cp:revision>3</cp:revision>
  <dcterms:created xsi:type="dcterms:W3CDTF">2022-01-04T12:19:09Z</dcterms:created>
  <dcterms:modified xsi:type="dcterms:W3CDTF">2022-01-12T12:26:21Z</dcterms:modified>
</cp:coreProperties>
</file>